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85" r:id="rId1"/>
    <p:sldMasterId id="2147483648" r:id="rId2"/>
  </p:sldMasterIdLst>
  <p:sldIdLst>
    <p:sldId id="272" r:id="rId3"/>
    <p:sldId id="258" r:id="rId4"/>
    <p:sldId id="276" r:id="rId5"/>
    <p:sldId id="277" r:id="rId6"/>
    <p:sldId id="289" r:id="rId7"/>
    <p:sldId id="278" r:id="rId8"/>
    <p:sldId id="279" r:id="rId9"/>
    <p:sldId id="280" r:id="rId10"/>
    <p:sldId id="281" r:id="rId11"/>
    <p:sldId id="285" r:id="rId12"/>
    <p:sldId id="288" r:id="rId13"/>
    <p:sldId id="287" r:id="rId14"/>
    <p:sldId id="286" r:id="rId15"/>
    <p:sldId id="273" r:id="rId16"/>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FF505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747" autoAdjust="0"/>
  </p:normalViewPr>
  <p:slideViewPr>
    <p:cSldViewPr snapToGrid="0">
      <p:cViewPr varScale="1">
        <p:scale>
          <a:sx n="123" d="100"/>
          <a:sy n="123" d="100"/>
        </p:scale>
        <p:origin x="1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2962928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1921381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71236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2579545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1562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2332272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263303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30757176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6CD65-2207-A2A0-1AE0-BEA2210E43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R"/>
          </a:p>
        </p:txBody>
      </p:sp>
      <p:sp>
        <p:nvSpPr>
          <p:cNvPr id="3" name="Subtitle 2">
            <a:extLst>
              <a:ext uri="{FF2B5EF4-FFF2-40B4-BE49-F238E27FC236}">
                <a16:creationId xmlns:a16="http://schemas.microsoft.com/office/drawing/2014/main" id="{0F05EF46-6291-4728-9DEE-E0DA53C7AF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R"/>
          </a:p>
        </p:txBody>
      </p:sp>
      <p:sp>
        <p:nvSpPr>
          <p:cNvPr id="4" name="Date Placeholder 3">
            <a:extLst>
              <a:ext uri="{FF2B5EF4-FFF2-40B4-BE49-F238E27FC236}">
                <a16:creationId xmlns:a16="http://schemas.microsoft.com/office/drawing/2014/main" id="{5264BFBF-900A-5FE9-73F9-76496ADBDDD9}"/>
              </a:ext>
            </a:extLst>
          </p:cNvPr>
          <p:cNvSpPr>
            <a:spLocks noGrp="1"/>
          </p:cNvSpPr>
          <p:nvPr>
            <p:ph type="dt" sz="half" idx="10"/>
          </p:nvPr>
        </p:nvSpPr>
        <p:spPr/>
        <p:txBody>
          <a:bodyPr/>
          <a:lstStyle/>
          <a:p>
            <a:fld id="{23C9F89B-3CBE-0A47-AEBA-F66A3151341B}" type="datetimeFigureOut">
              <a:rPr lang="en-GR" smtClean="0"/>
              <a:t>06/03/2025</a:t>
            </a:fld>
            <a:endParaRPr lang="en-GR"/>
          </a:p>
        </p:txBody>
      </p:sp>
      <p:sp>
        <p:nvSpPr>
          <p:cNvPr id="5" name="Footer Placeholder 4">
            <a:extLst>
              <a:ext uri="{FF2B5EF4-FFF2-40B4-BE49-F238E27FC236}">
                <a16:creationId xmlns:a16="http://schemas.microsoft.com/office/drawing/2014/main" id="{82F76FF6-7AE0-7DF8-57D9-AA1662CD8AD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89AF466-E834-6DC0-EF7B-BA73E8516398}"/>
              </a:ext>
            </a:extLst>
          </p:cNvPr>
          <p:cNvSpPr>
            <a:spLocks noGrp="1"/>
          </p:cNvSpPr>
          <p:nvPr>
            <p:ph type="sldNum" sz="quarter" idx="12"/>
          </p:nvPr>
        </p:nvSpPr>
        <p:spPr/>
        <p:txBody>
          <a:bodyPr/>
          <a:lstStyle/>
          <a:p>
            <a:fld id="{EFFDBDE0-9B6C-D347-8E12-DBE6DA1A7D33}" type="slidenum">
              <a:rPr lang="en-GR" smtClean="0"/>
              <a:t>‹#›</a:t>
            </a:fld>
            <a:endParaRPr lang="en-GR"/>
          </a:p>
        </p:txBody>
      </p:sp>
    </p:spTree>
    <p:extLst>
      <p:ext uri="{BB962C8B-B14F-4D97-AF65-F5344CB8AC3E}">
        <p14:creationId xmlns:p14="http://schemas.microsoft.com/office/powerpoint/2010/main" val="2344453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1323860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45C7A-DB38-4065-B25C-0C1C8D72B07F}" type="datetimeFigureOut">
              <a:rPr lang="el-GR" smtClean="0"/>
              <a:t>3/6/2025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189126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45C7A-DB38-4065-B25C-0C1C8D72B07F}" type="datetimeFigureOut">
              <a:rPr lang="el-GR" smtClean="0"/>
              <a:t>3/6/2025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70117932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45C7A-DB38-4065-B25C-0C1C8D72B07F}" type="datetimeFigureOut">
              <a:rPr lang="el-GR" smtClean="0"/>
              <a:t>3/6/2025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145619700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45C7A-DB38-4065-B25C-0C1C8D72B07F}" type="datetimeFigureOut">
              <a:rPr lang="el-GR" smtClean="0"/>
              <a:t>3/6/2025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184958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45C7A-DB38-4065-B25C-0C1C8D72B07F}" type="datetimeFigureOut">
              <a:rPr lang="el-GR" smtClean="0"/>
              <a:t>3/6/2025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98116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8E45C7A-DB38-4065-B25C-0C1C8D72B07F}" type="datetimeFigureOut">
              <a:rPr lang="el-GR" smtClean="0"/>
              <a:t>3/6/2025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398789161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8E45C7A-DB38-4065-B25C-0C1C8D72B07F}" type="datetimeFigureOut">
              <a:rPr lang="el-GR" smtClean="0"/>
              <a:t>3/6/2025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53D578-5461-471F-88B9-B45FDDB427B8}" type="slidenum">
              <a:rPr lang="el-GR" smtClean="0"/>
              <a:t>‹#›</a:t>
            </a:fld>
            <a:endParaRPr lang="el-GR"/>
          </a:p>
        </p:txBody>
      </p:sp>
    </p:spTree>
    <p:extLst>
      <p:ext uri="{BB962C8B-B14F-4D97-AF65-F5344CB8AC3E}">
        <p14:creationId xmlns:p14="http://schemas.microsoft.com/office/powerpoint/2010/main" val="4268153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E45C7A-DB38-4065-B25C-0C1C8D72B07F}" type="datetimeFigureOut">
              <a:rPr lang="el-GR" smtClean="0"/>
              <a:t>3/6/2025</a:t>
            </a:fld>
            <a:endParaRPr lang="el-G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53D578-5461-471F-88B9-B45FDDB427B8}" type="slidenum">
              <a:rPr lang="el-GR" smtClean="0"/>
              <a:t>‹#›</a:t>
            </a:fld>
            <a:endParaRPr lang="el-GR"/>
          </a:p>
        </p:txBody>
      </p:sp>
    </p:spTree>
    <p:extLst>
      <p:ext uri="{BB962C8B-B14F-4D97-AF65-F5344CB8AC3E}">
        <p14:creationId xmlns:p14="http://schemas.microsoft.com/office/powerpoint/2010/main" val="3057390519"/>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CBEF51-6E15-894E-89AF-4DCEC591B7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R"/>
          </a:p>
        </p:txBody>
      </p:sp>
      <p:sp>
        <p:nvSpPr>
          <p:cNvPr id="3" name="Text Placeholder 2">
            <a:extLst>
              <a:ext uri="{FF2B5EF4-FFF2-40B4-BE49-F238E27FC236}">
                <a16:creationId xmlns:a16="http://schemas.microsoft.com/office/drawing/2014/main" id="{34BB78CB-1F63-1E38-1ED3-B93D7D9229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R"/>
          </a:p>
        </p:txBody>
      </p:sp>
      <p:sp>
        <p:nvSpPr>
          <p:cNvPr id="4" name="Date Placeholder 3">
            <a:extLst>
              <a:ext uri="{FF2B5EF4-FFF2-40B4-BE49-F238E27FC236}">
                <a16:creationId xmlns:a16="http://schemas.microsoft.com/office/drawing/2014/main" id="{9BF1329E-BEC0-0CB6-0665-670342FE35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C9F89B-3CBE-0A47-AEBA-F66A3151341B}" type="datetimeFigureOut">
              <a:rPr lang="en-GR" smtClean="0"/>
              <a:t>06/03/2025</a:t>
            </a:fld>
            <a:endParaRPr lang="en-GR"/>
          </a:p>
        </p:txBody>
      </p:sp>
      <p:sp>
        <p:nvSpPr>
          <p:cNvPr id="5" name="Footer Placeholder 4">
            <a:extLst>
              <a:ext uri="{FF2B5EF4-FFF2-40B4-BE49-F238E27FC236}">
                <a16:creationId xmlns:a16="http://schemas.microsoft.com/office/drawing/2014/main" id="{9F634702-0840-59B3-397E-4487A01DDD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8F9E006C-6091-7A04-938B-271405D524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FDBDE0-9B6C-D347-8E12-DBE6DA1A7D33}" type="slidenum">
              <a:rPr lang="en-GR" smtClean="0"/>
              <a:t>‹#›</a:t>
            </a:fld>
            <a:endParaRPr lang="en-GR"/>
          </a:p>
        </p:txBody>
      </p:sp>
    </p:spTree>
    <p:extLst>
      <p:ext uri="{BB962C8B-B14F-4D97-AF65-F5344CB8AC3E}">
        <p14:creationId xmlns:p14="http://schemas.microsoft.com/office/powerpoint/2010/main" val="1021268805"/>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package" Target="../embeddings/Microsoft_Excel_Worksheet.xlsx"/><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package" Target="../embeddings/Microsoft_Excel_Worksheet1.xlsx"/><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package" Target="../embeddings/Microsoft_Excel_Worksheet2.xlsx"/><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package" Target="../embeddings/Microsoft_Excel_Worksheet3.xlsx"/><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emf"/><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C0DD901-D1D8-EE4F-A097-445779261059}"/>
              </a:ext>
            </a:extLst>
          </p:cNvPr>
          <p:cNvPicPr>
            <a:picLocks noChangeAspect="1"/>
          </p:cNvPicPr>
          <p:nvPr/>
        </p:nvPicPr>
        <p:blipFill>
          <a:blip r:embed="rId2"/>
          <a:stretch>
            <a:fillRect/>
          </a:stretch>
        </p:blipFill>
        <p:spPr>
          <a:xfrm>
            <a:off x="0" y="0"/>
            <a:ext cx="12192000" cy="6858000"/>
          </a:xfrm>
          <a:prstGeom prst="rect">
            <a:avLst/>
          </a:prstGeom>
        </p:spPr>
      </p:pic>
      <p:sp>
        <p:nvSpPr>
          <p:cNvPr id="10" name="TextBox 9">
            <a:extLst>
              <a:ext uri="{FF2B5EF4-FFF2-40B4-BE49-F238E27FC236}">
                <a16:creationId xmlns:a16="http://schemas.microsoft.com/office/drawing/2014/main" id="{DE74C8BA-0733-9E35-7E33-742213791C11}"/>
              </a:ext>
            </a:extLst>
          </p:cNvPr>
          <p:cNvSpPr txBox="1"/>
          <p:nvPr/>
        </p:nvSpPr>
        <p:spPr>
          <a:xfrm>
            <a:off x="233681" y="2283709"/>
            <a:ext cx="9154160" cy="2098010"/>
          </a:xfrm>
          <a:prstGeom prst="rect">
            <a:avLst/>
          </a:prstGeom>
          <a:noFill/>
          <a:effectLst/>
        </p:spPr>
        <p:txBody>
          <a:bodyPr wrap="square" lIns="0" tIns="0" rIns="0" bIns="0" rtlCol="0">
            <a:spAutoFit/>
          </a:bodyPr>
          <a:lstStyle/>
          <a:p>
            <a:r>
              <a:rPr kumimoji="0" lang="el-GR" sz="1600" b="1" i="0" u="none" strike="noStrike" kern="1200" cap="none" spc="50" normalizeH="0" baseline="0" noProof="0" dirty="0">
                <a:ln w="9525" cmpd="sng">
                  <a:solidFill>
                    <a:srgbClr val="90C226"/>
                  </a:solidFill>
                  <a:prstDash val="solid"/>
                </a:ln>
                <a:solidFill>
                  <a:srgbClr val="33CC33"/>
                </a:solidFill>
                <a:effectLst>
                  <a:glow rad="38100">
                    <a:srgbClr val="90C226">
                      <a:alpha val="40000"/>
                    </a:srgbClr>
                  </a:glow>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ΣΤΡΑΤΗΓΙΚΟ ΣΧΕΔΙΟ ΚΟΙΝΗΣ  ΑΓΡΟΤΙΚΗΣ ΠΟΛΙΤΙΚΗΣ       </a:t>
            </a:r>
            <a:r>
              <a:rPr kumimoji="0" lang="en-US" sz="1600" b="1" i="0" u="none" strike="noStrike" kern="1200" cap="none" spc="50" normalizeH="0" baseline="0" noProof="0" dirty="0">
                <a:ln w="9525" cmpd="sng">
                  <a:solidFill>
                    <a:srgbClr val="90C226"/>
                  </a:solidFill>
                  <a:prstDash val="solid"/>
                </a:ln>
                <a:solidFill>
                  <a:srgbClr val="33CC33"/>
                </a:solidFill>
                <a:effectLst>
                  <a:glow rad="38100">
                    <a:srgbClr val="90C226">
                      <a:alpha val="40000"/>
                    </a:srgbClr>
                  </a:glow>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20</a:t>
            </a:r>
            <a:r>
              <a:rPr kumimoji="0" lang="el-GR" sz="1600" b="1" i="0" u="none" strike="noStrike" kern="1200" cap="none" spc="50" normalizeH="0" baseline="0" noProof="0" dirty="0">
                <a:ln w="9525" cmpd="sng">
                  <a:solidFill>
                    <a:srgbClr val="90C226"/>
                  </a:solidFill>
                  <a:prstDash val="solid"/>
                </a:ln>
                <a:solidFill>
                  <a:srgbClr val="33CC33"/>
                </a:solidFill>
                <a:effectLst>
                  <a:glow rad="38100">
                    <a:srgbClr val="90C226">
                      <a:alpha val="40000"/>
                    </a:srgbClr>
                  </a:glow>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23</a:t>
            </a:r>
            <a:r>
              <a:rPr kumimoji="0" lang="en-US" sz="1600" b="1" i="0" u="none" strike="noStrike" kern="1200" cap="none" spc="50" normalizeH="0" baseline="0" noProof="0" dirty="0">
                <a:ln w="9525" cmpd="sng">
                  <a:solidFill>
                    <a:srgbClr val="90C226"/>
                  </a:solidFill>
                  <a:prstDash val="solid"/>
                </a:ln>
                <a:solidFill>
                  <a:srgbClr val="33CC33"/>
                </a:solidFill>
                <a:effectLst>
                  <a:glow rad="38100">
                    <a:srgbClr val="90C226">
                      <a:alpha val="40000"/>
                    </a:srgbClr>
                  </a:glow>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-202</a:t>
            </a:r>
            <a:r>
              <a:rPr kumimoji="0" lang="el-GR" sz="1600" b="1" i="0" u="none" strike="noStrike" kern="1200" cap="none" spc="50" normalizeH="0" baseline="0" noProof="0" dirty="0">
                <a:ln w="9525" cmpd="sng">
                  <a:solidFill>
                    <a:srgbClr val="90C226"/>
                  </a:solidFill>
                  <a:prstDash val="solid"/>
                </a:ln>
                <a:solidFill>
                  <a:srgbClr val="33CC33"/>
                </a:solidFill>
                <a:effectLst>
                  <a:glow rad="38100">
                    <a:srgbClr val="90C226">
                      <a:alpha val="40000"/>
                    </a:srgbClr>
                  </a:glow>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7</a:t>
            </a:r>
            <a:br>
              <a:rPr kumimoji="0" lang="el-GR" sz="1600" b="1" i="0" u="none" strike="noStrike" kern="1200" cap="none" spc="50" normalizeH="0" baseline="0" noProof="0" dirty="0">
                <a:ln w="9525" cmpd="sng">
                  <a:solidFill>
                    <a:srgbClr val="90C226"/>
                  </a:solidFill>
                  <a:prstDash val="solid"/>
                </a:ln>
                <a:solidFill>
                  <a:srgbClr val="33CC33"/>
                </a:solidFill>
                <a:effectLst>
                  <a:glow rad="38100">
                    <a:srgbClr val="90C226">
                      <a:alpha val="40000"/>
                    </a:srgbClr>
                  </a:glow>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br>
            <a:r>
              <a:rPr kumimoji="0" lang="el-GR" sz="1600" b="1" i="0" u="none" strike="noStrike" kern="1200" cap="none" spc="0" normalizeH="0" baseline="0" noProof="0" dirty="0">
                <a:ln w="22225">
                  <a:solidFill>
                    <a:srgbClr val="54A021"/>
                  </a:solidFill>
                  <a:prstDash val="solid"/>
                </a:ln>
                <a:solidFill>
                  <a:srgbClr val="33CC33"/>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ΠΑΡΕΜΒΑΣΗ Π3-77-</a:t>
            </a:r>
            <a:r>
              <a:rPr kumimoji="0" lang="en-US" sz="1600" b="1" i="0" u="none" strike="noStrike" kern="1200" cap="none" spc="0" normalizeH="0" baseline="0" noProof="0" dirty="0">
                <a:ln w="22225">
                  <a:solidFill>
                    <a:srgbClr val="54A021"/>
                  </a:solidFill>
                  <a:prstDash val="solid"/>
                </a:ln>
                <a:solidFill>
                  <a:srgbClr val="33CC33"/>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3</a:t>
            </a:r>
            <a:r>
              <a:rPr kumimoji="0" lang="el-GR" sz="1600" b="1" i="0" u="none" strike="noStrike" kern="1200" cap="none" spc="0" normalizeH="0" baseline="0" noProof="0" dirty="0">
                <a:ln w="22225">
                  <a:solidFill>
                    <a:srgbClr val="54A021"/>
                  </a:solidFill>
                  <a:prstDash val="solid"/>
                </a:ln>
                <a:solidFill>
                  <a:srgbClr val="33CC33"/>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.1</a:t>
            </a:r>
          </a:p>
          <a:p>
            <a:pPr marL="0" marR="0" lvl="0" indent="0" algn="just" defTabSz="457200" rtl="0" eaLnBrk="1" fontAlgn="auto" latinLnBrk="0" hangingPunct="1">
              <a:spcBef>
                <a:spcPts val="0"/>
              </a:spcBef>
              <a:spcAft>
                <a:spcPts val="1000"/>
              </a:spcAft>
              <a:buClrTx/>
              <a:buSzTx/>
              <a:buFontTx/>
              <a:buNone/>
              <a:tabLst/>
              <a:defRPr/>
            </a:pPr>
            <a:r>
              <a:rPr kumimoji="0" lang="en-US" sz="2400" b="1" i="0" u="none" strike="noStrike" kern="1200" cap="none" spc="0" normalizeH="0" baseline="0" noProof="0" dirty="0">
                <a:ln>
                  <a:noFill/>
                </a:ln>
                <a:solidFill>
                  <a:srgbClr val="33CC33"/>
                </a:solidFill>
                <a:effectLst/>
                <a:uLnTx/>
                <a:uFillTx/>
                <a:latin typeface="Calibri" panose="020F0502020204030204" pitchFamily="34" charset="0"/>
                <a:ea typeface="Calibri" panose="020F0502020204030204" pitchFamily="34" charset="0"/>
                <a:cs typeface="Arial" panose="020B0604020202020204" pitchFamily="34" charset="0"/>
              </a:rPr>
              <a:t>“</a:t>
            </a:r>
            <a:r>
              <a:rPr kumimoji="0" lang="el-GR" sz="2400" b="1" i="0" u="none" strike="noStrike" kern="1200" cap="none" spc="0" normalizeH="0" baseline="0" noProof="0" dirty="0">
                <a:ln>
                  <a:noFill/>
                </a:ln>
                <a:solidFill>
                  <a:srgbClr val="33CC33"/>
                </a:solidFill>
                <a:effectLst/>
                <a:uLnTx/>
                <a:uFillTx/>
                <a:latin typeface="Calibri" panose="020F0502020204030204" pitchFamily="34" charset="0"/>
                <a:ea typeface="Calibri" panose="020F0502020204030204" pitchFamily="34" charset="0"/>
                <a:cs typeface="Arial" panose="020B0604020202020204" pitchFamily="34" charset="0"/>
              </a:rPr>
              <a:t>Ανάπτυξη συνεργασιών μέσω Επιχειρησιακών Ομάδων (ΕΟ) της Ευρωπαϊκής Σύμπραξης Καινοτομίας</a:t>
            </a:r>
            <a:r>
              <a:rPr kumimoji="0" lang="en-US" sz="2400" b="1" i="0" u="none" strike="noStrike" kern="1200" cap="none" spc="0" normalizeH="0" baseline="0" noProof="0" dirty="0">
                <a:ln>
                  <a:noFill/>
                </a:ln>
                <a:solidFill>
                  <a:srgbClr val="33CC33"/>
                </a:solidFill>
                <a:effectLst/>
                <a:uLnTx/>
                <a:uFillTx/>
                <a:latin typeface="Calibri" panose="020F0502020204030204" pitchFamily="34" charset="0"/>
                <a:ea typeface="Calibri" panose="020F0502020204030204" pitchFamily="34" charset="0"/>
                <a:cs typeface="Arial" panose="020B0604020202020204" pitchFamily="34" charset="0"/>
              </a:rPr>
              <a:t>”</a:t>
            </a:r>
            <a:endParaRPr kumimoji="0" lang="el-GR" sz="2400" b="1" i="0" u="none" strike="noStrike" kern="1200" cap="none" spc="0" normalizeH="0" baseline="0" noProof="0" dirty="0">
              <a:ln>
                <a:noFill/>
              </a:ln>
              <a:solidFill>
                <a:srgbClr val="33CC33"/>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just" defTabSz="457200" rtl="0" eaLnBrk="1" fontAlgn="auto" latinLnBrk="0" hangingPunct="1">
              <a:spcBef>
                <a:spcPts val="0"/>
              </a:spcBef>
              <a:spcAft>
                <a:spcPts val="1000"/>
              </a:spcAft>
              <a:buClrTx/>
              <a:buSzTx/>
              <a:buFontTx/>
              <a:buNone/>
              <a:tabLst/>
              <a:defRPr/>
            </a:pPr>
            <a:r>
              <a:rPr kumimoji="0" lang="el-GR" sz="2400" b="1" i="0" u="none" strike="noStrike" kern="1200" cap="none" spc="0" normalizeH="0" baseline="0" noProof="0" dirty="0">
                <a:ln>
                  <a:noFill/>
                </a:ln>
                <a:solidFill>
                  <a:srgbClr val="33CC33"/>
                </a:solidFill>
                <a:effectLst/>
                <a:uLnTx/>
                <a:uFillTx/>
                <a:latin typeface="Calibri" panose="020F0502020204030204" pitchFamily="34" charset="0"/>
                <a:ea typeface="Calibri" panose="020F0502020204030204" pitchFamily="34" charset="0"/>
                <a:cs typeface="Arial" panose="020B0604020202020204" pitchFamily="34" charset="0"/>
              </a:rPr>
              <a:t>του Στρατηγικού Σχεδίου Κοινής Αγροτικής Πολιτικής της Ελλάδας (ΣΣ ΚΑΠ) 2023 – 2027</a:t>
            </a:r>
            <a:r>
              <a:rPr lang="el-GR" sz="2400" dirty="0">
                <a:solidFill>
                  <a:srgbClr val="FF5050"/>
                </a:solidFill>
              </a:rPr>
              <a:t> </a:t>
            </a:r>
            <a:endParaRPr lang="en-GR" sz="2400" dirty="0">
              <a:solidFill>
                <a:srgbClr val="FF505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2AF2E140-D713-C619-D634-911492801A05}"/>
              </a:ext>
            </a:extLst>
          </p:cNvPr>
          <p:cNvSpPr txBox="1"/>
          <p:nvPr/>
        </p:nvSpPr>
        <p:spPr>
          <a:xfrm>
            <a:off x="314961" y="4646959"/>
            <a:ext cx="4902602" cy="707886"/>
          </a:xfrm>
          <a:prstGeom prst="rect">
            <a:avLst/>
          </a:prstGeom>
          <a:noFill/>
        </p:spPr>
        <p:txBody>
          <a:bodyPr wrap="square" lIns="0" tIns="0" rIns="0" bIns="0" rtlCol="0">
            <a:spAutoFit/>
          </a:bodyPr>
          <a:lstStyle/>
          <a:p>
            <a:r>
              <a:rPr lang="el-GR"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ΑΘΑΝΑΣΙΑ ΜΕΡΕΜΕΤΗ</a:t>
            </a:r>
          </a:p>
          <a:p>
            <a:r>
              <a:rPr lang="el-GR"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ΠΡΟΙΣΤΑΜΕΝΗ ΜΟΝΑΔΑΣ ΣΥΝΕΡΓΑΣΙΑΣ ΚΑΙ ΚΑΙΝΟΤΟΜΙΑΣ</a:t>
            </a:r>
            <a:endParaRPr lang="en-US" sz="14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endParaRPr lang="el-GR"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AF788617-4BD1-0857-A678-165B10C5AE02}"/>
              </a:ext>
            </a:extLst>
          </p:cNvPr>
          <p:cNvSpPr txBox="1"/>
          <p:nvPr/>
        </p:nvSpPr>
        <p:spPr>
          <a:xfrm>
            <a:off x="606770" y="1371032"/>
            <a:ext cx="4021792" cy="461665"/>
          </a:xfrm>
          <a:prstGeom prst="rect">
            <a:avLst/>
          </a:prstGeom>
          <a:noFill/>
        </p:spPr>
        <p:txBody>
          <a:bodyPr wrap="square" lIns="0" tIns="0" rIns="0" bIns="0" rtlCol="0">
            <a:spAutoFit/>
          </a:bodyPr>
          <a:lstStyle/>
          <a:p>
            <a:pPr algn="ctr"/>
            <a:r>
              <a:rPr lang="el-GR"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ΓΕΝΙΚΗ ΓΡΑΜΜΑΤΕΙΑ ΕΝΩΣΙΑΚΩΝ ΠΟΡΩΝ ΚΑΙ ΥΠΟΔΟΜΩΝ</a:t>
            </a:r>
          </a:p>
          <a:p>
            <a:pPr algn="ctr"/>
            <a:r>
              <a:rPr lang="el-GR" sz="1000" dirty="0">
                <a:solidFill>
                  <a:schemeClr val="bg1"/>
                </a:solidFill>
                <a:latin typeface="Open Sans" panose="020B0606030504020204" pitchFamily="34" charset="0"/>
                <a:ea typeface="Open Sans" panose="020B0606030504020204" pitchFamily="34" charset="0"/>
                <a:cs typeface="Open Sans" panose="020B0606030504020204" pitchFamily="34" charset="0"/>
              </a:rPr>
              <a:t>ΕΙΔΙΚΗ ΥΠΗΡΕΣΙΑ ΕΦΑΡΜΟΓΗΣ ΠΑΡΕΜΒΑΣΕΩΝ ΑΓΡΟΤΙΚΗΣ ΑΝΑΠΤΥΞΗΣ</a:t>
            </a:r>
          </a:p>
        </p:txBody>
      </p:sp>
    </p:spTree>
    <p:extLst>
      <p:ext uri="{BB962C8B-B14F-4D97-AF65-F5344CB8AC3E}">
        <p14:creationId xmlns:p14="http://schemas.microsoft.com/office/powerpoint/2010/main" val="118279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ABB935F-F494-86FC-F90E-4C008ED1FA58}"/>
              </a:ext>
            </a:extLst>
          </p:cNvPr>
          <p:cNvSpPr txBox="1"/>
          <p:nvPr/>
        </p:nvSpPr>
        <p:spPr>
          <a:xfrm>
            <a:off x="294468" y="325464"/>
            <a:ext cx="8853406" cy="553998"/>
          </a:xfrm>
          <a:prstGeom prst="rect">
            <a:avLst/>
          </a:prstGeom>
          <a:noFill/>
        </p:spPr>
        <p:txBody>
          <a:bodyPr wrap="square">
            <a:spAutoFit/>
          </a:bodyPr>
          <a:lstStyle/>
          <a:p>
            <a:r>
              <a:rPr lang="el-GR" dirty="0"/>
              <a:t>	</a:t>
            </a:r>
            <a:r>
              <a:rPr lang="el-GR" sz="1200" b="1" dirty="0"/>
              <a:t>Κριτήρια επιλογής δικαιούχου</a:t>
            </a:r>
          </a:p>
          <a:p>
            <a:r>
              <a:rPr lang="el-GR" sz="1200" b="1" dirty="0"/>
              <a:t>Π3-77-3.1 - Ανάπτυξη συνεργασιών μέσω Επιχειρησιακών Ομάδων (ΕΟ) της Ευρωπαϊκής Σύμπραξης Καινοτομίας </a:t>
            </a:r>
          </a:p>
        </p:txBody>
      </p:sp>
      <p:graphicFrame>
        <p:nvGraphicFramePr>
          <p:cNvPr id="9" name="Αντικείμενο 8">
            <a:extLst>
              <a:ext uri="{FF2B5EF4-FFF2-40B4-BE49-F238E27FC236}">
                <a16:creationId xmlns:a16="http://schemas.microsoft.com/office/drawing/2014/main" id="{7874CAA3-1703-B562-2310-99F63E83270C}"/>
              </a:ext>
            </a:extLst>
          </p:cNvPr>
          <p:cNvGraphicFramePr>
            <a:graphicFrameLocks noChangeAspect="1"/>
          </p:cNvGraphicFramePr>
          <p:nvPr>
            <p:extLst>
              <p:ext uri="{D42A27DB-BD31-4B8C-83A1-F6EECF244321}">
                <p14:modId xmlns:p14="http://schemas.microsoft.com/office/powerpoint/2010/main" val="3869847448"/>
              </p:ext>
            </p:extLst>
          </p:nvPr>
        </p:nvGraphicFramePr>
        <p:xfrm>
          <a:off x="294468" y="1363716"/>
          <a:ext cx="11482373" cy="4895194"/>
        </p:xfrm>
        <a:graphic>
          <a:graphicData uri="http://schemas.openxmlformats.org/presentationml/2006/ole">
            <mc:AlternateContent xmlns:mc="http://schemas.openxmlformats.org/markup-compatibility/2006">
              <mc:Choice xmlns:v="urn:schemas-microsoft-com:vml" Requires="v">
                <p:oleObj name="Worksheet" r:id="rId2" imgW="12816911" imgH="4610273" progId="Excel.Sheet.12">
                  <p:embed/>
                </p:oleObj>
              </mc:Choice>
              <mc:Fallback>
                <p:oleObj name="Worksheet" r:id="rId2" imgW="12816911" imgH="4610273" progId="Excel.Sheet.12">
                  <p:embed/>
                  <p:pic>
                    <p:nvPicPr>
                      <p:cNvPr id="0" name=""/>
                      <p:cNvPicPr/>
                      <p:nvPr/>
                    </p:nvPicPr>
                    <p:blipFill>
                      <a:blip r:embed="rId3"/>
                      <a:stretch>
                        <a:fillRect/>
                      </a:stretch>
                    </p:blipFill>
                    <p:spPr>
                      <a:xfrm>
                        <a:off x="294468" y="1363716"/>
                        <a:ext cx="11482373" cy="4895194"/>
                      </a:xfrm>
                      <a:prstGeom prst="rect">
                        <a:avLst/>
                      </a:prstGeom>
                    </p:spPr>
                  </p:pic>
                </p:oleObj>
              </mc:Fallback>
            </mc:AlternateContent>
          </a:graphicData>
        </a:graphic>
      </p:graphicFrame>
      <p:pic>
        <p:nvPicPr>
          <p:cNvPr id="2" name="Picture 2">
            <a:extLst>
              <a:ext uri="{FF2B5EF4-FFF2-40B4-BE49-F238E27FC236}">
                <a16:creationId xmlns:a16="http://schemas.microsoft.com/office/drawing/2014/main" id="{171DDD83-F899-0FAD-944F-5946755312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grpSp>
        <p:nvGrpSpPr>
          <p:cNvPr id="3" name="Ομάδα 6">
            <a:extLst>
              <a:ext uri="{FF2B5EF4-FFF2-40B4-BE49-F238E27FC236}">
                <a16:creationId xmlns:a16="http://schemas.microsoft.com/office/drawing/2014/main" id="{50B83344-2BBC-F136-8B98-5C6C95A40C53}"/>
              </a:ext>
            </a:extLst>
          </p:cNvPr>
          <p:cNvGrpSpPr/>
          <p:nvPr/>
        </p:nvGrpSpPr>
        <p:grpSpPr>
          <a:xfrm>
            <a:off x="9881419" y="6420464"/>
            <a:ext cx="1996352" cy="328141"/>
            <a:chOff x="395536" y="6044410"/>
            <a:chExt cx="2888084" cy="658486"/>
          </a:xfrm>
        </p:grpSpPr>
        <p:pic>
          <p:nvPicPr>
            <p:cNvPr id="4" name="Picture 4">
              <a:extLst>
                <a:ext uri="{FF2B5EF4-FFF2-40B4-BE49-F238E27FC236}">
                  <a16:creationId xmlns:a16="http://schemas.microsoft.com/office/drawing/2014/main" id="{DD1618A1-2F02-7A3F-837F-526B428F660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a:extLst>
                <a:ext uri="{FF2B5EF4-FFF2-40B4-BE49-F238E27FC236}">
                  <a16:creationId xmlns:a16="http://schemas.microsoft.com/office/drawing/2014/main" id="{4F982775-B6F6-EDBA-EA2E-F850854F03D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60900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Αντικείμενο 4">
            <a:extLst>
              <a:ext uri="{FF2B5EF4-FFF2-40B4-BE49-F238E27FC236}">
                <a16:creationId xmlns:a16="http://schemas.microsoft.com/office/drawing/2014/main" id="{32585AD3-A0BC-4942-39C7-B74BD683BCDD}"/>
              </a:ext>
            </a:extLst>
          </p:cNvPr>
          <p:cNvGraphicFramePr>
            <a:graphicFrameLocks noChangeAspect="1"/>
          </p:cNvGraphicFramePr>
          <p:nvPr>
            <p:extLst>
              <p:ext uri="{D42A27DB-BD31-4B8C-83A1-F6EECF244321}">
                <p14:modId xmlns:p14="http://schemas.microsoft.com/office/powerpoint/2010/main" val="2905582605"/>
              </p:ext>
            </p:extLst>
          </p:nvPr>
        </p:nvGraphicFramePr>
        <p:xfrm>
          <a:off x="285559" y="340963"/>
          <a:ext cx="11183187" cy="6214819"/>
        </p:xfrm>
        <a:graphic>
          <a:graphicData uri="http://schemas.openxmlformats.org/presentationml/2006/ole">
            <mc:AlternateContent xmlns:mc="http://schemas.openxmlformats.org/markup-compatibility/2006">
              <mc:Choice xmlns:v="urn:schemas-microsoft-com:vml" Requires="v">
                <p:oleObj name="Worksheet" r:id="rId2" imgW="12468321" imgH="7791450" progId="Excel.Sheet.12">
                  <p:embed/>
                </p:oleObj>
              </mc:Choice>
              <mc:Fallback>
                <p:oleObj name="Worksheet" r:id="rId2" imgW="12468321" imgH="7791450" progId="Excel.Sheet.12">
                  <p:embed/>
                  <p:pic>
                    <p:nvPicPr>
                      <p:cNvPr id="0" name=""/>
                      <p:cNvPicPr/>
                      <p:nvPr/>
                    </p:nvPicPr>
                    <p:blipFill>
                      <a:blip r:embed="rId3"/>
                      <a:stretch>
                        <a:fillRect/>
                      </a:stretch>
                    </p:blipFill>
                    <p:spPr>
                      <a:xfrm>
                        <a:off x="285559" y="340963"/>
                        <a:ext cx="11183187" cy="6214819"/>
                      </a:xfrm>
                      <a:prstGeom prst="rect">
                        <a:avLst/>
                      </a:prstGeom>
                    </p:spPr>
                  </p:pic>
                </p:oleObj>
              </mc:Fallback>
            </mc:AlternateContent>
          </a:graphicData>
        </a:graphic>
      </p:graphicFrame>
    </p:spTree>
    <p:extLst>
      <p:ext uri="{BB962C8B-B14F-4D97-AF65-F5344CB8AC3E}">
        <p14:creationId xmlns:p14="http://schemas.microsoft.com/office/powerpoint/2010/main" val="1840487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Αντικείμενο 1">
            <a:extLst>
              <a:ext uri="{FF2B5EF4-FFF2-40B4-BE49-F238E27FC236}">
                <a16:creationId xmlns:a16="http://schemas.microsoft.com/office/drawing/2014/main" id="{A13FD8A4-95AF-9AF0-7B38-EACD9D7A5477}"/>
              </a:ext>
            </a:extLst>
          </p:cNvPr>
          <p:cNvGraphicFramePr>
            <a:graphicFrameLocks noChangeAspect="1"/>
          </p:cNvGraphicFramePr>
          <p:nvPr>
            <p:extLst>
              <p:ext uri="{D42A27DB-BD31-4B8C-83A1-F6EECF244321}">
                <p14:modId xmlns:p14="http://schemas.microsoft.com/office/powerpoint/2010/main" val="778390599"/>
              </p:ext>
            </p:extLst>
          </p:nvPr>
        </p:nvGraphicFramePr>
        <p:xfrm>
          <a:off x="418453" y="588937"/>
          <a:ext cx="11096787" cy="4277531"/>
        </p:xfrm>
        <a:graphic>
          <a:graphicData uri="http://schemas.openxmlformats.org/presentationml/2006/ole">
            <mc:AlternateContent xmlns:mc="http://schemas.openxmlformats.org/markup-compatibility/2006">
              <mc:Choice xmlns:v="urn:schemas-microsoft-com:vml" Requires="v">
                <p:oleObj name="Worksheet" r:id="rId2" imgW="12468321" imgH="3476625" progId="Excel.Sheet.12">
                  <p:embed/>
                </p:oleObj>
              </mc:Choice>
              <mc:Fallback>
                <p:oleObj name="Worksheet" r:id="rId2" imgW="12468321" imgH="3476625" progId="Excel.Sheet.12">
                  <p:embed/>
                  <p:pic>
                    <p:nvPicPr>
                      <p:cNvPr id="0" name=""/>
                      <p:cNvPicPr/>
                      <p:nvPr/>
                    </p:nvPicPr>
                    <p:blipFill>
                      <a:blip r:embed="rId3"/>
                      <a:stretch>
                        <a:fillRect/>
                      </a:stretch>
                    </p:blipFill>
                    <p:spPr>
                      <a:xfrm>
                        <a:off x="418453" y="588937"/>
                        <a:ext cx="11096787" cy="4277531"/>
                      </a:xfrm>
                      <a:prstGeom prst="rect">
                        <a:avLst/>
                      </a:prstGeom>
                    </p:spPr>
                  </p:pic>
                </p:oleObj>
              </mc:Fallback>
            </mc:AlternateContent>
          </a:graphicData>
        </a:graphic>
      </p:graphicFrame>
      <p:pic>
        <p:nvPicPr>
          <p:cNvPr id="3" name="Picture 2">
            <a:extLst>
              <a:ext uri="{FF2B5EF4-FFF2-40B4-BE49-F238E27FC236}">
                <a16:creationId xmlns:a16="http://schemas.microsoft.com/office/drawing/2014/main" id="{9E9B5DC1-9C7D-6D2D-8D3D-63574D60C01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grpSp>
        <p:nvGrpSpPr>
          <p:cNvPr id="4" name="Ομάδα 6">
            <a:extLst>
              <a:ext uri="{FF2B5EF4-FFF2-40B4-BE49-F238E27FC236}">
                <a16:creationId xmlns:a16="http://schemas.microsoft.com/office/drawing/2014/main" id="{6DE8BCB0-A357-0FA2-43D7-FA1F71AA22F3}"/>
              </a:ext>
            </a:extLst>
          </p:cNvPr>
          <p:cNvGrpSpPr/>
          <p:nvPr/>
        </p:nvGrpSpPr>
        <p:grpSpPr>
          <a:xfrm>
            <a:off x="9881419" y="6420464"/>
            <a:ext cx="1996352" cy="328141"/>
            <a:chOff x="395536" y="6044410"/>
            <a:chExt cx="2888084" cy="658486"/>
          </a:xfrm>
        </p:grpSpPr>
        <p:pic>
          <p:nvPicPr>
            <p:cNvPr id="5" name="Picture 4">
              <a:extLst>
                <a:ext uri="{FF2B5EF4-FFF2-40B4-BE49-F238E27FC236}">
                  <a16:creationId xmlns:a16="http://schemas.microsoft.com/office/drawing/2014/main" id="{867E39C1-B553-A13F-BA91-FD37170D53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a:extLst>
                <a:ext uri="{FF2B5EF4-FFF2-40B4-BE49-F238E27FC236}">
                  <a16:creationId xmlns:a16="http://schemas.microsoft.com/office/drawing/2014/main" id="{F4C776DC-63B0-F5E6-BC51-58088908AEE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08024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Αντικείμενο 1">
            <a:extLst>
              <a:ext uri="{FF2B5EF4-FFF2-40B4-BE49-F238E27FC236}">
                <a16:creationId xmlns:a16="http://schemas.microsoft.com/office/drawing/2014/main" id="{64811A5B-608D-B68C-0D51-DABC4F0517CC}"/>
              </a:ext>
            </a:extLst>
          </p:cNvPr>
          <p:cNvGraphicFramePr>
            <a:graphicFrameLocks noChangeAspect="1"/>
          </p:cNvGraphicFramePr>
          <p:nvPr>
            <p:extLst>
              <p:ext uri="{D42A27DB-BD31-4B8C-83A1-F6EECF244321}">
                <p14:modId xmlns:p14="http://schemas.microsoft.com/office/powerpoint/2010/main" val="1409133868"/>
              </p:ext>
            </p:extLst>
          </p:nvPr>
        </p:nvGraphicFramePr>
        <p:xfrm>
          <a:off x="309965" y="480448"/>
          <a:ext cx="10414861" cy="1131376"/>
        </p:xfrm>
        <a:graphic>
          <a:graphicData uri="http://schemas.openxmlformats.org/presentationml/2006/ole">
            <mc:AlternateContent xmlns:mc="http://schemas.openxmlformats.org/markup-compatibility/2006">
              <mc:Choice xmlns:v="urn:schemas-microsoft-com:vml" Requires="v">
                <p:oleObj name="Worksheet" r:id="rId2" imgW="12468321" imgH="1066800" progId="Excel.Sheet.12">
                  <p:embed/>
                </p:oleObj>
              </mc:Choice>
              <mc:Fallback>
                <p:oleObj name="Worksheet" r:id="rId2" imgW="12468321" imgH="1066800" progId="Excel.Sheet.12">
                  <p:embed/>
                  <p:pic>
                    <p:nvPicPr>
                      <p:cNvPr id="0" name=""/>
                      <p:cNvPicPr/>
                      <p:nvPr/>
                    </p:nvPicPr>
                    <p:blipFill>
                      <a:blip r:embed="rId3"/>
                      <a:stretch>
                        <a:fillRect/>
                      </a:stretch>
                    </p:blipFill>
                    <p:spPr>
                      <a:xfrm>
                        <a:off x="309965" y="480448"/>
                        <a:ext cx="10414861" cy="1131376"/>
                      </a:xfrm>
                      <a:prstGeom prst="rect">
                        <a:avLst/>
                      </a:prstGeom>
                    </p:spPr>
                  </p:pic>
                </p:oleObj>
              </mc:Fallback>
            </mc:AlternateContent>
          </a:graphicData>
        </a:graphic>
      </p:graphicFrame>
      <p:graphicFrame>
        <p:nvGraphicFramePr>
          <p:cNvPr id="5" name="Πίνακας 4">
            <a:extLst>
              <a:ext uri="{FF2B5EF4-FFF2-40B4-BE49-F238E27FC236}">
                <a16:creationId xmlns:a16="http://schemas.microsoft.com/office/drawing/2014/main" id="{B03ECD32-1EF4-979A-D8EC-7A4E0A768BFA}"/>
              </a:ext>
            </a:extLst>
          </p:cNvPr>
          <p:cNvGraphicFramePr>
            <a:graphicFrameLocks noGrp="1"/>
          </p:cNvGraphicFramePr>
          <p:nvPr>
            <p:extLst>
              <p:ext uri="{D42A27DB-BD31-4B8C-83A1-F6EECF244321}">
                <p14:modId xmlns:p14="http://schemas.microsoft.com/office/powerpoint/2010/main" val="47176849"/>
              </p:ext>
            </p:extLst>
          </p:nvPr>
        </p:nvGraphicFramePr>
        <p:xfrm>
          <a:off x="309965" y="1666068"/>
          <a:ext cx="10414861" cy="680681"/>
        </p:xfrm>
        <a:graphic>
          <a:graphicData uri="http://schemas.openxmlformats.org/drawingml/2006/table">
            <a:tbl>
              <a:tblPr firstRow="1" firstCol="1" bandRow="1">
                <a:tableStyleId>{5C22544A-7EE6-4342-B048-85BDC9FD1C3A}</a:tableStyleId>
              </a:tblPr>
              <a:tblGrid>
                <a:gridCol w="6011634">
                  <a:extLst>
                    <a:ext uri="{9D8B030D-6E8A-4147-A177-3AD203B41FA5}">
                      <a16:colId xmlns:a16="http://schemas.microsoft.com/office/drawing/2014/main" val="4106402016"/>
                    </a:ext>
                  </a:extLst>
                </a:gridCol>
                <a:gridCol w="4403227">
                  <a:extLst>
                    <a:ext uri="{9D8B030D-6E8A-4147-A177-3AD203B41FA5}">
                      <a16:colId xmlns:a16="http://schemas.microsoft.com/office/drawing/2014/main" val="3178446415"/>
                    </a:ext>
                  </a:extLst>
                </a:gridCol>
              </a:tblGrid>
              <a:tr h="277092">
                <a:tc gridSpan="2">
                  <a:txBody>
                    <a:bodyPr/>
                    <a:lstStyle/>
                    <a:p>
                      <a:pPr algn="ctr">
                        <a:spcBef>
                          <a:spcPts val="300"/>
                        </a:spcBef>
                        <a:spcAft>
                          <a:spcPts val="720"/>
                        </a:spcAft>
                      </a:pPr>
                      <a:r>
                        <a:rPr lang="en-US" sz="1200" dirty="0">
                          <a:solidFill>
                            <a:srgbClr val="0070C0"/>
                          </a:solidFill>
                          <a:effectLst/>
                        </a:rPr>
                        <a:t>ΒΑΘΜΟΛΟΓΙΑ = ΒΑΡΥΤΗΤΑ Χ ΜΟΡΙΟΔΟΤΗΣΗ</a:t>
                      </a:r>
                      <a:endParaRPr lang="el-GR" sz="1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520" marR="67520" marT="0" marB="0" anchor="ctr"/>
                </a:tc>
                <a:tc hMerge="1">
                  <a:txBody>
                    <a:bodyPr/>
                    <a:lstStyle/>
                    <a:p>
                      <a:endParaRPr lang="el-GR"/>
                    </a:p>
                  </a:txBody>
                  <a:tcPr/>
                </a:tc>
                <a:extLst>
                  <a:ext uri="{0D108BD9-81ED-4DB2-BD59-A6C34878D82A}">
                    <a16:rowId xmlns:a16="http://schemas.microsoft.com/office/drawing/2014/main" val="704994449"/>
                  </a:ext>
                </a:extLst>
              </a:tr>
              <a:tr h="176375">
                <a:tc>
                  <a:txBody>
                    <a:bodyPr/>
                    <a:lstStyle/>
                    <a:p>
                      <a:pPr algn="ctr">
                        <a:spcBef>
                          <a:spcPts val="300"/>
                        </a:spcBef>
                        <a:spcAft>
                          <a:spcPts val="720"/>
                        </a:spcAft>
                      </a:pPr>
                      <a:r>
                        <a:rPr lang="en-US" sz="1200" dirty="0">
                          <a:solidFill>
                            <a:srgbClr val="0070C0"/>
                          </a:solidFill>
                          <a:effectLst/>
                        </a:rPr>
                        <a:t>ΜΕΓΙΣΤΗ ΔΥΝΑΤΗ ΒΑΘΜΟΛΟΓΙΑ</a:t>
                      </a:r>
                      <a:endParaRPr lang="el-GR" sz="1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520" marR="67520" marT="0" marB="0" anchor="ctr"/>
                </a:tc>
                <a:tc>
                  <a:txBody>
                    <a:bodyPr/>
                    <a:lstStyle/>
                    <a:p>
                      <a:pPr algn="ctr">
                        <a:spcBef>
                          <a:spcPts val="300"/>
                        </a:spcBef>
                        <a:spcAft>
                          <a:spcPts val="720"/>
                        </a:spcAft>
                      </a:pPr>
                      <a:r>
                        <a:rPr lang="en-US" sz="1200" dirty="0">
                          <a:solidFill>
                            <a:srgbClr val="0070C0"/>
                          </a:solidFill>
                          <a:effectLst/>
                        </a:rPr>
                        <a:t>100</a:t>
                      </a:r>
                      <a:endParaRPr lang="el-GR" sz="1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520" marR="67520" marT="0" marB="0" anchor="ctr"/>
                </a:tc>
                <a:extLst>
                  <a:ext uri="{0D108BD9-81ED-4DB2-BD59-A6C34878D82A}">
                    <a16:rowId xmlns:a16="http://schemas.microsoft.com/office/drawing/2014/main" val="1198549051"/>
                  </a:ext>
                </a:extLst>
              </a:tr>
              <a:tr h="220709">
                <a:tc>
                  <a:txBody>
                    <a:bodyPr/>
                    <a:lstStyle/>
                    <a:p>
                      <a:pPr algn="ctr">
                        <a:spcBef>
                          <a:spcPts val="300"/>
                        </a:spcBef>
                        <a:spcAft>
                          <a:spcPts val="720"/>
                        </a:spcAft>
                      </a:pPr>
                      <a:r>
                        <a:rPr lang="en-US" sz="1200" dirty="0">
                          <a:solidFill>
                            <a:srgbClr val="0070C0"/>
                          </a:solidFill>
                          <a:effectLst/>
                        </a:rPr>
                        <a:t>ΕΛΑΧΙΣΤΗ ΒΑΘΜΟΛΟΓΙΑ</a:t>
                      </a:r>
                      <a:endParaRPr lang="el-GR" sz="1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520" marR="67520" marT="0" marB="0" anchor="ctr"/>
                </a:tc>
                <a:tc>
                  <a:txBody>
                    <a:bodyPr/>
                    <a:lstStyle/>
                    <a:p>
                      <a:pPr algn="ctr">
                        <a:spcBef>
                          <a:spcPts val="300"/>
                        </a:spcBef>
                        <a:spcAft>
                          <a:spcPts val="720"/>
                        </a:spcAft>
                      </a:pPr>
                      <a:r>
                        <a:rPr lang="el-GR" sz="1200" dirty="0">
                          <a:solidFill>
                            <a:srgbClr val="0070C0"/>
                          </a:solidFill>
                          <a:effectLst/>
                        </a:rPr>
                        <a:t>6</a:t>
                      </a:r>
                      <a:r>
                        <a:rPr lang="en-US" sz="1200" dirty="0">
                          <a:solidFill>
                            <a:srgbClr val="0070C0"/>
                          </a:solidFill>
                          <a:effectLst/>
                        </a:rPr>
                        <a:t>0</a:t>
                      </a:r>
                      <a:endParaRPr lang="el-GR" sz="11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7520" marR="67520" marT="0" marB="0" anchor="ctr"/>
                </a:tc>
                <a:extLst>
                  <a:ext uri="{0D108BD9-81ED-4DB2-BD59-A6C34878D82A}">
                    <a16:rowId xmlns:a16="http://schemas.microsoft.com/office/drawing/2014/main" val="2364708154"/>
                  </a:ext>
                </a:extLst>
              </a:tr>
            </a:tbl>
          </a:graphicData>
        </a:graphic>
      </p:graphicFrame>
      <p:graphicFrame>
        <p:nvGraphicFramePr>
          <p:cNvPr id="6" name="Πίνακας 5">
            <a:extLst>
              <a:ext uri="{FF2B5EF4-FFF2-40B4-BE49-F238E27FC236}">
                <a16:creationId xmlns:a16="http://schemas.microsoft.com/office/drawing/2014/main" id="{7AE397CC-1887-C279-8D45-5A14F5F6F58E}"/>
              </a:ext>
            </a:extLst>
          </p:cNvPr>
          <p:cNvGraphicFramePr>
            <a:graphicFrameLocks noGrp="1"/>
          </p:cNvGraphicFramePr>
          <p:nvPr>
            <p:extLst>
              <p:ext uri="{D42A27DB-BD31-4B8C-83A1-F6EECF244321}">
                <p14:modId xmlns:p14="http://schemas.microsoft.com/office/powerpoint/2010/main" val="2134437755"/>
              </p:ext>
            </p:extLst>
          </p:nvPr>
        </p:nvGraphicFramePr>
        <p:xfrm>
          <a:off x="309966" y="2400993"/>
          <a:ext cx="10686080" cy="3976560"/>
        </p:xfrm>
        <a:graphic>
          <a:graphicData uri="http://schemas.openxmlformats.org/drawingml/2006/table">
            <a:tbl>
              <a:tblPr/>
              <a:tblGrid>
                <a:gridCol w="5667819">
                  <a:extLst>
                    <a:ext uri="{9D8B030D-6E8A-4147-A177-3AD203B41FA5}">
                      <a16:colId xmlns:a16="http://schemas.microsoft.com/office/drawing/2014/main" val="3968669479"/>
                    </a:ext>
                  </a:extLst>
                </a:gridCol>
                <a:gridCol w="4985083">
                  <a:extLst>
                    <a:ext uri="{9D8B030D-6E8A-4147-A177-3AD203B41FA5}">
                      <a16:colId xmlns:a16="http://schemas.microsoft.com/office/drawing/2014/main" val="1036195233"/>
                    </a:ext>
                  </a:extLst>
                </a:gridCol>
                <a:gridCol w="33178">
                  <a:extLst>
                    <a:ext uri="{9D8B030D-6E8A-4147-A177-3AD203B41FA5}">
                      <a16:colId xmlns:a16="http://schemas.microsoft.com/office/drawing/2014/main" val="1206734801"/>
                    </a:ext>
                  </a:extLst>
                </a:gridCol>
              </a:tblGrid>
              <a:tr h="147280">
                <a:tc>
                  <a:txBody>
                    <a:bodyPr/>
                    <a:lstStyle/>
                    <a:p>
                      <a:pPr algn="l" fontAlgn="b"/>
                      <a:r>
                        <a:rPr lang="el-GR" sz="900" b="0" i="0" u="none" strike="noStrike" dirty="0">
                          <a:solidFill>
                            <a:srgbClr val="000000"/>
                          </a:solidFill>
                          <a:effectLst/>
                          <a:latin typeface="Aptos Narrow" panose="020B0004020202020204" pitchFamily="34" charset="0"/>
                        </a:rPr>
                        <a:t>(1): Η ΕΟ μπορεί να εκπληρώνει παραπάνω της μιας τιμής του συγκεκριμένου κριτηρίου με μέγιστη </a:t>
                      </a:r>
                      <a:r>
                        <a:rPr lang="el-GR" sz="900" b="0" i="0" u="none" strike="noStrike" dirty="0" err="1">
                          <a:solidFill>
                            <a:srgbClr val="000000"/>
                          </a:solidFill>
                          <a:effectLst/>
                          <a:latin typeface="Aptos Narrow" panose="020B0004020202020204" pitchFamily="34" charset="0"/>
                        </a:rPr>
                        <a:t>μοριοδότηση</a:t>
                      </a:r>
                      <a:r>
                        <a:rPr lang="el-GR" sz="900" b="0" i="0" u="none" strike="noStrike" dirty="0">
                          <a:solidFill>
                            <a:srgbClr val="000000"/>
                          </a:solidFill>
                          <a:effectLst/>
                          <a:latin typeface="Aptos Narrow" panose="020B0004020202020204" pitchFamily="34" charset="0"/>
                        </a:rPr>
                        <a:t> το 100</a:t>
                      </a:r>
                    </a:p>
                  </a:txBody>
                  <a:tcPr marL="3468" marR="3468" marT="3468" marB="0" anchor="b">
                    <a:lnL>
                      <a:noFill/>
                    </a:lnL>
                    <a:lnR>
                      <a:noFill/>
                    </a:lnR>
                    <a:lnT>
                      <a:noFill/>
                    </a:lnT>
                    <a:lnB>
                      <a:noFill/>
                    </a:lnB>
                    <a:noFill/>
                  </a:tcPr>
                </a:tc>
                <a:tc gridSpan="2">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2886787983"/>
                  </a:ext>
                </a:extLst>
              </a:tr>
              <a:tr h="147280">
                <a:tc gridSpan="3">
                  <a:txBody>
                    <a:bodyPr/>
                    <a:lstStyle/>
                    <a:p>
                      <a:pPr algn="l" fontAlgn="b"/>
                      <a:r>
                        <a:rPr lang="el-GR" sz="900" b="0" i="0" u="none" strike="noStrike" dirty="0">
                          <a:solidFill>
                            <a:srgbClr val="000000"/>
                          </a:solidFill>
                          <a:effectLst/>
                          <a:latin typeface="Aptos Narrow" panose="020B0004020202020204" pitchFamily="34" charset="0"/>
                        </a:rPr>
                        <a:t>(2) Γεωργικοί Σύμβουλοι φυσικά πρόσωπα ή Φορείς Παροχής Γεωργικών Συμβουλών, πιστοποιημένοι και εγγεγραμμένοι στους επίσημους  καταλόγους των Γ.Σ. και Φ.Π.Γ.Σ. που τηρούνται σε  ηλεκτρονική μορφή στον ΕΛ.Γ.Ο.-ΔΗΜΗΤΡΑ</a:t>
                      </a:r>
                    </a:p>
                  </a:txBody>
                  <a:tcPr marL="3468" marR="3468" marT="3468" marB="0" anchor="b">
                    <a:lnL>
                      <a:noFill/>
                    </a:lnL>
                    <a:lnR>
                      <a:noFill/>
                    </a:lnR>
                    <a:lnT>
                      <a:noFill/>
                    </a:lnT>
                    <a:lnB>
                      <a:noFill/>
                    </a:lnB>
                    <a:noFill/>
                  </a:tcPr>
                </a:tc>
                <a:tc hMerge="1">
                  <a:txBody>
                    <a:bodyPr/>
                    <a:lstStyle/>
                    <a:p>
                      <a:endParaRPr lang="el-GR"/>
                    </a:p>
                  </a:txBody>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63410172"/>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(3): Ο βαθμός διάχυσης και διάδοσης των αποτελεσμάτων του έργου βασίζεται ενδεικτικά στην κάλυψη των παρακάτω ενεργειών:</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55994406"/>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Α) Δημιουργία έντυπου υλικού</a:t>
                      </a: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72831316"/>
                  </a:ext>
                </a:extLst>
              </a:tr>
              <a:tr h="147280">
                <a:tc gridSpan="2">
                  <a:txBody>
                    <a:bodyPr/>
                    <a:lstStyle/>
                    <a:p>
                      <a:pPr algn="l" fontAlgn="b"/>
                      <a:r>
                        <a:rPr lang="en-US" sz="900" b="0" i="0" u="none" strike="noStrike" dirty="0">
                          <a:solidFill>
                            <a:srgbClr val="000000"/>
                          </a:solidFill>
                          <a:effectLst/>
                          <a:latin typeface="Aptos Narrow" panose="020B0004020202020204" pitchFamily="34" charset="0"/>
                        </a:rPr>
                        <a:t>1.       </a:t>
                      </a:r>
                      <a:r>
                        <a:rPr lang="en-US" sz="900" b="0" i="0" u="none" strike="noStrike" dirty="0" err="1">
                          <a:solidFill>
                            <a:srgbClr val="000000"/>
                          </a:solidFill>
                          <a:effectLst/>
                          <a:latin typeface="Aptos Narrow" panose="020B0004020202020204" pitchFamily="34" charset="0"/>
                        </a:rPr>
                        <a:t>ενημερωτικά</a:t>
                      </a:r>
                      <a:r>
                        <a:rPr lang="en-US" sz="900" b="0" i="0" u="none" strike="noStrike" dirty="0">
                          <a:solidFill>
                            <a:srgbClr val="000000"/>
                          </a:solidFill>
                          <a:effectLst/>
                          <a:latin typeface="Aptos Narrow" panose="020B0004020202020204" pitchFamily="34" charset="0"/>
                        </a:rPr>
                        <a:t> </a:t>
                      </a:r>
                      <a:r>
                        <a:rPr lang="en-US" sz="900" b="0" i="0" u="none" strike="noStrike" dirty="0" err="1">
                          <a:solidFill>
                            <a:srgbClr val="000000"/>
                          </a:solidFill>
                          <a:effectLst/>
                          <a:latin typeface="Aptos Narrow" panose="020B0004020202020204" pitchFamily="34" charset="0"/>
                        </a:rPr>
                        <a:t>φυλλάδι</a:t>
                      </a:r>
                      <a:r>
                        <a:rPr lang="en-US" sz="900" b="0" i="0" u="none" strike="noStrike" dirty="0">
                          <a:solidFill>
                            <a:srgbClr val="000000"/>
                          </a:solidFill>
                          <a:effectLst/>
                          <a:latin typeface="Aptos Narrow" panose="020B0004020202020204" pitchFamily="34" charset="0"/>
                        </a:rPr>
                        <a:t>α, </a:t>
                      </a:r>
                      <a:endParaRPr lang="el-GR" sz="9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732747149"/>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2.       πίνακες ανακοινώσεων αποτελεσμάτων σε σημεία που μπορούν να ενημερώνονται οι ενδιαφερόμενοι, </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538382392"/>
                  </a:ext>
                </a:extLst>
              </a:tr>
              <a:tr h="147280">
                <a:tc gridSpan="2">
                  <a:txBody>
                    <a:bodyPr/>
                    <a:lstStyle/>
                    <a:p>
                      <a:pPr algn="l" fontAlgn="b"/>
                      <a:endParaRPr lang="el-GR" sz="9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837558659"/>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Β) Διάχυση μέσω μαζικών εκδηλώσεων </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46337809"/>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3.       συμμετοχή σε συνέδρια / ημερίδες για την παρουσίαση των αποτελεσμάτων</a:t>
                      </a: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2366300664"/>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4.       συμμετοχή σε εκθέσεις για την παρουσίαση των αποτελεσμάτων</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864394080"/>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Γ) Χρήση του διαδικτύου</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796279701"/>
                  </a:ext>
                </a:extLst>
              </a:tr>
              <a:tr h="147280">
                <a:tc gridSpan="2">
                  <a:txBody>
                    <a:bodyPr/>
                    <a:lstStyle/>
                    <a:p>
                      <a:pPr algn="l" fontAlgn="b"/>
                      <a:r>
                        <a:rPr lang="en-US" sz="900" b="0" i="0" u="none" strike="noStrike" dirty="0">
                          <a:solidFill>
                            <a:srgbClr val="000000"/>
                          </a:solidFill>
                          <a:effectLst/>
                          <a:latin typeface="Aptos Narrow" panose="020B0004020202020204" pitchFamily="34" charset="0"/>
                        </a:rPr>
                        <a:t>5.       </a:t>
                      </a:r>
                      <a:r>
                        <a:rPr lang="en-US" sz="900" b="0" i="0" u="none" strike="noStrike" dirty="0" err="1">
                          <a:solidFill>
                            <a:srgbClr val="000000"/>
                          </a:solidFill>
                          <a:effectLst/>
                          <a:latin typeface="Aptos Narrow" panose="020B0004020202020204" pitchFamily="34" charset="0"/>
                        </a:rPr>
                        <a:t>δημιουργί</a:t>
                      </a:r>
                      <a:r>
                        <a:rPr lang="en-US" sz="900" b="0" i="0" u="none" strike="noStrike" dirty="0">
                          <a:solidFill>
                            <a:srgbClr val="000000"/>
                          </a:solidFill>
                          <a:effectLst/>
                          <a:latin typeface="Aptos Narrow" panose="020B0004020202020204" pitchFamily="34" charset="0"/>
                        </a:rPr>
                        <a:t>α ιστοσελίδας, </a:t>
                      </a:r>
                      <a:endParaRPr lang="el-GR" sz="9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427159759"/>
                  </a:ext>
                </a:extLst>
              </a:tr>
              <a:tr h="147280">
                <a:tc gridSpan="2">
                  <a:txBody>
                    <a:bodyPr/>
                    <a:lstStyle/>
                    <a:p>
                      <a:pPr algn="l" fontAlgn="b"/>
                      <a:r>
                        <a:rPr lang="en-US" sz="900" b="0" i="0" u="none" strike="noStrike" dirty="0">
                          <a:solidFill>
                            <a:srgbClr val="000000"/>
                          </a:solidFill>
                          <a:effectLst/>
                          <a:latin typeface="Aptos Narrow" panose="020B0004020202020204" pitchFamily="34" charset="0"/>
                        </a:rPr>
                        <a:t>6.       </a:t>
                      </a:r>
                      <a:r>
                        <a:rPr lang="en-US" sz="900" b="0" i="0" u="none" strike="noStrike" dirty="0" err="1">
                          <a:solidFill>
                            <a:srgbClr val="000000"/>
                          </a:solidFill>
                          <a:effectLst/>
                          <a:latin typeface="Aptos Narrow" panose="020B0004020202020204" pitchFamily="34" charset="0"/>
                        </a:rPr>
                        <a:t>χρήση</a:t>
                      </a:r>
                      <a:r>
                        <a:rPr lang="en-US" sz="900" b="0" i="0" u="none" strike="noStrike" dirty="0">
                          <a:solidFill>
                            <a:srgbClr val="000000"/>
                          </a:solidFill>
                          <a:effectLst/>
                          <a:latin typeface="Aptos Narrow" panose="020B0004020202020204" pitchFamily="34" charset="0"/>
                        </a:rPr>
                        <a:t> </a:t>
                      </a:r>
                      <a:r>
                        <a:rPr lang="en-US" sz="900" b="0" i="0" u="none" strike="noStrike" dirty="0" err="1">
                          <a:solidFill>
                            <a:srgbClr val="000000"/>
                          </a:solidFill>
                          <a:effectLst/>
                          <a:latin typeface="Aptos Narrow" panose="020B0004020202020204" pitchFamily="34" charset="0"/>
                        </a:rPr>
                        <a:t>ιστοτό</a:t>
                      </a:r>
                      <a:r>
                        <a:rPr lang="en-US" sz="900" b="0" i="0" u="none" strike="noStrike" dirty="0">
                          <a:solidFill>
                            <a:srgbClr val="000000"/>
                          </a:solidFill>
                          <a:effectLst/>
                          <a:latin typeface="Aptos Narrow" panose="020B0004020202020204" pitchFamily="34" charset="0"/>
                        </a:rPr>
                        <a:t>πων κοινωνικής δικτύωσης</a:t>
                      </a:r>
                      <a:endParaRPr lang="el-GR" sz="9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197652596"/>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Οι ενέργειες της κατηγορίας Α βαθμολογούνται με 15 βαθμούς, της κατηγορίας Β με 20 βαθμούς, της κατηγορίας Γ με 15 βαθμούς, ανεξάρτητα εάν επιλεγεί μόνο μία ενέργεια ή και οι δύο της κάθε κατηγορίας.</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2447029710"/>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Μπορεί να </a:t>
                      </a:r>
                      <a:r>
                        <a:rPr lang="el-GR" sz="900" b="0" i="0" u="none" strike="noStrike" dirty="0" err="1">
                          <a:solidFill>
                            <a:srgbClr val="000000"/>
                          </a:solidFill>
                          <a:effectLst/>
                          <a:latin typeface="Aptos Narrow" panose="020B0004020202020204" pitchFamily="34" charset="0"/>
                        </a:rPr>
                        <a:t>εκπληρούνται</a:t>
                      </a:r>
                      <a:r>
                        <a:rPr lang="el-GR" sz="900" b="0" i="0" u="none" strike="noStrike" dirty="0">
                          <a:solidFill>
                            <a:srgbClr val="000000"/>
                          </a:solidFill>
                          <a:effectLst/>
                          <a:latin typeface="Aptos Narrow" panose="020B0004020202020204" pitchFamily="34" charset="0"/>
                        </a:rPr>
                        <a:t> ενέργειες παραπάνω της μίας κατηγορίας οπότε η βαθμολογία προσαρμόζεται ανάλογα με μέγιστη </a:t>
                      </a:r>
                      <a:r>
                        <a:rPr lang="el-GR" sz="900" b="0" i="0" u="none" strike="noStrike" dirty="0" err="1">
                          <a:solidFill>
                            <a:srgbClr val="000000"/>
                          </a:solidFill>
                          <a:effectLst/>
                          <a:latin typeface="Aptos Narrow" panose="020B0004020202020204" pitchFamily="34" charset="0"/>
                        </a:rPr>
                        <a:t>μοριοδότηση</a:t>
                      </a:r>
                      <a:r>
                        <a:rPr lang="el-GR" sz="900" b="0" i="0" u="none" strike="noStrike" dirty="0">
                          <a:solidFill>
                            <a:srgbClr val="000000"/>
                          </a:solidFill>
                          <a:effectLst/>
                          <a:latin typeface="Aptos Narrow" panose="020B0004020202020204" pitchFamily="34" charset="0"/>
                        </a:rPr>
                        <a:t> = 50.</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747823723"/>
                  </a:ext>
                </a:extLst>
              </a:tr>
              <a:tr h="147280">
                <a:tc gridSpan="2">
                  <a:txBody>
                    <a:bodyPr/>
                    <a:lstStyle/>
                    <a:p>
                      <a:pPr algn="l" fontAlgn="b"/>
                      <a:endParaRPr lang="el-GR" sz="9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80656927"/>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(4)  Οι επιπλέον ενέργειες για τη διάχυση και διάδοση των αποτελεσμάτων του έργου μπορούν ενδεικτικά να είναι:</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384422133"/>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1.       δραστηριότητες δικτύωσης με άλλες ΕΟ που δουλεύουν παρόμοια αντικείμενα</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433063452"/>
                  </a:ext>
                </a:extLst>
              </a:tr>
              <a:tr h="147280">
                <a:tc gridSpan="2">
                  <a:txBody>
                    <a:bodyPr/>
                    <a:lstStyle/>
                    <a:p>
                      <a:pPr algn="l" fontAlgn="b"/>
                      <a:r>
                        <a:rPr lang="el-GR" sz="900" b="0" i="0" u="none" strike="noStrike">
                          <a:solidFill>
                            <a:srgbClr val="000000"/>
                          </a:solidFill>
                          <a:effectLst/>
                          <a:latin typeface="Aptos Narrow" panose="020B0004020202020204" pitchFamily="34" charset="0"/>
                        </a:rPr>
                        <a:t>2.       δραστηριότητες δικτύωσης σε άλλα προγράμματα, </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606192543"/>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3.       δραστηριότητες εκπαίδευσης/κατάρτισης ενδιαφερόμενων, </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727093767"/>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4.       παρουσίαση αποτελεσμάτων μέσω του τύπου</a:t>
                      </a:r>
                    </a:p>
                  </a:txBody>
                  <a:tcPr marL="3468" marR="3468" marT="3468" marB="0" anchor="b">
                    <a:lnL>
                      <a:noFill/>
                    </a:lnL>
                    <a:lnR>
                      <a:noFill/>
                    </a:lnR>
                    <a:lnT>
                      <a:noFill/>
                    </a:lnT>
                    <a:lnB>
                      <a:noFill/>
                    </a:lnB>
                    <a:noFill/>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536614786"/>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5.       διοργάνωση ημερίδας/ων</a:t>
                      </a: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62173312"/>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6.       δημιουργία ηλεκτρονικού μέσου αποθήκευσης για την  ενημέρωση των αποτελεσμάτων</a:t>
                      </a: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994564132"/>
                  </a:ext>
                </a:extLst>
              </a:tr>
              <a:tr h="147280">
                <a:tc gridSpan="2">
                  <a:txBody>
                    <a:bodyPr/>
                    <a:lstStyle/>
                    <a:p>
                      <a:pPr algn="l" fontAlgn="b"/>
                      <a:endParaRPr lang="el-GR" sz="9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184656505"/>
                  </a:ext>
                </a:extLst>
              </a:tr>
              <a:tr h="147280">
                <a:tc gridSpan="2">
                  <a:txBody>
                    <a:bodyPr/>
                    <a:lstStyle/>
                    <a:p>
                      <a:pPr algn="l" fontAlgn="b"/>
                      <a:r>
                        <a:rPr lang="el-GR" sz="900" b="0" i="0" u="none" strike="noStrike" dirty="0">
                          <a:solidFill>
                            <a:srgbClr val="000000"/>
                          </a:solidFill>
                          <a:effectLst/>
                          <a:latin typeface="Aptos Narrow" panose="020B0004020202020204" pitchFamily="34" charset="0"/>
                        </a:rPr>
                        <a:t>Οι επιπλέον ενέργειες βαθμολογούνται με 10 βαθμούς </a:t>
                      </a:r>
                      <a:r>
                        <a:rPr lang="el-GR" sz="900" b="0" i="0" u="none" strike="noStrike" dirty="0" err="1">
                          <a:solidFill>
                            <a:srgbClr val="000000"/>
                          </a:solidFill>
                          <a:effectLst/>
                          <a:latin typeface="Aptos Narrow" panose="020B0004020202020204" pitchFamily="34" charset="0"/>
                        </a:rPr>
                        <a:t>έκαστη</a:t>
                      </a:r>
                      <a:r>
                        <a:rPr lang="el-GR" sz="900" b="0" i="0" u="none" strike="noStrike" dirty="0">
                          <a:solidFill>
                            <a:srgbClr val="000000"/>
                          </a:solidFill>
                          <a:effectLst/>
                          <a:latin typeface="Aptos Narrow" panose="020B0004020202020204" pitchFamily="34" charset="0"/>
                        </a:rPr>
                        <a:t>. Η Ε.Ο. μπορεί να εκπληρώνει παραπάνω της μιας ενέργειας του συγκεκριμένου κριτηρίου με μέγιστη </a:t>
                      </a:r>
                      <a:r>
                        <a:rPr lang="el-GR" sz="900" b="0" i="0" u="none" strike="noStrike" dirty="0" err="1">
                          <a:solidFill>
                            <a:srgbClr val="000000"/>
                          </a:solidFill>
                          <a:effectLst/>
                          <a:latin typeface="Aptos Narrow" panose="020B0004020202020204" pitchFamily="34" charset="0"/>
                        </a:rPr>
                        <a:t>μοριοδότηση</a:t>
                      </a:r>
                      <a:r>
                        <a:rPr lang="el-GR" sz="900" b="0" i="0" u="none" strike="noStrike" dirty="0">
                          <a:solidFill>
                            <a:srgbClr val="000000"/>
                          </a:solidFill>
                          <a:effectLst/>
                          <a:latin typeface="Aptos Narrow" panose="020B0004020202020204" pitchFamily="34" charset="0"/>
                        </a:rPr>
                        <a:t> το 50.</a:t>
                      </a: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3061883764"/>
                  </a:ext>
                </a:extLst>
              </a:tr>
              <a:tr h="147280">
                <a:tc gridSpan="2">
                  <a:txBody>
                    <a:bodyPr/>
                    <a:lstStyle/>
                    <a:p>
                      <a:pPr algn="l" fontAlgn="b"/>
                      <a:endParaRPr lang="el-GR" sz="9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hMerge="1">
                  <a:txBody>
                    <a:bodyPr/>
                    <a:lstStyle/>
                    <a:p>
                      <a:pPr algn="l" fontAlgn="b"/>
                      <a:endParaRPr lang="el-GR" sz="400" b="0" i="0" u="none" strike="noStrike">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tc>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2915243043"/>
                  </a:ext>
                </a:extLst>
              </a:tr>
              <a:tr h="147280">
                <a:tc gridSpan="3">
                  <a:txBody>
                    <a:bodyPr/>
                    <a:lstStyle/>
                    <a:p>
                      <a:pPr algn="l" fontAlgn="b"/>
                      <a:r>
                        <a:rPr lang="el-GR" sz="900" b="0" i="0" u="none" strike="noStrike" dirty="0">
                          <a:solidFill>
                            <a:srgbClr val="000000"/>
                          </a:solidFill>
                          <a:effectLst/>
                          <a:latin typeface="Aptos Narrow" panose="020B0004020202020204" pitchFamily="34" charset="0"/>
                        </a:rPr>
                        <a:t>(5) Βαθμολογούνται ενδεικτικά οι προτάσεις με αντικείμενο επιχειρησιακού σχεδίου σχετικά με την άρδευση, το αποτύπωμα άνθρακα, την ερημοποίηση, την υγιεινή του εδάφους, είδη και ποικιλίες ανθεκτικές στην κλιματική αλλαγή, κ.λπ.</a:t>
                      </a:r>
                    </a:p>
                  </a:txBody>
                  <a:tcPr marL="3468" marR="3468" marT="3468" marB="0" anchor="b">
                    <a:lnL>
                      <a:noFill/>
                    </a:lnL>
                    <a:lnR>
                      <a:noFill/>
                    </a:lnR>
                    <a:lnT>
                      <a:noFill/>
                    </a:lnT>
                    <a:lnB>
                      <a:noFill/>
                    </a:lnB>
                    <a:noFill/>
                  </a:tcPr>
                </a:tc>
                <a:tc hMerge="1">
                  <a:txBody>
                    <a:bodyPr/>
                    <a:lstStyle/>
                    <a:p>
                      <a:endParaRPr lang="el-GR"/>
                    </a:p>
                  </a:txBody>
                  <a:tcPr/>
                </a:tc>
                <a:tc hMerge="1">
                  <a:txBody>
                    <a:bodyPr/>
                    <a:lstStyle/>
                    <a:p>
                      <a:pPr algn="l" fontAlgn="b"/>
                      <a:endParaRPr lang="el-GR" sz="400" b="0" i="0" u="none" strike="noStrike" dirty="0">
                        <a:solidFill>
                          <a:srgbClr val="000000"/>
                        </a:solidFill>
                        <a:effectLst/>
                        <a:latin typeface="Aptos Narrow" panose="020B0004020202020204" pitchFamily="34" charset="0"/>
                      </a:endParaRPr>
                    </a:p>
                  </a:txBody>
                  <a:tcPr marL="3468" marR="3468" marT="3468" marB="0" anchor="b">
                    <a:lnL>
                      <a:noFill/>
                    </a:lnL>
                    <a:lnR>
                      <a:noFill/>
                    </a:lnR>
                    <a:lnT>
                      <a:noFill/>
                    </a:lnT>
                    <a:lnB>
                      <a:noFill/>
                    </a:lnB>
                    <a:noFill/>
                  </a:tcPr>
                </a:tc>
                <a:extLst>
                  <a:ext uri="{0D108BD9-81ED-4DB2-BD59-A6C34878D82A}">
                    <a16:rowId xmlns:a16="http://schemas.microsoft.com/office/drawing/2014/main" val="1664549044"/>
                  </a:ext>
                </a:extLst>
              </a:tr>
            </a:tbl>
          </a:graphicData>
        </a:graphic>
      </p:graphicFrame>
      <p:pic>
        <p:nvPicPr>
          <p:cNvPr id="3" name="Picture 2">
            <a:extLst>
              <a:ext uri="{FF2B5EF4-FFF2-40B4-BE49-F238E27FC236}">
                <a16:creationId xmlns:a16="http://schemas.microsoft.com/office/drawing/2014/main" id="{009EA2E3-26AC-12A1-5967-5FF9F7D2B7A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grpSp>
        <p:nvGrpSpPr>
          <p:cNvPr id="4" name="Ομάδα 6">
            <a:extLst>
              <a:ext uri="{FF2B5EF4-FFF2-40B4-BE49-F238E27FC236}">
                <a16:creationId xmlns:a16="http://schemas.microsoft.com/office/drawing/2014/main" id="{8F3F5F33-DA2B-EBC2-BD56-92FAADE158E4}"/>
              </a:ext>
            </a:extLst>
          </p:cNvPr>
          <p:cNvGrpSpPr/>
          <p:nvPr/>
        </p:nvGrpSpPr>
        <p:grpSpPr>
          <a:xfrm>
            <a:off x="9881419" y="6420464"/>
            <a:ext cx="1996352" cy="328141"/>
            <a:chOff x="395536" y="6044410"/>
            <a:chExt cx="2888084" cy="658486"/>
          </a:xfrm>
        </p:grpSpPr>
        <p:pic>
          <p:nvPicPr>
            <p:cNvPr id="7" name="Picture 4">
              <a:extLst>
                <a:ext uri="{FF2B5EF4-FFF2-40B4-BE49-F238E27FC236}">
                  <a16:creationId xmlns:a16="http://schemas.microsoft.com/office/drawing/2014/main" id="{5725DB52-4E00-8E94-E0A4-8F960B1B2C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a:extLst>
                <a:ext uri="{FF2B5EF4-FFF2-40B4-BE49-F238E27FC236}">
                  <a16:creationId xmlns:a16="http://schemas.microsoft.com/office/drawing/2014/main" id="{804466F0-2D26-120D-E845-C3BFFE0104B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857539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20FA4C-2C30-C0E3-FB4F-6661AF3A20BC}"/>
              </a:ext>
            </a:extLst>
          </p:cNvPr>
          <p:cNvSpPr>
            <a:spLocks noGrp="1"/>
          </p:cNvSpPr>
          <p:nvPr>
            <p:ph type="title"/>
          </p:nvPr>
        </p:nvSpPr>
        <p:spPr/>
        <p:txBody>
          <a:bodyPr/>
          <a:lstStyle/>
          <a:p>
            <a:endParaRPr lang="el-GR"/>
          </a:p>
        </p:txBody>
      </p:sp>
      <p:pic>
        <p:nvPicPr>
          <p:cNvPr id="5" name="Εικόνα 4">
            <a:extLst>
              <a:ext uri="{FF2B5EF4-FFF2-40B4-BE49-F238E27FC236}">
                <a16:creationId xmlns:a16="http://schemas.microsoft.com/office/drawing/2014/main" id="{62583247-FFDB-B535-87B9-CC5CE3ACDD75}"/>
              </a:ext>
            </a:extLst>
          </p:cNvPr>
          <p:cNvPicPr>
            <a:picLocks noChangeAspect="1"/>
          </p:cNvPicPr>
          <p:nvPr/>
        </p:nvPicPr>
        <p:blipFill>
          <a:blip r:embed="rId2"/>
          <a:stretch>
            <a:fillRect/>
          </a:stretch>
        </p:blipFill>
        <p:spPr>
          <a:xfrm>
            <a:off x="0" y="0"/>
            <a:ext cx="12192000" cy="6857999"/>
          </a:xfrm>
          <a:prstGeom prst="rect">
            <a:avLst/>
          </a:prstGeom>
        </p:spPr>
      </p:pic>
    </p:spTree>
    <p:extLst>
      <p:ext uri="{BB962C8B-B14F-4D97-AF65-F5344CB8AC3E}">
        <p14:creationId xmlns:p14="http://schemas.microsoft.com/office/powerpoint/2010/main" val="3752028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5207" y="609600"/>
            <a:ext cx="11482565" cy="707756"/>
          </a:xfrm>
          <a:solidFill>
            <a:srgbClr val="FFC000"/>
          </a:solidFill>
        </p:spPr>
        <p:txBody>
          <a:bodyPr>
            <a:normAutofit/>
          </a:bodyPr>
          <a:lstStyle/>
          <a:p>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2000" b="1" dirty="0">
                <a:solidFill>
                  <a:srgbClr val="002060"/>
                </a:solidFill>
                <a:latin typeface="Arial" panose="020B0604020202020204" pitchFamily="34" charset="0"/>
                <a:cs typeface="Arial" panose="020B0604020202020204" pitchFamily="34" charset="0"/>
              </a:rPr>
              <a:t> «</a:t>
            </a:r>
            <a:r>
              <a:rPr lang="el-GR" sz="1800" b="1" dirty="0">
                <a:solidFill>
                  <a:srgbClr val="002060"/>
                </a:solidFill>
                <a:latin typeface="Arial" panose="020B0604020202020204" pitchFamily="34" charset="0"/>
                <a:cs typeface="Arial" panose="020B0604020202020204" pitchFamily="34" charset="0"/>
              </a:rPr>
              <a:t>Ανάπτυξη συνεργασιών μέσω Επιχειρησιακών Ομάδων (ΕΟ) της Ευρωπαϊκής Σύμπραξης Καινοτομίας</a:t>
            </a:r>
            <a:r>
              <a:rPr lang="el-GR" sz="2000" b="1" dirty="0">
                <a:solidFill>
                  <a:srgbClr val="002060"/>
                </a:solidFill>
                <a:latin typeface="Arial" panose="020B0604020202020204" pitchFamily="34" charset="0"/>
                <a:cs typeface="Arial" panose="020B0604020202020204" pitchFamily="34" charset="0"/>
              </a:rPr>
              <a:t>»</a:t>
            </a:r>
            <a:endParaRPr lang="el-GR" sz="2000" dirty="0">
              <a:solidFill>
                <a:srgbClr val="00206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88197" y="1472339"/>
            <a:ext cx="11566151" cy="4569024"/>
          </a:xfrm>
          <a:scene3d>
            <a:camera prst="orthographicFront"/>
            <a:lightRig rig="threePt" dir="t"/>
          </a:scene3d>
          <a:sp3d>
            <a:bevelT prst="relaxedInset"/>
          </a:sp3d>
        </p:spPr>
        <p:txBody>
          <a:bodyPr>
            <a:normAutofit/>
          </a:bodyPr>
          <a:lstStyle/>
          <a:p>
            <a:pPr>
              <a:lnSpc>
                <a:spcPct val="90000"/>
              </a:lnSpc>
              <a:spcAft>
                <a:spcPts val="1000"/>
              </a:spcAft>
            </a:pPr>
            <a:r>
              <a:rPr lang="el-GR" sz="2000" b="1" dirty="0">
                <a:solidFill>
                  <a:srgbClr val="002060"/>
                </a:solidFill>
                <a:latin typeface="Calibri" panose="020F0502020204030204" pitchFamily="34" charset="0"/>
              </a:rPr>
              <a:t>Η παρέμβαση αποσκοπεί στη συνεργασία φορέων με στόχους την:</a:t>
            </a:r>
          </a:p>
          <a:p>
            <a:pPr>
              <a:lnSpc>
                <a:spcPct val="90000"/>
              </a:lnSpc>
              <a:spcAft>
                <a:spcPts val="1000"/>
              </a:spcAft>
            </a:pPr>
            <a:r>
              <a:rPr lang="el-GR" sz="2000" b="1" dirty="0">
                <a:solidFill>
                  <a:srgbClr val="002060"/>
                </a:solidFill>
                <a:latin typeface="Calibri" panose="020F0502020204030204" pitchFamily="34" charset="0"/>
              </a:rPr>
              <a:t>• ενίσχυση της ανταγωνιστικότητας των επιχειρήσεων στην πρωτογενή παραγωγή (γεωργικές εκμεταλλεύσεις) και στον τομέα των τροφίμων (μεταποίηση), με προϊόν γεωργικό</a:t>
            </a:r>
          </a:p>
          <a:p>
            <a:pPr>
              <a:lnSpc>
                <a:spcPct val="90000"/>
              </a:lnSpc>
              <a:spcAft>
                <a:spcPts val="1000"/>
              </a:spcAft>
            </a:pPr>
            <a:r>
              <a:rPr lang="el-GR" sz="2000" b="1" dirty="0">
                <a:solidFill>
                  <a:srgbClr val="002060"/>
                </a:solidFill>
                <a:latin typeface="Calibri" panose="020F0502020204030204" pitchFamily="34" charset="0"/>
              </a:rPr>
              <a:t>• αναζήτηση νέων καλλιεργητικών πρακτικών και πρακτικών παραγωγής που συμβάλλουν στην προστασία του περιβάλλοντος αλλά και την προσαρμογή στην κλιματική αλλαγή</a:t>
            </a:r>
          </a:p>
          <a:p>
            <a:pPr>
              <a:lnSpc>
                <a:spcPct val="90000"/>
              </a:lnSpc>
              <a:spcAft>
                <a:spcPts val="1000"/>
              </a:spcAft>
            </a:pPr>
            <a:r>
              <a:rPr lang="el-GR" sz="2000" b="1" dirty="0">
                <a:solidFill>
                  <a:srgbClr val="002060"/>
                </a:solidFill>
                <a:latin typeface="Calibri" panose="020F0502020204030204" pitchFamily="34" charset="0"/>
              </a:rPr>
              <a:t>• αξιοποίηση τεχνολογικών γνώσεων, νέων ή παραδοσιακών πρακτικών, ερευνητικών αποτελεσμάτων και οργανωτικών καινοτομιών και την ενσωμάτωσή τους στην πράξη μέσω πιλοτικών εφαρμογών. </a:t>
            </a:r>
          </a:p>
          <a:p>
            <a:pPr>
              <a:lnSpc>
                <a:spcPct val="90000"/>
              </a:lnSpc>
              <a:spcAft>
                <a:spcPts val="1000"/>
              </a:spcAft>
            </a:pPr>
            <a:r>
              <a:rPr lang="el-GR" sz="2000" b="1" u="sng" dirty="0">
                <a:solidFill>
                  <a:schemeClr val="accent5">
                    <a:lumMod val="50000"/>
                  </a:schemeClr>
                </a:solidFill>
                <a:latin typeface="Calibri" panose="020F0502020204030204" pitchFamily="34" charset="0"/>
              </a:rPr>
              <a:t>Οι δράσεις αυτές αφορούν πιλοτική εφαρμογή της βασικής έρευνας και όχι ανάπτυξη αυτής.</a:t>
            </a:r>
          </a:p>
          <a:p>
            <a:pPr>
              <a:lnSpc>
                <a:spcPct val="90000"/>
              </a:lnSpc>
              <a:spcAft>
                <a:spcPts val="1000"/>
              </a:spcAft>
            </a:pPr>
            <a:endParaRPr lang="el-GR" sz="2000" b="1" u="sng" dirty="0">
              <a:solidFill>
                <a:srgbClr val="002060"/>
              </a:solidFill>
              <a:latin typeface="Calibri" panose="020F0502020204030204" pitchFamily="34" charset="0"/>
            </a:endParaRPr>
          </a:p>
          <a:p>
            <a:pPr>
              <a:lnSpc>
                <a:spcPct val="90000"/>
              </a:lnSpc>
              <a:buFont typeface="Wingdings" panose="05000000000000000000" pitchFamily="2" charset="2"/>
              <a:buChar char="q"/>
            </a:pPr>
            <a:endParaRPr lang="el-GR" sz="1500" dirty="0">
              <a:latin typeface="Calibri" panose="020F0502020204030204" pitchFamily="34" charset="0"/>
            </a:endParaRPr>
          </a:p>
          <a:p>
            <a:pPr marL="0" indent="0">
              <a:lnSpc>
                <a:spcPct val="90000"/>
              </a:lnSpc>
              <a:buNone/>
            </a:pPr>
            <a:endParaRPr lang="el-GR" sz="1500" dirty="0">
              <a:latin typeface="Calibri" panose="020F0502020204030204" pitchFamily="34" charset="0"/>
            </a:endParaRPr>
          </a:p>
          <a:p>
            <a:pPr marL="0" indent="0">
              <a:lnSpc>
                <a:spcPct val="90000"/>
              </a:lnSpc>
              <a:buNone/>
            </a:pPr>
            <a:endParaRPr lang="el-GR" sz="1500" dirty="0">
              <a:latin typeface="Calibri" panose="020F0502020204030204" pitchFamily="34" charset="0"/>
            </a:endParaRPr>
          </a:p>
          <a:p>
            <a:pPr marL="45720" indent="0">
              <a:lnSpc>
                <a:spcPct val="90000"/>
              </a:lnSpc>
              <a:buNone/>
            </a:pPr>
            <a:endParaRPr lang="el-GR" sz="1500" dirty="0"/>
          </a:p>
        </p:txBody>
      </p:sp>
      <p:grpSp>
        <p:nvGrpSpPr>
          <p:cNvPr id="4" name="Ομάδα 6">
            <a:extLst>
              <a:ext uri="{FF2B5EF4-FFF2-40B4-BE49-F238E27FC236}">
                <a16:creationId xmlns:a16="http://schemas.microsoft.com/office/drawing/2014/main" id="{56D2A2D0-1575-3AAD-C38D-BE310C541E2F}"/>
              </a:ext>
            </a:extLst>
          </p:cNvPr>
          <p:cNvGrpSpPr/>
          <p:nvPr/>
        </p:nvGrpSpPr>
        <p:grpSpPr>
          <a:xfrm>
            <a:off x="9881419" y="6420464"/>
            <a:ext cx="1996352" cy="328141"/>
            <a:chOff x="395536" y="6044410"/>
            <a:chExt cx="2888084" cy="658486"/>
          </a:xfrm>
        </p:grpSpPr>
        <p:pic>
          <p:nvPicPr>
            <p:cNvPr id="5" name="Picture 4">
              <a:extLst>
                <a:ext uri="{FF2B5EF4-FFF2-40B4-BE49-F238E27FC236}">
                  <a16:creationId xmlns:a16="http://schemas.microsoft.com/office/drawing/2014/main" id="{495D6004-FD49-9413-129D-5F4A4E1CC4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a:extLst>
                <a:ext uri="{FF2B5EF4-FFF2-40B4-BE49-F238E27FC236}">
                  <a16:creationId xmlns:a16="http://schemas.microsoft.com/office/drawing/2014/main" id="{DE147A83-FC6C-AC8F-8C22-0C6E85A235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7" name="Picture 2">
            <a:extLst>
              <a:ext uri="{FF2B5EF4-FFF2-40B4-BE49-F238E27FC236}">
                <a16:creationId xmlns:a16="http://schemas.microsoft.com/office/drawing/2014/main" id="{F19F90F0-441A-3DF3-97F6-3001A48E3B6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spTree>
    <p:extLst>
      <p:ext uri="{BB962C8B-B14F-4D97-AF65-F5344CB8AC3E}">
        <p14:creationId xmlns:p14="http://schemas.microsoft.com/office/powerpoint/2010/main" val="158093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Ομάδα 6">
            <a:extLst>
              <a:ext uri="{FF2B5EF4-FFF2-40B4-BE49-F238E27FC236}">
                <a16:creationId xmlns:a16="http://schemas.microsoft.com/office/drawing/2014/main" id="{704F4311-D306-6905-BAD8-DF8F89F5CF28}"/>
              </a:ext>
            </a:extLst>
          </p:cNvPr>
          <p:cNvGrpSpPr/>
          <p:nvPr/>
        </p:nvGrpSpPr>
        <p:grpSpPr>
          <a:xfrm>
            <a:off x="9881419" y="6420464"/>
            <a:ext cx="1996352" cy="328141"/>
            <a:chOff x="395536" y="6044410"/>
            <a:chExt cx="2888084" cy="658486"/>
          </a:xfrm>
        </p:grpSpPr>
        <p:pic>
          <p:nvPicPr>
            <p:cNvPr id="4" name="Picture 4">
              <a:extLst>
                <a:ext uri="{FF2B5EF4-FFF2-40B4-BE49-F238E27FC236}">
                  <a16:creationId xmlns:a16="http://schemas.microsoft.com/office/drawing/2014/main" id="{B1631916-ADDF-7A5D-8983-EF12CEC2B4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a:extLst>
                <a:ext uri="{FF2B5EF4-FFF2-40B4-BE49-F238E27FC236}">
                  <a16:creationId xmlns:a16="http://schemas.microsoft.com/office/drawing/2014/main" id="{B020444D-03DE-CCA3-E57B-365F3EA218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6" name="Picture 2">
            <a:extLst>
              <a:ext uri="{FF2B5EF4-FFF2-40B4-BE49-F238E27FC236}">
                <a16:creationId xmlns:a16="http://schemas.microsoft.com/office/drawing/2014/main" id="{A9770EF6-4D0D-4804-FF45-2CA8F8AA2A0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sp>
        <p:nvSpPr>
          <p:cNvPr id="9" name="Title 1">
            <a:extLst>
              <a:ext uri="{FF2B5EF4-FFF2-40B4-BE49-F238E27FC236}">
                <a16:creationId xmlns:a16="http://schemas.microsoft.com/office/drawing/2014/main" id="{EB0C91FC-AF13-8DAC-4201-BAC8F9392E59}"/>
              </a:ext>
            </a:extLst>
          </p:cNvPr>
          <p:cNvSpPr>
            <a:spLocks noGrp="1"/>
          </p:cNvSpPr>
          <p:nvPr>
            <p:ph type="title"/>
          </p:nvPr>
        </p:nvSpPr>
        <p:spPr>
          <a:xfrm>
            <a:off x="464949" y="609600"/>
            <a:ext cx="10205634" cy="692258"/>
          </a:xfrm>
          <a:solidFill>
            <a:srgbClr val="FFC000"/>
          </a:solidFill>
        </p:spPr>
        <p:txBody>
          <a:bodyPr>
            <a:normAutofit fontScale="90000"/>
          </a:bodyPr>
          <a:lstStyle/>
          <a:p>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2000" b="1" dirty="0">
                <a:solidFill>
                  <a:srgbClr val="002060"/>
                </a:solidFill>
                <a:latin typeface="Arial" panose="020B0604020202020204" pitchFamily="34" charset="0"/>
                <a:cs typeface="Arial" panose="020B0604020202020204" pitchFamily="34" charset="0"/>
              </a:rPr>
              <a:t> «</a:t>
            </a:r>
            <a:r>
              <a:rPr lang="el-GR" sz="1800" b="1" dirty="0">
                <a:solidFill>
                  <a:srgbClr val="002060"/>
                </a:solidFill>
                <a:latin typeface="Arial" panose="020B0604020202020204" pitchFamily="34" charset="0"/>
                <a:cs typeface="Arial" panose="020B0604020202020204" pitchFamily="34" charset="0"/>
              </a:rPr>
              <a:t>Ανάπτυξη συνεργασιών μέσω Επιχειρησιακών Ομάδων (ΕΟ) της Ευρωπαϊκής Σύμπραξης Καινοτομίας</a:t>
            </a:r>
            <a:r>
              <a:rPr lang="el-GR" sz="2000" b="1" dirty="0">
                <a:solidFill>
                  <a:srgbClr val="002060"/>
                </a:solidFill>
                <a:latin typeface="Arial" panose="020B0604020202020204" pitchFamily="34" charset="0"/>
                <a:cs typeface="Arial" panose="020B0604020202020204" pitchFamily="34" charset="0"/>
              </a:rPr>
              <a:t>»</a:t>
            </a:r>
            <a:endParaRPr lang="el-GR" sz="2000" dirty="0">
              <a:solidFill>
                <a:srgbClr val="002060"/>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8CCB33F7-AA29-0B4B-3E1C-D0F939046AD9}"/>
              </a:ext>
            </a:extLst>
          </p:cNvPr>
          <p:cNvSpPr txBox="1"/>
          <p:nvPr/>
        </p:nvSpPr>
        <p:spPr>
          <a:xfrm>
            <a:off x="697423" y="1666069"/>
            <a:ext cx="9779431" cy="4144724"/>
          </a:xfrm>
          <a:prstGeom prst="rect">
            <a:avLst/>
          </a:prstGeom>
          <a:noFill/>
        </p:spPr>
        <p:txBody>
          <a:bodyPr wrap="square">
            <a:spAutoFit/>
          </a:bodyPr>
          <a:lstStyle/>
          <a:p>
            <a:pPr marL="342900" marR="0" lvl="0" indent="-342900" algn="l" defTabSz="457200" rtl="0" eaLnBrk="1" fontAlgn="auto" latinLnBrk="0" hangingPunct="1">
              <a:lnSpc>
                <a:spcPct val="90000"/>
              </a:lnSpc>
              <a:spcBef>
                <a:spcPts val="1000"/>
              </a:spcBef>
              <a:spcAft>
                <a:spcPts val="1000"/>
              </a:spcAft>
              <a:buClr>
                <a:srgbClr val="90C226"/>
              </a:buClr>
              <a:buSzPct val="80000"/>
              <a:buFont typeface="Wingdings 3" charset="2"/>
              <a:buChar char=""/>
              <a:tabLst/>
              <a:defRPr/>
            </a:pPr>
            <a:r>
              <a:rPr kumimoji="0" lang="el-GR" b="1" i="0" u="none" strike="noStrike" kern="1200" cap="none" spc="0" normalizeH="0" baseline="0" noProof="0" dirty="0">
                <a:ln>
                  <a:noFill/>
                </a:ln>
                <a:solidFill>
                  <a:srgbClr val="C42F1A">
                    <a:lumMod val="50000"/>
                  </a:srgbClr>
                </a:solidFill>
                <a:effectLst>
                  <a:outerShdw blurRad="38100" dist="38100" dir="2700000" algn="tl">
                    <a:srgbClr val="000000">
                      <a:alpha val="43137"/>
                    </a:srgbClr>
                  </a:outerShdw>
                </a:effectLst>
                <a:uLnTx/>
                <a:uFillTx/>
                <a:latin typeface="Trebuchet MS" panose="020B0603020202020204"/>
                <a:ea typeface="+mn-ea"/>
                <a:cs typeface="+mn-cs"/>
              </a:rPr>
              <a:t>Ο προϋπολογισμός της παρέμβασης ανέρχεται σε 70.926.471,00 €.</a:t>
            </a:r>
          </a:p>
          <a:p>
            <a:pPr marL="342900" marR="0" lvl="0" indent="-342900" algn="l" defTabSz="457200" rtl="0" eaLnBrk="1" fontAlgn="auto" latinLnBrk="0" hangingPunct="1">
              <a:lnSpc>
                <a:spcPct val="90000"/>
              </a:lnSpc>
              <a:spcBef>
                <a:spcPts val="1000"/>
              </a:spcBef>
              <a:spcAft>
                <a:spcPts val="1000"/>
              </a:spcAft>
              <a:buClr>
                <a:srgbClr val="90C226"/>
              </a:buClr>
              <a:buSzPct val="80000"/>
              <a:buFont typeface="Wingdings 3" charset="2"/>
              <a:buChar char=""/>
              <a:tabLst/>
              <a:defRPr/>
            </a:pPr>
            <a:r>
              <a:rPr kumimoji="0" lang="el-GR" b="1" i="0" u="none" strike="noStrike" kern="1200" cap="none" spc="0" normalizeH="0" baseline="0" noProof="0" dirty="0">
                <a:ln>
                  <a:noFill/>
                </a:ln>
                <a:solidFill>
                  <a:srgbClr val="C42F1A">
                    <a:lumMod val="50000"/>
                  </a:srgbClr>
                </a:solidFill>
                <a:effectLst>
                  <a:outerShdw blurRad="38100" dist="38100" dir="2700000" algn="tl">
                    <a:srgbClr val="000000">
                      <a:alpha val="43137"/>
                    </a:srgbClr>
                  </a:outerShdw>
                </a:effectLst>
                <a:uLnTx/>
                <a:uFillTx/>
                <a:latin typeface="Trebuchet MS" panose="020B0603020202020204"/>
                <a:ea typeface="+mn-ea"/>
                <a:cs typeface="+mn-cs"/>
              </a:rPr>
              <a:t>Η ενίσχυση αφορά σε αιτήσεις στήριξης με συνολικό αιτούμενο προϋπολογισμό από 200.000€ έως 500.000€.</a:t>
            </a:r>
          </a:p>
          <a:p>
            <a:pPr marL="342900" marR="0" lvl="0" indent="-342900" algn="l" defTabSz="457200" rtl="0" eaLnBrk="1" fontAlgn="auto" latinLnBrk="0" hangingPunct="1">
              <a:lnSpc>
                <a:spcPct val="90000"/>
              </a:lnSpc>
              <a:spcBef>
                <a:spcPts val="1000"/>
              </a:spcBef>
              <a:spcAft>
                <a:spcPts val="1000"/>
              </a:spcAft>
              <a:buClr>
                <a:srgbClr val="90C226"/>
              </a:buClr>
              <a:buSzPct val="80000"/>
              <a:buFont typeface="Wingdings 3" charset="2"/>
              <a:buChar char=""/>
              <a:tabLst/>
              <a:defRPr/>
            </a:pPr>
            <a:r>
              <a:rPr kumimoji="0" lang="el-GR" b="1" i="0" u="none" strike="noStrike" kern="1200" cap="none" spc="0" normalizeH="0" baseline="0" noProof="0" dirty="0">
                <a:ln>
                  <a:noFill/>
                </a:ln>
                <a:solidFill>
                  <a:srgbClr val="C42F1A">
                    <a:lumMod val="50000"/>
                  </a:srgbClr>
                </a:solidFill>
                <a:effectLst>
                  <a:outerShdw blurRad="38100" dist="38100" dir="2700000" algn="tl">
                    <a:srgbClr val="000000">
                      <a:alpha val="43137"/>
                    </a:srgbClr>
                  </a:outerShdw>
                </a:effectLst>
                <a:uLnTx/>
                <a:uFillTx/>
                <a:latin typeface="Trebuchet MS" panose="020B0603020202020204"/>
                <a:ea typeface="+mn-ea"/>
                <a:cs typeface="+mn-cs"/>
              </a:rPr>
              <a:t> Η ένταση της ενίσχυσης ανέρχεται στο 100%.</a:t>
            </a:r>
          </a:p>
          <a:p>
            <a:pPr marL="342900" marR="0" lvl="0" indent="-342900" algn="just" defTabSz="457200" rtl="0" eaLnBrk="1" fontAlgn="auto" latinLnBrk="0" hangingPunct="1">
              <a:lnSpc>
                <a:spcPct val="90000"/>
              </a:lnSpc>
              <a:spcBef>
                <a:spcPts val="1000"/>
              </a:spcBef>
              <a:spcAft>
                <a:spcPts val="1000"/>
              </a:spcAft>
              <a:buClr>
                <a:srgbClr val="90C226"/>
              </a:buClr>
              <a:buSzPct val="80000"/>
              <a:buFont typeface="Wingdings 3" charset="2"/>
              <a:buChar char=""/>
              <a:tabLst/>
              <a:defRPr/>
            </a:pPr>
            <a:r>
              <a:rPr lang="el-GR" sz="1800" b="1" dirty="0">
                <a:solidFill>
                  <a:schemeClr val="accent4">
                    <a:lumMod val="50000"/>
                  </a:schemeClr>
                </a:solidFill>
                <a:effectLst/>
                <a:latin typeface="Calibri" panose="020F0502020204030204" pitchFamily="34" charset="0"/>
                <a:ea typeface="Times New Roman" panose="02020603050405020304" pitchFamily="18" charset="0"/>
              </a:rPr>
              <a:t>Για τη διευκόλυνση της χρηματοδότησης της υλοποίησης των εγκεκριμένων πράξεων </a:t>
            </a:r>
            <a:r>
              <a:rPr lang="el-GR" sz="1800" b="1" u="sng" dirty="0">
                <a:solidFill>
                  <a:schemeClr val="accent4">
                    <a:lumMod val="50000"/>
                  </a:schemeClr>
                </a:solidFill>
                <a:effectLst/>
                <a:latin typeface="Calibri" panose="020F0502020204030204" pitchFamily="34" charset="0"/>
                <a:ea typeface="Times New Roman" panose="02020603050405020304" pitchFamily="18" charset="0"/>
              </a:rPr>
              <a:t>προβλέπεται η δυνατότητα στους δικαιούχους λήψης προκαταβολών</a:t>
            </a:r>
            <a:r>
              <a:rPr lang="el-GR" sz="1800" b="1" dirty="0">
                <a:solidFill>
                  <a:schemeClr val="accent4">
                    <a:lumMod val="50000"/>
                  </a:schemeClr>
                </a:solidFill>
                <a:effectLst/>
                <a:latin typeface="Calibri" panose="020F0502020204030204" pitchFamily="34" charset="0"/>
                <a:ea typeface="Times New Roman" panose="02020603050405020304" pitchFamily="18" charset="0"/>
              </a:rPr>
              <a:t>, η οποία χορηγείται μετά την έκδοση της απόφασης ένταξης και δεν μπορεί να υπερβαίνει </a:t>
            </a:r>
            <a:r>
              <a:rPr lang="el-GR" sz="1800" b="1" u="sng" dirty="0">
                <a:solidFill>
                  <a:schemeClr val="accent4">
                    <a:lumMod val="50000"/>
                  </a:schemeClr>
                </a:solidFill>
                <a:effectLst/>
                <a:latin typeface="Calibri" panose="020F0502020204030204" pitchFamily="34" charset="0"/>
                <a:ea typeface="Times New Roman" panose="02020603050405020304" pitchFamily="18" charset="0"/>
              </a:rPr>
              <a:t>το 50% της Δημόσιας Ενίσχυσης </a:t>
            </a:r>
            <a:r>
              <a:rPr lang="el-GR" sz="1800" b="1" dirty="0">
                <a:solidFill>
                  <a:schemeClr val="accent4">
                    <a:lumMod val="50000"/>
                  </a:schemeClr>
                </a:solidFill>
                <a:effectLst/>
                <a:latin typeface="Calibri" panose="020F0502020204030204" pitchFamily="34" charset="0"/>
                <a:ea typeface="Times New Roman" panose="02020603050405020304" pitchFamily="18" charset="0"/>
              </a:rPr>
              <a:t>κατά την έννοια της παραγράφου 3 του άρθρου 44 του Καν. (ΕΕ) 2021/2116.</a:t>
            </a:r>
          </a:p>
          <a:p>
            <a:pPr marL="342900" indent="-342900">
              <a:lnSpc>
                <a:spcPct val="90000"/>
              </a:lnSpc>
              <a:spcBef>
                <a:spcPts val="1000"/>
              </a:spcBef>
              <a:spcAft>
                <a:spcPts val="1000"/>
              </a:spcAft>
              <a:buClr>
                <a:srgbClr val="90C226"/>
              </a:buClr>
              <a:buSzPct val="80000"/>
              <a:buFont typeface="Wingdings 3" charset="2"/>
              <a:buChar char=""/>
              <a:defRPr/>
            </a:pPr>
            <a:r>
              <a:rPr lang="el-GR" sz="1800" b="1" dirty="0">
                <a:solidFill>
                  <a:schemeClr val="accent4">
                    <a:lumMod val="50000"/>
                  </a:schemeClr>
                </a:solidFill>
                <a:effectLst/>
                <a:latin typeface="Calibri" panose="020F0502020204030204" pitchFamily="34" charset="0"/>
                <a:ea typeface="Times New Roman" panose="02020603050405020304" pitchFamily="18" charset="0"/>
                <a:cs typeface="Calibri" panose="020F0502020204030204" pitchFamily="34" charset="0"/>
              </a:rPr>
              <a:t>Η προκαταβολή δίνεται σε κάθε μέλος της Ε.Ο. και ανάλογα με τη συμμετοχή του στον εγκεκριμένο προϋπολογισμό του έργου.</a:t>
            </a:r>
            <a:endParaRPr lang="el-GR" sz="1800" b="1"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457200" rtl="0" eaLnBrk="1" fontAlgn="auto" latinLnBrk="0" hangingPunct="1">
              <a:lnSpc>
                <a:spcPct val="90000"/>
              </a:lnSpc>
              <a:spcBef>
                <a:spcPts val="1000"/>
              </a:spcBef>
              <a:spcAft>
                <a:spcPts val="1000"/>
              </a:spcAft>
              <a:buClr>
                <a:srgbClr val="90C226"/>
              </a:buClr>
              <a:buSzPct val="80000"/>
              <a:buFont typeface="Wingdings 3" charset="2"/>
              <a:buChar char=""/>
              <a:tabLst/>
              <a:defRPr/>
            </a:pPr>
            <a:endParaRPr kumimoji="0" lang="el-GR" sz="2000" b="1" i="0" u="none" strike="noStrike" kern="1200" cap="none" spc="0" normalizeH="0" baseline="0" noProof="0" dirty="0">
              <a:ln>
                <a:noFill/>
              </a:ln>
              <a:solidFill>
                <a:srgbClr val="C42F1A">
                  <a:lumMod val="50000"/>
                </a:srgbClr>
              </a:solidFill>
              <a:effectLst>
                <a:outerShdw blurRad="38100" dist="38100" dir="2700000" algn="tl">
                  <a:srgbClr val="000000">
                    <a:alpha val="43137"/>
                  </a:srgbClr>
                </a:outerShdw>
              </a:effectLst>
              <a:uLnTx/>
              <a:uFillTx/>
              <a:latin typeface="Trebuchet MS" panose="020B0603020202020204"/>
              <a:ea typeface="+mn-ea"/>
              <a:cs typeface="+mn-cs"/>
            </a:endParaRPr>
          </a:p>
        </p:txBody>
      </p:sp>
    </p:spTree>
    <p:extLst>
      <p:ext uri="{BB962C8B-B14F-4D97-AF65-F5344CB8AC3E}">
        <p14:creationId xmlns:p14="http://schemas.microsoft.com/office/powerpoint/2010/main" val="25597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C49961C-C42D-4136-323F-E427140B140E}"/>
              </a:ext>
            </a:extLst>
          </p:cNvPr>
          <p:cNvSpPr>
            <a:spLocks noGrp="1"/>
          </p:cNvSpPr>
          <p:nvPr>
            <p:ph type="title"/>
          </p:nvPr>
        </p:nvSpPr>
        <p:spPr>
          <a:xfrm>
            <a:off x="472698" y="609600"/>
            <a:ext cx="9949912" cy="746502"/>
          </a:xfrm>
          <a:solidFill>
            <a:srgbClr val="FFC000"/>
          </a:solidFill>
        </p:spPr>
        <p:txBody>
          <a:bodyPr>
            <a:normAutofit/>
          </a:bodyPr>
          <a:lstStyle/>
          <a:p>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2000" b="1" dirty="0">
                <a:solidFill>
                  <a:srgbClr val="002060"/>
                </a:solidFill>
                <a:latin typeface="Arial" panose="020B0604020202020204" pitchFamily="34" charset="0"/>
                <a:cs typeface="Arial" panose="020B0604020202020204" pitchFamily="34" charset="0"/>
              </a:rPr>
              <a:t> «</a:t>
            </a:r>
            <a:r>
              <a:rPr lang="el-GR" sz="1800" b="1" dirty="0">
                <a:solidFill>
                  <a:srgbClr val="002060"/>
                </a:solidFill>
                <a:latin typeface="Arial" panose="020B0604020202020204" pitchFamily="34" charset="0"/>
                <a:cs typeface="Arial" panose="020B0604020202020204" pitchFamily="34" charset="0"/>
              </a:rPr>
              <a:t>Ανάπτυξη συνεργασιών μέσω Επιχειρησιακών Ομάδων (ΕΟ) της Ευρωπαϊκής Σύμπραξης Καινοτομίας</a:t>
            </a:r>
            <a:r>
              <a:rPr lang="el-GR" sz="2000" b="1" dirty="0">
                <a:solidFill>
                  <a:srgbClr val="002060"/>
                </a:solidFill>
                <a:latin typeface="Arial" panose="020B0604020202020204" pitchFamily="34" charset="0"/>
                <a:cs typeface="Arial" panose="020B0604020202020204" pitchFamily="34" charset="0"/>
              </a:rPr>
              <a:t>»</a:t>
            </a:r>
            <a:endParaRPr lang="el-GR" sz="2000" dirty="0">
              <a:solidFill>
                <a:srgbClr val="00206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59A69D3-3DFF-FFE7-C78E-2B5048ADEDED}"/>
              </a:ext>
            </a:extLst>
          </p:cNvPr>
          <p:cNvSpPr txBox="1"/>
          <p:nvPr/>
        </p:nvSpPr>
        <p:spPr>
          <a:xfrm>
            <a:off x="571499" y="1876425"/>
            <a:ext cx="10207543" cy="3291927"/>
          </a:xfrm>
          <a:prstGeom prst="rect">
            <a:avLst/>
          </a:prstGeom>
          <a:noFill/>
        </p:spPr>
        <p:txBody>
          <a:bodyPr wrap="square">
            <a:spAutoFit/>
          </a:bodyPr>
          <a:lstStyle/>
          <a:p>
            <a:pPr marL="285750" lvl="0" indent="-285750" algn="just">
              <a:lnSpc>
                <a:spcPct val="115000"/>
              </a:lnSpc>
              <a:spcAft>
                <a:spcPts val="1000"/>
              </a:spcAft>
              <a:buFont typeface="Arial" panose="020B0604020202020204" pitchFamily="34" charset="0"/>
              <a:buChar char="•"/>
            </a:pPr>
            <a:r>
              <a:rPr lang="el-GR" sz="1600" dirty="0">
                <a:effectLst/>
                <a:latin typeface="Calibri" panose="020F0502020204030204" pitchFamily="34" charset="0"/>
                <a:ea typeface="Calibri" panose="020F0502020204030204" pitchFamily="34" charset="0"/>
                <a:cs typeface="Times New Roman" panose="02020603050405020304" pitchFamily="18" charset="0"/>
              </a:rPr>
              <a:t>Δικαιούχοι της ενίσχυσης είναι τα μέλη των Επιχειρησιακών Ομάδων. Τα μέλη δύναται να είναι φυσικά πρόσωπα (ατομικές επιχειρήσεις) ή νομικά πρόσωπα οποιασδήποτε μορφής τα οποία συνδέονται μεταξύ τους με συμφωνητικό συνεργασίας. </a:t>
            </a:r>
          </a:p>
          <a:p>
            <a:pPr marL="342900" lvl="0" indent="-342900" algn="just">
              <a:lnSpc>
                <a:spcPct val="115000"/>
              </a:lnSpc>
              <a:spcAft>
                <a:spcPts val="1000"/>
              </a:spcAft>
              <a:buFont typeface="Symbol" panose="05050102010706020507" pitchFamily="18" charset="2"/>
              <a:buChar char=""/>
            </a:pPr>
            <a:r>
              <a:rPr lang="el-GR" sz="1600" dirty="0">
                <a:latin typeface="Calibri" panose="020F0502020204030204" pitchFamily="34" charset="0"/>
                <a:ea typeface="Calibri" panose="020F0502020204030204" pitchFamily="34" charset="0"/>
                <a:cs typeface="Times New Roman" panose="02020603050405020304" pitchFamily="18" charset="0"/>
              </a:rPr>
              <a:t>Η Ε.Ο. α</a:t>
            </a:r>
            <a:r>
              <a:rPr lang="el-GR" sz="1600" dirty="0">
                <a:effectLst/>
                <a:latin typeface="Calibri" panose="020F0502020204030204" pitchFamily="34" charset="0"/>
                <a:ea typeface="Calibri" panose="020F0502020204030204" pitchFamily="34" charset="0"/>
                <a:cs typeface="Times New Roman" panose="02020603050405020304" pitchFamily="18" charset="0"/>
              </a:rPr>
              <a:t>παρτίζεται από τουλάχιστον δύο (2) μέλη, από τα οποία τουλάχιστον το ένα (1) μέλος δραστηριοποιείται στους τομείς της γεωργίας ή/και της κτηνοτροφίας.</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el-GR" sz="1600" dirty="0">
                <a:effectLst/>
                <a:latin typeface="Calibri" panose="020F0502020204030204" pitchFamily="34" charset="0"/>
                <a:ea typeface="Calibri" panose="020F0502020204030204" pitchFamily="34" charset="0"/>
                <a:cs typeface="Times New Roman" panose="02020603050405020304" pitchFamily="18" charset="0"/>
              </a:rPr>
              <a:t>Κάθε Ε.Ο. προσδιορίζει το μέλος εκείνο που θα έχει το ρόλο του </a:t>
            </a:r>
            <a:r>
              <a:rPr lang="el-GR" sz="1600" b="1" dirty="0">
                <a:effectLst/>
                <a:latin typeface="Calibri" panose="020F0502020204030204" pitchFamily="34" charset="0"/>
                <a:ea typeface="Calibri" panose="020F0502020204030204" pitchFamily="34" charset="0"/>
                <a:cs typeface="Times New Roman" panose="02020603050405020304" pitchFamily="18" charset="0"/>
              </a:rPr>
              <a:t>«</a:t>
            </a:r>
            <a:r>
              <a:rPr lang="el-GR" sz="1600" b="1" dirty="0" err="1">
                <a:effectLst/>
                <a:latin typeface="Calibri" panose="020F0502020204030204" pitchFamily="34" charset="0"/>
                <a:ea typeface="Calibri" panose="020F0502020204030204" pitchFamily="34" charset="0"/>
                <a:cs typeface="Times New Roman" panose="02020603050405020304" pitchFamily="18" charset="0"/>
              </a:rPr>
              <a:t>Διευκολυντή</a:t>
            </a:r>
            <a:r>
              <a:rPr lang="el-GR" sz="1600" b="1" dirty="0">
                <a:effectLst/>
                <a:latin typeface="Calibri" panose="020F0502020204030204" pitchFamily="34" charset="0"/>
                <a:ea typeface="Calibri" panose="020F0502020204030204" pitchFamily="34" charset="0"/>
                <a:cs typeface="Times New Roman" panose="02020603050405020304" pitchFamily="18" charset="0"/>
              </a:rPr>
              <a:t> Καινοτομίας (</a:t>
            </a:r>
            <a:r>
              <a:rPr lang="en-US" sz="1600" b="1" dirty="0">
                <a:effectLst/>
                <a:latin typeface="Calibri" panose="020F0502020204030204" pitchFamily="34" charset="0"/>
                <a:ea typeface="Calibri" panose="020F0502020204030204" pitchFamily="34" charset="0"/>
                <a:cs typeface="Times New Roman" panose="02020603050405020304" pitchFamily="18" charset="0"/>
              </a:rPr>
              <a:t>Innovation Facilitator</a:t>
            </a:r>
            <a:r>
              <a:rPr lang="el-GR" sz="1600" b="1" dirty="0">
                <a:effectLst/>
                <a:latin typeface="Calibri" panose="020F0502020204030204" pitchFamily="34" charset="0"/>
                <a:ea typeface="Calibri" panose="020F0502020204030204" pitchFamily="34" charset="0"/>
                <a:cs typeface="Times New Roman" panose="02020603050405020304" pitchFamily="18" charset="0"/>
              </a:rPr>
              <a:t>)»</a:t>
            </a:r>
            <a:r>
              <a:rPr lang="el-GR" sz="1600" dirty="0">
                <a:effectLst/>
                <a:latin typeface="Calibri" panose="020F0502020204030204" pitchFamily="34" charset="0"/>
                <a:ea typeface="Calibri" panose="020F0502020204030204" pitchFamily="34" charset="0"/>
                <a:cs typeface="Times New Roman" panose="02020603050405020304" pitchFamily="18" charset="0"/>
              </a:rPr>
              <a:t> στο πιλοτικό έργο της Ε.Ο.,  με σκοπό το συντονισμό και την παροχή υπηρεσιών για τη διευκόλυνση της έγκαιρης και άρτιας υλοποίησης του επιχειρησιακού σχεδίου της Ε.Ο. Για τις περιπτώσεις που το μέλος έχει νομική μορφή θα προσδιορίζεται ο εκπρόσωπος του, που θα έχει το εν λόγω ρόλο.</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eriod"/>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 name="Ομάδα 6">
            <a:extLst>
              <a:ext uri="{FF2B5EF4-FFF2-40B4-BE49-F238E27FC236}">
                <a16:creationId xmlns:a16="http://schemas.microsoft.com/office/drawing/2014/main" id="{F9CCE89A-6DE0-A71A-7FA0-E120D777BA6B}"/>
              </a:ext>
            </a:extLst>
          </p:cNvPr>
          <p:cNvGrpSpPr/>
          <p:nvPr/>
        </p:nvGrpSpPr>
        <p:grpSpPr>
          <a:xfrm>
            <a:off x="9881419" y="6420464"/>
            <a:ext cx="1996352" cy="328141"/>
            <a:chOff x="395536" y="6044410"/>
            <a:chExt cx="2888084" cy="658486"/>
          </a:xfrm>
        </p:grpSpPr>
        <p:pic>
          <p:nvPicPr>
            <p:cNvPr id="6" name="Picture 4">
              <a:extLst>
                <a:ext uri="{FF2B5EF4-FFF2-40B4-BE49-F238E27FC236}">
                  <a16:creationId xmlns:a16="http://schemas.microsoft.com/office/drawing/2014/main" id="{11455B1E-691F-DDC6-2ACC-D4EB075CE8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a:extLst>
                <a:ext uri="{FF2B5EF4-FFF2-40B4-BE49-F238E27FC236}">
                  <a16:creationId xmlns:a16="http://schemas.microsoft.com/office/drawing/2014/main" id="{3764A343-99F0-AE46-9E06-97EFFBBD16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8" name="Picture 2">
            <a:extLst>
              <a:ext uri="{FF2B5EF4-FFF2-40B4-BE49-F238E27FC236}">
                <a16:creationId xmlns:a16="http://schemas.microsoft.com/office/drawing/2014/main" id="{41F5B3F4-52E8-1908-7A0B-1D99FADCE01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pic>
        <p:nvPicPr>
          <p:cNvPr id="10" name="Εικόνα 9">
            <a:extLst>
              <a:ext uri="{FF2B5EF4-FFF2-40B4-BE49-F238E27FC236}">
                <a16:creationId xmlns:a16="http://schemas.microsoft.com/office/drawing/2014/main" id="{FBBE6A45-0F57-D83B-B89F-0F7EF67FA4F9}"/>
              </a:ext>
            </a:extLst>
          </p:cNvPr>
          <p:cNvPicPr>
            <a:picLocks noChangeAspect="1"/>
          </p:cNvPicPr>
          <p:nvPr/>
        </p:nvPicPr>
        <p:blipFill>
          <a:blip r:embed="rId5"/>
          <a:stretch>
            <a:fillRect/>
          </a:stretch>
        </p:blipFill>
        <p:spPr>
          <a:xfrm>
            <a:off x="571500" y="1447753"/>
            <a:ext cx="8601076" cy="428673"/>
          </a:xfrm>
          <a:prstGeom prst="rect">
            <a:avLst/>
          </a:prstGeom>
        </p:spPr>
      </p:pic>
    </p:spTree>
    <p:extLst>
      <p:ext uri="{BB962C8B-B14F-4D97-AF65-F5344CB8AC3E}">
        <p14:creationId xmlns:p14="http://schemas.microsoft.com/office/powerpoint/2010/main" val="4000177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90EBF845-41CC-A1AE-4C92-8516C3D4E7EC}"/>
              </a:ext>
            </a:extLst>
          </p:cNvPr>
          <p:cNvSpPr>
            <a:spLocks noGrp="1"/>
          </p:cNvSpPr>
          <p:nvPr>
            <p:ph type="title"/>
          </p:nvPr>
        </p:nvSpPr>
        <p:spPr>
          <a:xfrm>
            <a:off x="638175" y="609601"/>
            <a:ext cx="10896600" cy="647700"/>
          </a:xfrm>
          <a:solidFill>
            <a:srgbClr val="FFC000"/>
          </a:solidFill>
        </p:spPr>
        <p:txBody>
          <a:bodyPr>
            <a:normAutofit/>
          </a:bodyPr>
          <a:lstStyle/>
          <a:p>
            <a:r>
              <a:rPr lang="el-GR" sz="16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16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16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1600" b="1" dirty="0">
                <a:solidFill>
                  <a:srgbClr val="002060"/>
                </a:solidFill>
                <a:latin typeface="Arial" panose="020B0604020202020204" pitchFamily="34" charset="0"/>
                <a:cs typeface="Arial" panose="020B0604020202020204" pitchFamily="34" charset="0"/>
              </a:rPr>
              <a:t> «Ανάπτυξη συνεργασιών μέσω Επιχειρησιακών Ομάδων (ΕΟ) της Ευρωπαϊκής Σύμπραξης Καινοτομίας»</a:t>
            </a:r>
            <a:endParaRPr lang="el-GR" sz="1600" dirty="0">
              <a:solidFill>
                <a:srgbClr val="002060"/>
              </a:solidFill>
              <a:latin typeface="Arial" panose="020B0604020202020204" pitchFamily="34" charset="0"/>
              <a:cs typeface="Arial" panose="020B0604020202020204" pitchFamily="34" charset="0"/>
            </a:endParaRPr>
          </a:p>
        </p:txBody>
      </p:sp>
      <p:pic>
        <p:nvPicPr>
          <p:cNvPr id="2" name="Picture 2">
            <a:extLst>
              <a:ext uri="{FF2B5EF4-FFF2-40B4-BE49-F238E27FC236}">
                <a16:creationId xmlns:a16="http://schemas.microsoft.com/office/drawing/2014/main" id="{86F4F59E-97C8-1713-7AB7-EEE572C79E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grpSp>
        <p:nvGrpSpPr>
          <p:cNvPr id="3" name="Ομάδα 6">
            <a:extLst>
              <a:ext uri="{FF2B5EF4-FFF2-40B4-BE49-F238E27FC236}">
                <a16:creationId xmlns:a16="http://schemas.microsoft.com/office/drawing/2014/main" id="{C905434E-4A09-CED1-B3F3-426B51BD62F2}"/>
              </a:ext>
            </a:extLst>
          </p:cNvPr>
          <p:cNvGrpSpPr/>
          <p:nvPr/>
        </p:nvGrpSpPr>
        <p:grpSpPr>
          <a:xfrm>
            <a:off x="9881419" y="6420464"/>
            <a:ext cx="1996352" cy="328141"/>
            <a:chOff x="395536" y="6044410"/>
            <a:chExt cx="2888084" cy="658486"/>
          </a:xfrm>
        </p:grpSpPr>
        <p:pic>
          <p:nvPicPr>
            <p:cNvPr id="4" name="Picture 4">
              <a:extLst>
                <a:ext uri="{FF2B5EF4-FFF2-40B4-BE49-F238E27FC236}">
                  <a16:creationId xmlns:a16="http://schemas.microsoft.com/office/drawing/2014/main" id="{2A164150-AE81-4D8F-A35C-8BD15DC63F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a:extLst>
                <a:ext uri="{FF2B5EF4-FFF2-40B4-BE49-F238E27FC236}">
                  <a16:creationId xmlns:a16="http://schemas.microsoft.com/office/drawing/2014/main" id="{39BE2461-1FAB-97E1-82DD-6F86D5161F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8" name="TextBox 7">
            <a:extLst>
              <a:ext uri="{FF2B5EF4-FFF2-40B4-BE49-F238E27FC236}">
                <a16:creationId xmlns:a16="http://schemas.microsoft.com/office/drawing/2014/main" id="{8A002D10-D667-418E-99E5-C5BA905A31AE}"/>
              </a:ext>
            </a:extLst>
          </p:cNvPr>
          <p:cNvSpPr txBox="1"/>
          <p:nvPr/>
        </p:nvSpPr>
        <p:spPr>
          <a:xfrm>
            <a:off x="1309607" y="3851329"/>
            <a:ext cx="7838267" cy="2624052"/>
          </a:xfrm>
          <a:prstGeom prst="rect">
            <a:avLst/>
          </a:prstGeom>
          <a:noFill/>
        </p:spPr>
        <p:txBody>
          <a:bodyPr wrap="square">
            <a:spAutoFit/>
          </a:bodyPr>
          <a:lstStyle/>
          <a:p>
            <a:pPr marL="342900" marR="27305" lvl="0" indent="-342900" algn="just">
              <a:lnSpc>
                <a:spcPct val="115000"/>
              </a:lnSpc>
              <a:spcAft>
                <a:spcPts val="1000"/>
              </a:spcAft>
              <a:buFont typeface="Symbol" panose="05050102010706020507" pitchFamily="18" charset="2"/>
              <a:buChar char=""/>
            </a:pPr>
            <a:r>
              <a:rPr lang="el-GR" sz="1600" dirty="0">
                <a:effectLst/>
                <a:latin typeface="Calibri" panose="020F0502020204030204" pitchFamily="34" charset="0"/>
                <a:ea typeface="Calibri" panose="020F0502020204030204" pitchFamily="34" charset="0"/>
                <a:cs typeface="Times New Roman" panose="02020603050405020304" pitchFamily="18" charset="0"/>
              </a:rPr>
              <a:t>Διαχειρίζεται το σύνολο των απαιτούμενων ενεργειών του έργου από την έναρξη μέχρι και την ολοκλήρωση του, για λογαριασμό του Δικαιούχου/των Δικαιούχων. Συγκεκριμένα, ο </a:t>
            </a:r>
            <a:r>
              <a:rPr lang="el-GR" sz="1600" dirty="0" err="1">
                <a:effectLst/>
                <a:latin typeface="Calibri" panose="020F0502020204030204" pitchFamily="34" charset="0"/>
                <a:ea typeface="Calibri" panose="020F0502020204030204" pitchFamily="34" charset="0"/>
                <a:cs typeface="Times New Roman" panose="02020603050405020304" pitchFamily="18" charset="0"/>
              </a:rPr>
              <a:t>Διευκολυντής</a:t>
            </a:r>
            <a:r>
              <a:rPr lang="el-GR" sz="1600" dirty="0">
                <a:effectLst/>
                <a:latin typeface="Calibri" panose="020F0502020204030204" pitchFamily="34" charset="0"/>
                <a:ea typeface="Calibri" panose="020F0502020204030204" pitchFamily="34" charset="0"/>
                <a:cs typeface="Times New Roman" panose="02020603050405020304" pitchFamily="18" charset="0"/>
              </a:rPr>
              <a:t> καινοτομίας του έργου είναι υπεύθυνος για την υποβολή της αίτησης χρηματοδότησης, των αιτημάτων επαλήθευσης – πιστοποίησης, καταβολής προκαταβολής, καταβολής επιχορήγησης, αιτήματος τροποποίησης μείζονος/ήσσονος σημασίας καθώς και τυχόν αιτήματος αντικατάστασης δικαιούχου, ένστασης ή παραίτησης δικαιώματος χρηματοδότησης. Επίσης ο </a:t>
            </a:r>
            <a:r>
              <a:rPr lang="el-GR" sz="1600" dirty="0" err="1">
                <a:effectLst/>
                <a:latin typeface="Calibri" panose="020F0502020204030204" pitchFamily="34" charset="0"/>
                <a:ea typeface="Calibri" panose="020F0502020204030204" pitchFamily="34" charset="0"/>
                <a:cs typeface="Times New Roman" panose="02020603050405020304" pitchFamily="18" charset="0"/>
              </a:rPr>
              <a:t>Διευκολυντής</a:t>
            </a:r>
            <a:r>
              <a:rPr lang="el-GR" sz="1600" dirty="0">
                <a:effectLst/>
                <a:latin typeface="Calibri" panose="020F0502020204030204" pitchFamily="34" charset="0"/>
                <a:ea typeface="Calibri" panose="020F0502020204030204" pitchFamily="34" charset="0"/>
                <a:cs typeface="Times New Roman" panose="02020603050405020304" pitchFamily="18" charset="0"/>
              </a:rPr>
              <a:t> Καινοτομίας  του έργου ενημερώνεται ηλεκτρονικά για όλες τις διαδικασίες που αφορούν την πορεία του έργου.</a:t>
            </a:r>
          </a:p>
        </p:txBody>
      </p:sp>
      <p:sp>
        <p:nvSpPr>
          <p:cNvPr id="12" name="TextBox 11">
            <a:extLst>
              <a:ext uri="{FF2B5EF4-FFF2-40B4-BE49-F238E27FC236}">
                <a16:creationId xmlns:a16="http://schemas.microsoft.com/office/drawing/2014/main" id="{3ABA8FDC-FBE4-AB5E-F4AD-35003B0A0E14}"/>
              </a:ext>
            </a:extLst>
          </p:cNvPr>
          <p:cNvSpPr txBox="1"/>
          <p:nvPr/>
        </p:nvSpPr>
        <p:spPr>
          <a:xfrm>
            <a:off x="1309607" y="1635071"/>
            <a:ext cx="7838267" cy="2057743"/>
          </a:xfrm>
          <a:prstGeom prst="rect">
            <a:avLst/>
          </a:prstGeom>
          <a:noFill/>
        </p:spPr>
        <p:txBody>
          <a:bodyPr wrap="square">
            <a:spAutoFit/>
          </a:bodyPr>
          <a:lstStyle/>
          <a:p>
            <a:pPr marL="342900" marR="27305" lvl="0" indent="-342900" algn="just">
              <a:lnSpc>
                <a:spcPct val="115000"/>
              </a:lnSpc>
              <a:spcAft>
                <a:spcPts val="1000"/>
              </a:spcAft>
              <a:buFont typeface="Symbol" panose="05050102010706020507" pitchFamily="18" charset="2"/>
              <a:buChar char=""/>
            </a:pPr>
            <a:r>
              <a:rPr lang="el-GR" sz="1600" dirty="0">
                <a:effectLst/>
                <a:latin typeface="Calibri" panose="020F0502020204030204" pitchFamily="34" charset="0"/>
                <a:ea typeface="Calibri" panose="020F0502020204030204" pitchFamily="34" charset="0"/>
                <a:cs typeface="Times New Roman" panose="02020603050405020304" pitchFamily="18" charset="0"/>
              </a:rPr>
              <a:t>Λειτουργεί ως ενδιάμεσος κρίκος, συνδέοντας αγρότες, συμβούλους, επιχειρηματίες της υπαίθρου, ερευνητές, ΜΚΟ και άλλους, για να αναπτύξουν μαζί μια ιδέα που μπορεί να γίνει καινοτομία. Οι </a:t>
            </a:r>
            <a:r>
              <a:rPr lang="el-GR" sz="1600" dirty="0" err="1">
                <a:effectLst/>
                <a:latin typeface="Calibri" panose="020F0502020204030204" pitchFamily="34" charset="0"/>
                <a:ea typeface="Calibri" panose="020F0502020204030204" pitchFamily="34" charset="0"/>
                <a:cs typeface="Times New Roman" panose="02020603050405020304" pitchFamily="18" charset="0"/>
              </a:rPr>
              <a:t>διευκολυντές</a:t>
            </a:r>
            <a:r>
              <a:rPr lang="el-GR" sz="1600" dirty="0">
                <a:effectLst/>
                <a:latin typeface="Calibri" panose="020F0502020204030204" pitchFamily="34" charset="0"/>
                <a:ea typeface="Calibri" panose="020F0502020204030204" pitchFamily="34" charset="0"/>
                <a:cs typeface="Times New Roman" panose="02020603050405020304" pitchFamily="18" charset="0"/>
              </a:rPr>
              <a:t> βοηθούν επίσης στην αποσαφήνιση των ακριβών ρόλων και δραστηριοτήτων κάθε εταίρου στο έργο. Το κύριο καθήκον τους είναι να βοηθήσουν στην προετοιμασία μιας πρότασης έργου που εγκρίνεται από όλους τους εταίρους του έργου και να τους βοηθήσουν να υποβάλουν μια επιτυχημένη αίτηση χρηματοδότησης.   </a:t>
            </a:r>
          </a:p>
        </p:txBody>
      </p:sp>
      <p:sp>
        <p:nvSpPr>
          <p:cNvPr id="15" name="TextBox 14">
            <a:extLst>
              <a:ext uri="{FF2B5EF4-FFF2-40B4-BE49-F238E27FC236}">
                <a16:creationId xmlns:a16="http://schemas.microsoft.com/office/drawing/2014/main" id="{B817CBAA-C63E-3925-3DD7-6B0A42D9C13A}"/>
              </a:ext>
            </a:extLst>
          </p:cNvPr>
          <p:cNvSpPr txBox="1"/>
          <p:nvPr/>
        </p:nvSpPr>
        <p:spPr>
          <a:xfrm>
            <a:off x="3169402" y="1257301"/>
            <a:ext cx="5978471" cy="338554"/>
          </a:xfrm>
          <a:prstGeom prst="rect">
            <a:avLst/>
          </a:prstGeom>
          <a:noFill/>
        </p:spPr>
        <p:txBody>
          <a:bodyPr wrap="square">
            <a:spAutoFit/>
          </a:bodyPr>
          <a:lstStyle/>
          <a:p>
            <a:r>
              <a:rPr lang="el-GR" sz="1600" b="1" dirty="0" err="1">
                <a:effectLst/>
                <a:latin typeface="Calibri" panose="020F0502020204030204" pitchFamily="34" charset="0"/>
                <a:ea typeface="Calibri" panose="020F0502020204030204" pitchFamily="34" charset="0"/>
                <a:cs typeface="Times New Roman" panose="02020603050405020304" pitchFamily="18" charset="0"/>
              </a:rPr>
              <a:t>Διευκολυντής</a:t>
            </a:r>
            <a:r>
              <a:rPr lang="el-GR" sz="1600" b="1" dirty="0">
                <a:effectLst/>
                <a:latin typeface="Calibri" panose="020F0502020204030204" pitchFamily="34" charset="0"/>
                <a:ea typeface="Calibri" panose="020F0502020204030204" pitchFamily="34" charset="0"/>
                <a:cs typeface="Times New Roman" panose="02020603050405020304" pitchFamily="18" charset="0"/>
              </a:rPr>
              <a:t> Καινοτομίας</a:t>
            </a:r>
            <a:endParaRPr lang="el-GR" sz="1600" dirty="0"/>
          </a:p>
        </p:txBody>
      </p:sp>
    </p:spTree>
    <p:extLst>
      <p:ext uri="{BB962C8B-B14F-4D97-AF65-F5344CB8AC3E}">
        <p14:creationId xmlns:p14="http://schemas.microsoft.com/office/powerpoint/2010/main" val="3069765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F046CC-8B51-2C28-8C78-17277E45A0A3}"/>
              </a:ext>
            </a:extLst>
          </p:cNvPr>
          <p:cNvSpPr txBox="1"/>
          <p:nvPr/>
        </p:nvSpPr>
        <p:spPr>
          <a:xfrm>
            <a:off x="472698" y="1433593"/>
            <a:ext cx="10995402" cy="4632294"/>
          </a:xfrm>
          <a:prstGeom prst="rect">
            <a:avLst/>
          </a:prstGeom>
          <a:noFill/>
        </p:spPr>
        <p:txBody>
          <a:bodyPr wrap="square">
            <a:spAutoFit/>
          </a:bodyPr>
          <a:lstStyle/>
          <a:p>
            <a:pPr marL="180340" algn="just">
              <a:lnSpc>
                <a:spcPct val="115000"/>
              </a:lnSpc>
              <a:spcAft>
                <a:spcPts val="1000"/>
              </a:spcAft>
            </a:pPr>
            <a:r>
              <a:rPr lang="el-GR" sz="1800" b="1" u="sng" dirty="0">
                <a:effectLst/>
                <a:latin typeface="Calibri" panose="020F0502020204030204" pitchFamily="34" charset="0"/>
                <a:ea typeface="Calibri" panose="020F0502020204030204" pitchFamily="34" charset="0"/>
                <a:cs typeface="Times New Roman" panose="02020603050405020304" pitchFamily="18" charset="0"/>
              </a:rPr>
              <a:t>Τα μέλη της Ε.Ο. μπορεί να είναι</a:t>
            </a:r>
            <a:r>
              <a:rPr lang="el-GR" sz="1800" b="1" dirty="0">
                <a:effectLst/>
                <a:latin typeface="Calibri" panose="020F0502020204030204" pitchFamily="34" charset="0"/>
                <a:ea typeface="Calibri" panose="020F0502020204030204" pitchFamily="34" charset="0"/>
                <a:cs typeface="Times New Roman" panose="02020603050405020304" pitchFamily="18" charset="0"/>
              </a:rPr>
              <a:t> :</a:t>
            </a:r>
          </a:p>
          <a:p>
            <a:pPr marL="466090" indent="-285750" algn="just">
              <a:lnSpc>
                <a:spcPct val="115000"/>
              </a:lnSpc>
              <a:spcAft>
                <a:spcPts val="1000"/>
              </a:spcAft>
              <a:buFont typeface="Arial" panose="020B0604020202020204" pitchFamily="34" charset="0"/>
              <a:buChar char="•"/>
            </a:pPr>
            <a:r>
              <a:rPr lang="el-GR" sz="1800" dirty="0">
                <a:effectLst/>
                <a:latin typeface="Calibri" panose="020F0502020204030204" pitchFamily="34" charset="0"/>
                <a:ea typeface="Calibri" panose="020F0502020204030204" pitchFamily="34" charset="0"/>
                <a:cs typeface="Times New Roman" panose="02020603050405020304" pitchFamily="18" charset="0"/>
              </a:rPr>
              <a:t>Τα μέλη που δραστηριοποιούνται στους τομείς της γεωργίας, ή της κτηνοτροφίας όπως: μεμονωμένοι παραγωγοί (ενεργοί γεωργοί) ή αναγνωρισμένη επαγγελματική οργάνωση (π.χ. αγροτικοί συνεταιρισμοί, ομάδες παραγωγών, οργανώσεις παραγωγών, κτλ.) ή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διεπαγγελματική</a:t>
            </a:r>
            <a:r>
              <a:rPr lang="el-GR" sz="1800" dirty="0">
                <a:effectLst/>
                <a:latin typeface="Calibri" panose="020F0502020204030204" pitchFamily="34" charset="0"/>
                <a:ea typeface="Calibri" panose="020F0502020204030204" pitchFamily="34" charset="0"/>
                <a:cs typeface="Times New Roman" panose="02020603050405020304" pitchFamily="18" charset="0"/>
              </a:rPr>
              <a:t> οργάνωση</a:t>
            </a:r>
          </a:p>
          <a:p>
            <a:pPr marL="466090" indent="-285750" algn="just">
              <a:lnSpc>
                <a:spcPct val="115000"/>
              </a:lnSpc>
              <a:spcAft>
                <a:spcPts val="1000"/>
              </a:spcAft>
              <a:buFont typeface="Arial" panose="020B0604020202020204" pitchFamily="34" charset="0"/>
              <a:buChar char="•"/>
            </a:pPr>
            <a:r>
              <a:rPr lang="el-GR" sz="1800" dirty="0">
                <a:effectLst/>
                <a:latin typeface="Calibri" panose="020F0502020204030204" pitchFamily="34" charset="0"/>
                <a:ea typeface="Calibri" panose="020F0502020204030204" pitchFamily="34" charset="0"/>
                <a:cs typeface="Times New Roman" panose="02020603050405020304" pitchFamily="18" charset="0"/>
              </a:rPr>
              <a:t>Επιχειρήσεις, οι οποίες έχουν συσταθεί νομίμως και λειτουργούν, είτε ως νομικά πρόσωπα (π.χ. ΑΕ, ΕΠΕ, ΕΕ, ΟΕ, ΙΚΕ, κ.λπ.), είτε ως ατομικές επιχειρήσεις στην Ελλάδα ή σε κράτος – μέλος της Ε.Ε.</a:t>
            </a:r>
          </a:p>
          <a:p>
            <a:pPr marL="466090" indent="-285750" algn="just">
              <a:lnSpc>
                <a:spcPct val="115000"/>
              </a:lnSpc>
              <a:spcAft>
                <a:spcPts val="1000"/>
              </a:spcAft>
              <a:buFont typeface="Arial" panose="020B0604020202020204" pitchFamily="34" charset="0"/>
              <a:buChar char="•"/>
            </a:pPr>
            <a:r>
              <a:rPr lang="el-GR" sz="1800" dirty="0">
                <a:effectLst/>
                <a:latin typeface="Calibri" panose="020F0502020204030204" pitchFamily="34" charset="0"/>
                <a:ea typeface="Calibri" panose="020F0502020204030204" pitchFamily="34" charset="0"/>
                <a:cs typeface="Times New Roman" panose="02020603050405020304" pitchFamily="18" charset="0"/>
              </a:rPr>
              <a:t>Ερευνητικοί Οργανισμοί, όπως Ανώτατα Εκπαιδευτικά Ιδρύματα, Ερευνητικά Κέντρα – Ινστιτούτα – Οργανισμοί, Τεχνολογικοί Φορείς και Ερευνητικά Πανεπιστημιακά Ιδρύματα ανεξάρτητα από το νομικό καθεστώς (δημοσίου ή ιδιωτικού δικαίου)</a:t>
            </a:r>
          </a:p>
          <a:p>
            <a:pPr marL="466090" indent="-285750" algn="just">
              <a:lnSpc>
                <a:spcPct val="115000"/>
              </a:lnSpc>
              <a:spcAft>
                <a:spcPts val="1000"/>
              </a:spcAft>
              <a:buFont typeface="Arial" panose="020B0604020202020204" pitchFamily="34" charset="0"/>
              <a:buChar char="•"/>
            </a:pPr>
            <a:r>
              <a:rPr lang="el-GR" sz="1800" dirty="0">
                <a:effectLst/>
                <a:latin typeface="Calibri" panose="020F0502020204030204" pitchFamily="34" charset="0"/>
                <a:ea typeface="Calibri" panose="020F0502020204030204" pitchFamily="34" charset="0"/>
                <a:cs typeface="Times New Roman" panose="02020603050405020304" pitchFamily="18" charset="0"/>
              </a:rPr>
              <a:t>Μη Κυβερνητικές Οργανώσεις</a:t>
            </a:r>
          </a:p>
          <a:p>
            <a:pPr marL="180340" algn="just">
              <a:lnSpc>
                <a:spcPct val="115000"/>
              </a:lnSpc>
              <a:spcAft>
                <a:spcPts val="100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	Περιβαλλοντικές Οργανώσεις</a:t>
            </a:r>
          </a:p>
          <a:p>
            <a:pPr marL="466090" indent="-285750" algn="just">
              <a:lnSpc>
                <a:spcPct val="115000"/>
              </a:lnSpc>
              <a:spcAft>
                <a:spcPts val="1000"/>
              </a:spcAft>
              <a:buFont typeface="Arial" panose="020B0604020202020204" pitchFamily="34" charset="0"/>
              <a:buChar char="•"/>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1">
            <a:extLst>
              <a:ext uri="{FF2B5EF4-FFF2-40B4-BE49-F238E27FC236}">
                <a16:creationId xmlns:a16="http://schemas.microsoft.com/office/drawing/2014/main" id="{6DD080F0-9987-0196-1A01-824A1300A973}"/>
              </a:ext>
            </a:extLst>
          </p:cNvPr>
          <p:cNvSpPr>
            <a:spLocks noGrp="1"/>
          </p:cNvSpPr>
          <p:nvPr>
            <p:ph type="title"/>
          </p:nvPr>
        </p:nvSpPr>
        <p:spPr>
          <a:xfrm>
            <a:off x="677863" y="609600"/>
            <a:ext cx="8596312" cy="592138"/>
          </a:xfrm>
          <a:solidFill>
            <a:srgbClr val="FFC000"/>
          </a:solidFill>
        </p:spPr>
        <p:txBody>
          <a:bodyPr>
            <a:normAutofit fontScale="90000"/>
          </a:bodyPr>
          <a:lstStyle/>
          <a:p>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2000" b="1" dirty="0">
                <a:solidFill>
                  <a:srgbClr val="002060"/>
                </a:solidFill>
                <a:latin typeface="Arial" panose="020B0604020202020204" pitchFamily="34" charset="0"/>
                <a:cs typeface="Arial" panose="020B0604020202020204" pitchFamily="34" charset="0"/>
              </a:rPr>
              <a:t> «</a:t>
            </a:r>
            <a:r>
              <a:rPr lang="el-GR" sz="1800" b="1" dirty="0">
                <a:solidFill>
                  <a:srgbClr val="002060"/>
                </a:solidFill>
                <a:latin typeface="Arial" panose="020B0604020202020204" pitchFamily="34" charset="0"/>
                <a:cs typeface="Arial" panose="020B0604020202020204" pitchFamily="34" charset="0"/>
              </a:rPr>
              <a:t>Ανάπτυξη συνεργασιών μέσω Επιχειρησιακών Ομάδων (ΕΟ) της Ευρωπαϊκής Σύμπραξης Καινοτομίας</a:t>
            </a:r>
            <a:r>
              <a:rPr lang="el-GR" sz="2000" b="1" dirty="0">
                <a:solidFill>
                  <a:srgbClr val="002060"/>
                </a:solidFill>
                <a:latin typeface="Arial" panose="020B0604020202020204" pitchFamily="34" charset="0"/>
                <a:cs typeface="Arial" panose="020B0604020202020204" pitchFamily="34" charset="0"/>
              </a:rPr>
              <a:t>»</a:t>
            </a:r>
            <a:endParaRPr lang="el-GR" sz="2000" dirty="0">
              <a:solidFill>
                <a:srgbClr val="002060"/>
              </a:solidFill>
              <a:latin typeface="Arial" panose="020B0604020202020204" pitchFamily="34" charset="0"/>
              <a:cs typeface="Arial" panose="020B0604020202020204" pitchFamily="34" charset="0"/>
            </a:endParaRPr>
          </a:p>
        </p:txBody>
      </p:sp>
      <p:pic>
        <p:nvPicPr>
          <p:cNvPr id="2" name="Picture 2">
            <a:extLst>
              <a:ext uri="{FF2B5EF4-FFF2-40B4-BE49-F238E27FC236}">
                <a16:creationId xmlns:a16="http://schemas.microsoft.com/office/drawing/2014/main" id="{FA51A43F-06D1-5BA1-6FBC-9E3D7C27E21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grpSp>
        <p:nvGrpSpPr>
          <p:cNvPr id="6" name="Ομάδα 6">
            <a:extLst>
              <a:ext uri="{FF2B5EF4-FFF2-40B4-BE49-F238E27FC236}">
                <a16:creationId xmlns:a16="http://schemas.microsoft.com/office/drawing/2014/main" id="{A8F7A614-FAD5-18E1-2D50-4A5D9DEB3877}"/>
              </a:ext>
            </a:extLst>
          </p:cNvPr>
          <p:cNvGrpSpPr/>
          <p:nvPr/>
        </p:nvGrpSpPr>
        <p:grpSpPr>
          <a:xfrm>
            <a:off x="9881419" y="6420464"/>
            <a:ext cx="1996352" cy="328141"/>
            <a:chOff x="395536" y="6044410"/>
            <a:chExt cx="2888084" cy="658486"/>
          </a:xfrm>
        </p:grpSpPr>
        <p:pic>
          <p:nvPicPr>
            <p:cNvPr id="7" name="Picture 4">
              <a:extLst>
                <a:ext uri="{FF2B5EF4-FFF2-40B4-BE49-F238E27FC236}">
                  <a16:creationId xmlns:a16="http://schemas.microsoft.com/office/drawing/2014/main" id="{5FE7C487-429A-120C-5F68-794DBB4306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a:extLst>
                <a:ext uri="{FF2B5EF4-FFF2-40B4-BE49-F238E27FC236}">
                  <a16:creationId xmlns:a16="http://schemas.microsoft.com/office/drawing/2014/main" id="{204AAED5-5FB1-19F7-92A0-10BE0705AD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347062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F1C4B0-E525-EEC2-3DAC-3667B4DA9927}"/>
              </a:ext>
            </a:extLst>
          </p:cNvPr>
          <p:cNvSpPr txBox="1"/>
          <p:nvPr/>
        </p:nvSpPr>
        <p:spPr>
          <a:xfrm>
            <a:off x="635430" y="1627323"/>
            <a:ext cx="9988657" cy="4537396"/>
          </a:xfrm>
          <a:prstGeom prst="rect">
            <a:avLst/>
          </a:prstGeom>
          <a:noFill/>
        </p:spPr>
        <p:txBody>
          <a:bodyPr wrap="square">
            <a:spAutoFit/>
          </a:bodyPr>
          <a:lstStyle/>
          <a:p>
            <a:pPr marL="180340" algn="ctr">
              <a:lnSpc>
                <a:spcPct val="115000"/>
              </a:lnSpc>
              <a:spcAft>
                <a:spcPts val="1000"/>
              </a:spcAft>
            </a:pPr>
            <a:r>
              <a:rPr lang="el-GR" b="1" dirty="0">
                <a:effectLst/>
                <a:latin typeface="Calibri" panose="020F0502020204030204" pitchFamily="34" charset="0"/>
                <a:ea typeface="Calibri" panose="020F0502020204030204" pitchFamily="34" charset="0"/>
                <a:cs typeface="Times New Roman" panose="02020603050405020304" pitchFamily="18" charset="0"/>
              </a:rPr>
              <a:t>Επιχειρησιακό σχέδιο</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180340" algn="just">
              <a:lnSpc>
                <a:spcPct val="115000"/>
              </a:lnSpc>
              <a:spcAft>
                <a:spcPts val="1000"/>
              </a:spcAft>
            </a:pPr>
            <a:r>
              <a:rPr lang="el-GR" b="1" dirty="0">
                <a:effectLst/>
                <a:latin typeface="Calibri" panose="020F0502020204030204" pitchFamily="34" charset="0"/>
                <a:ea typeface="Calibri" panose="020F0502020204030204" pitchFamily="34" charset="0"/>
                <a:cs typeface="Times New Roman" panose="02020603050405020304" pitchFamily="18" charset="0"/>
              </a:rPr>
              <a:t>Το Επιχειρησιακό Σχέδιο θα καταρτίζεται στηριζόμενο στις εξής αρχές:</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a:p>
            <a:pPr marL="180340" algn="just">
              <a:lnSpc>
                <a:spcPct val="115000"/>
              </a:lnSpc>
              <a:spcAft>
                <a:spcPts val="1000"/>
              </a:spcAft>
            </a:pPr>
            <a:r>
              <a:rPr lang="el-GR" b="1" dirty="0">
                <a:effectLst/>
                <a:latin typeface="Calibri" panose="020F0502020204030204" pitchFamily="34" charset="0"/>
                <a:ea typeface="Calibri" panose="020F0502020204030204" pitchFamily="34" charset="0"/>
                <a:cs typeface="Times New Roman" panose="02020603050405020304" pitchFamily="18" charset="0"/>
              </a:rPr>
              <a:t> </a:t>
            </a:r>
            <a:r>
              <a:rPr lang="el-GR" dirty="0">
                <a:effectLst/>
                <a:latin typeface="Calibri" panose="020F0502020204030204" pitchFamily="34" charset="0"/>
                <a:ea typeface="Calibri" panose="020F0502020204030204" pitchFamily="34" charset="0"/>
                <a:cs typeface="Times New Roman" panose="02020603050405020304" pitchFamily="18" charset="0"/>
              </a:rPr>
              <a:t>(α) ανάπτυξη καινοτόμων λύσεων με επίκεντρο τις ανάγκες των αγροτών, για την ταυτόχρονη αντιμετώπιση του συνόλου των αλληλεπιδράσεων προβλημάτων /ευκαιριών</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l-GR" dirty="0">
                <a:effectLst/>
                <a:latin typeface="Calibri" panose="020F0502020204030204" pitchFamily="34" charset="0"/>
                <a:ea typeface="Calibri" panose="020F0502020204030204" pitchFamily="34" charset="0"/>
                <a:cs typeface="Times New Roman" panose="02020603050405020304" pitchFamily="18" charset="0"/>
              </a:rPr>
              <a:t>σε ολόκληρη την αλυσίδα</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l-GR" dirty="0">
                <a:effectLst/>
                <a:latin typeface="Calibri" panose="020F0502020204030204" pitchFamily="34" charset="0"/>
                <a:ea typeface="Calibri" panose="020F0502020204030204" pitchFamily="34" charset="0"/>
                <a:cs typeface="Times New Roman" panose="02020603050405020304" pitchFamily="18" charset="0"/>
              </a:rPr>
              <a:t>αξίας και εφοδιασμού με χρηστικές λύσεις·</a:t>
            </a:r>
          </a:p>
          <a:p>
            <a:pPr marL="180340" algn="just">
              <a:lnSpc>
                <a:spcPct val="115000"/>
              </a:lnSpc>
              <a:spcAft>
                <a:spcPts val="1000"/>
              </a:spcAft>
            </a:pPr>
            <a:r>
              <a:rPr lang="el-GR" dirty="0">
                <a:effectLst/>
                <a:latin typeface="Calibri" panose="020F0502020204030204" pitchFamily="34" charset="0"/>
                <a:ea typeface="Calibri" panose="020F0502020204030204" pitchFamily="34" charset="0"/>
                <a:cs typeface="Times New Roman" panose="02020603050405020304" pitchFamily="18" charset="0"/>
              </a:rPr>
              <a:t>(β) τη συγκέντρωση εταίρων με συμπληρωματικές γνώσεις, όπως αγρότες, συμβούλους, ερευνητές, επιχειρήσεις ή μη κυβερνητικές οργανώσεις σε έναν </a:t>
            </a:r>
            <a:r>
              <a:rPr lang="el-GR" dirty="0" err="1">
                <a:effectLst/>
                <a:latin typeface="Calibri" panose="020F0502020204030204" pitchFamily="34" charset="0"/>
                <a:ea typeface="Calibri" panose="020F0502020204030204" pitchFamily="34" charset="0"/>
                <a:cs typeface="Times New Roman" panose="02020603050405020304" pitchFamily="18" charset="0"/>
              </a:rPr>
              <a:t>στοχευμένο</a:t>
            </a:r>
            <a:r>
              <a:rPr lang="el-GR" dirty="0">
                <a:effectLst/>
                <a:latin typeface="Calibri" panose="020F0502020204030204" pitchFamily="34" charset="0"/>
                <a:ea typeface="Calibri" panose="020F0502020204030204" pitchFamily="34" charset="0"/>
                <a:cs typeface="Times New Roman" panose="02020603050405020304" pitchFamily="18" charset="0"/>
              </a:rPr>
              <a:t> συνδυασμό που συμβάλει στην επίτευξη των στόχων του έργου·</a:t>
            </a:r>
          </a:p>
          <a:p>
            <a:pPr marL="180340" algn="just">
              <a:lnSpc>
                <a:spcPct val="115000"/>
              </a:lnSpc>
              <a:spcAft>
                <a:spcPts val="1000"/>
              </a:spcAft>
            </a:pPr>
            <a:r>
              <a:rPr lang="el-GR" dirty="0">
                <a:effectLst/>
                <a:latin typeface="Calibri" panose="020F0502020204030204" pitchFamily="34" charset="0"/>
                <a:ea typeface="Calibri" panose="020F0502020204030204" pitchFamily="34" charset="0"/>
                <a:cs typeface="Times New Roman" panose="02020603050405020304" pitchFamily="18" charset="0"/>
              </a:rPr>
              <a:t>(γ)</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l-GR" dirty="0">
                <a:effectLst/>
                <a:latin typeface="Calibri" panose="020F0502020204030204" pitchFamily="34" charset="0"/>
                <a:ea typeface="Calibri" panose="020F0502020204030204" pitchFamily="34" charset="0"/>
                <a:cs typeface="Times New Roman" panose="02020603050405020304" pitchFamily="18" charset="0"/>
              </a:rPr>
              <a:t>δημιουργία ενός πλαισίου συν αντίληψης</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l-GR" dirty="0">
                <a:effectLst/>
                <a:latin typeface="Calibri" panose="020F0502020204030204" pitchFamily="34" charset="0"/>
                <a:ea typeface="Calibri" panose="020F0502020204030204" pitchFamily="34" charset="0"/>
                <a:cs typeface="Times New Roman" panose="02020603050405020304" pitchFamily="18" charset="0"/>
              </a:rPr>
              <a:t>από κοινού απόφασης</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l-GR" dirty="0">
                <a:effectLst/>
                <a:latin typeface="Calibri" panose="020F0502020204030204" pitchFamily="34" charset="0"/>
                <a:ea typeface="Calibri" panose="020F0502020204030204" pitchFamily="34" charset="0"/>
                <a:cs typeface="Times New Roman" panose="02020603050405020304" pitchFamily="18" charset="0"/>
              </a:rPr>
              <a:t>και δημιουργίας καθ' όλη τη διάρκεια του έργου·</a:t>
            </a:r>
          </a:p>
          <a:p>
            <a:pPr marL="180340" algn="just">
              <a:lnSpc>
                <a:spcPct val="115000"/>
              </a:lnSpc>
              <a:spcAft>
                <a:spcPts val="1000"/>
              </a:spcAft>
            </a:pPr>
            <a:r>
              <a:rPr lang="el-GR" dirty="0">
                <a:effectLst/>
                <a:latin typeface="Calibri" panose="020F0502020204030204" pitchFamily="34" charset="0"/>
                <a:ea typeface="Calibri" panose="020F0502020204030204" pitchFamily="34" charset="0"/>
                <a:cs typeface="Times New Roman" panose="02020603050405020304" pitchFamily="18" charset="0"/>
              </a:rPr>
              <a:t>2.	Η ελάχιστη διάρκεια υλοποίησης του επιχειρησιακού σχεδίου είναι </a:t>
            </a:r>
            <a:r>
              <a:rPr lang="el-GR" b="1" u="sng" dirty="0">
                <a:effectLst/>
                <a:latin typeface="Calibri" panose="020F0502020204030204" pitchFamily="34" charset="0"/>
                <a:ea typeface="Calibri" panose="020F0502020204030204" pitchFamily="34" charset="0"/>
                <a:cs typeface="Times New Roman" panose="02020603050405020304" pitchFamily="18" charset="0"/>
              </a:rPr>
              <a:t>ένα έτος και η μέγιστη τρία έτη </a:t>
            </a:r>
            <a:r>
              <a:rPr lang="el-GR" dirty="0">
                <a:effectLst/>
                <a:latin typeface="Calibri" panose="020F0502020204030204" pitchFamily="34" charset="0"/>
                <a:ea typeface="Calibri" panose="020F0502020204030204" pitchFamily="34" charset="0"/>
                <a:cs typeface="Times New Roman" panose="02020603050405020304" pitchFamily="18" charset="0"/>
              </a:rPr>
              <a:t>από την ημερομηνία έκδοσης της απόφασης ένταξης.</a:t>
            </a:r>
          </a:p>
        </p:txBody>
      </p:sp>
      <p:sp>
        <p:nvSpPr>
          <p:cNvPr id="5" name="Title 1">
            <a:extLst>
              <a:ext uri="{FF2B5EF4-FFF2-40B4-BE49-F238E27FC236}">
                <a16:creationId xmlns:a16="http://schemas.microsoft.com/office/drawing/2014/main" id="{18784019-F860-4E03-C384-8D650C2FAF8D}"/>
              </a:ext>
            </a:extLst>
          </p:cNvPr>
          <p:cNvSpPr>
            <a:spLocks noGrp="1"/>
          </p:cNvSpPr>
          <p:nvPr>
            <p:ph type="title"/>
          </p:nvPr>
        </p:nvSpPr>
        <p:spPr>
          <a:xfrm>
            <a:off x="581186" y="609600"/>
            <a:ext cx="9159499" cy="731003"/>
          </a:xfrm>
          <a:solidFill>
            <a:srgbClr val="FFC000"/>
          </a:solidFill>
        </p:spPr>
        <p:txBody>
          <a:bodyPr>
            <a:normAutofit/>
          </a:bodyPr>
          <a:lstStyle/>
          <a:p>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20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2000" b="1" dirty="0">
                <a:solidFill>
                  <a:srgbClr val="002060"/>
                </a:solidFill>
                <a:latin typeface="Arial" panose="020B0604020202020204" pitchFamily="34" charset="0"/>
                <a:cs typeface="Arial" panose="020B0604020202020204" pitchFamily="34" charset="0"/>
              </a:rPr>
              <a:t> «</a:t>
            </a:r>
            <a:r>
              <a:rPr lang="el-GR" sz="1800" b="1" dirty="0">
                <a:solidFill>
                  <a:srgbClr val="002060"/>
                </a:solidFill>
                <a:latin typeface="Arial" panose="020B0604020202020204" pitchFamily="34" charset="0"/>
                <a:cs typeface="Arial" panose="020B0604020202020204" pitchFamily="34" charset="0"/>
              </a:rPr>
              <a:t>Ανάπτυξη συνεργασιών μέσω Επιχειρησιακών Ομάδων (ΕΟ) της Ευρωπαϊκής Σύμπραξης Καινοτομίας</a:t>
            </a:r>
            <a:r>
              <a:rPr lang="el-GR" sz="2000" b="1" dirty="0">
                <a:solidFill>
                  <a:srgbClr val="002060"/>
                </a:solidFill>
                <a:latin typeface="Arial" panose="020B0604020202020204" pitchFamily="34" charset="0"/>
                <a:cs typeface="Arial" panose="020B0604020202020204" pitchFamily="34" charset="0"/>
              </a:rPr>
              <a:t>»</a:t>
            </a:r>
            <a:endParaRPr lang="el-GR" sz="2000" dirty="0">
              <a:solidFill>
                <a:srgbClr val="002060"/>
              </a:solidFill>
              <a:latin typeface="Arial" panose="020B0604020202020204" pitchFamily="34" charset="0"/>
              <a:cs typeface="Arial" panose="020B0604020202020204" pitchFamily="34" charset="0"/>
            </a:endParaRPr>
          </a:p>
        </p:txBody>
      </p:sp>
      <p:pic>
        <p:nvPicPr>
          <p:cNvPr id="2" name="Picture 2">
            <a:extLst>
              <a:ext uri="{FF2B5EF4-FFF2-40B4-BE49-F238E27FC236}">
                <a16:creationId xmlns:a16="http://schemas.microsoft.com/office/drawing/2014/main" id="{F283A5B3-F5E5-1404-80FF-367DAB32C8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grpSp>
        <p:nvGrpSpPr>
          <p:cNvPr id="3" name="Ομάδα 6">
            <a:extLst>
              <a:ext uri="{FF2B5EF4-FFF2-40B4-BE49-F238E27FC236}">
                <a16:creationId xmlns:a16="http://schemas.microsoft.com/office/drawing/2014/main" id="{861B2D3C-821D-CA41-AB32-CA65E665E4C5}"/>
              </a:ext>
            </a:extLst>
          </p:cNvPr>
          <p:cNvGrpSpPr/>
          <p:nvPr/>
        </p:nvGrpSpPr>
        <p:grpSpPr>
          <a:xfrm>
            <a:off x="9881419" y="6420464"/>
            <a:ext cx="1996352" cy="328141"/>
            <a:chOff x="395536" y="6044410"/>
            <a:chExt cx="2888084" cy="658486"/>
          </a:xfrm>
        </p:grpSpPr>
        <p:pic>
          <p:nvPicPr>
            <p:cNvPr id="6" name="Picture 4">
              <a:extLst>
                <a:ext uri="{FF2B5EF4-FFF2-40B4-BE49-F238E27FC236}">
                  <a16:creationId xmlns:a16="http://schemas.microsoft.com/office/drawing/2014/main" id="{D08AD9F2-19A2-E5E7-1326-B204CBC7DD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a:extLst>
                <a:ext uri="{FF2B5EF4-FFF2-40B4-BE49-F238E27FC236}">
                  <a16:creationId xmlns:a16="http://schemas.microsoft.com/office/drawing/2014/main" id="{A70F77ED-89BC-16E3-2519-D86567FFA6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826153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0B0091-678B-A3B0-4983-78FDF067A28E}"/>
              </a:ext>
            </a:extLst>
          </p:cNvPr>
          <p:cNvSpPr txBox="1"/>
          <p:nvPr/>
        </p:nvSpPr>
        <p:spPr>
          <a:xfrm>
            <a:off x="371960" y="1425845"/>
            <a:ext cx="10732576" cy="5937010"/>
          </a:xfrm>
          <a:prstGeom prst="rect">
            <a:avLst/>
          </a:prstGeom>
          <a:noFill/>
        </p:spPr>
        <p:txBody>
          <a:bodyPr wrap="square">
            <a:spAutoFit/>
          </a:bodyPr>
          <a:lstStyle/>
          <a:p>
            <a:r>
              <a:rPr lang="el-GR" sz="1800" b="1" dirty="0">
                <a:effectLst/>
                <a:latin typeface="Calibri" panose="020F0502020204030204" pitchFamily="34" charset="0"/>
                <a:ea typeface="Calibri" panose="020F0502020204030204" pitchFamily="34" charset="0"/>
                <a:cs typeface="Times New Roman" panose="02020603050405020304" pitchFamily="18" charset="0"/>
              </a:rPr>
              <a:t> Επιλέξιμες δαπάνες</a:t>
            </a:r>
          </a:p>
          <a:p>
            <a:r>
              <a:rPr lang="el-GR" sz="1400" dirty="0"/>
              <a:t>    1</a:t>
            </a:r>
            <a:r>
              <a:rPr lang="el-GR" sz="1400" b="1" u="sng" dirty="0"/>
              <a:t>. Δαπάνες για την ίδρυση της Ε.Ο.</a:t>
            </a:r>
            <a:r>
              <a:rPr lang="el-GR" sz="1400" b="1" u="sng" dirty="0">
                <a:effectLst/>
                <a:latin typeface="Calibri" panose="020F0502020204030204" pitchFamily="34" charset="0"/>
                <a:ea typeface="Calibri" panose="020F0502020204030204" pitchFamily="34" charset="0"/>
              </a:rPr>
              <a:t> </a:t>
            </a:r>
          </a:p>
          <a:p>
            <a:endParaRPr lang="el-GR" sz="1400" b="1" u="sng" dirty="0">
              <a:effectLst/>
              <a:latin typeface="Calibri" panose="020F0502020204030204" pitchFamily="34" charset="0"/>
              <a:ea typeface="Calibri" panose="020F0502020204030204" pitchFamily="34" charset="0"/>
            </a:endParaRPr>
          </a:p>
          <a:p>
            <a:pPr algn="just"/>
            <a:r>
              <a:rPr lang="el-GR" sz="1400" dirty="0">
                <a:effectLst/>
                <a:latin typeface="Calibri" panose="020F0502020204030204" pitchFamily="34" charset="0"/>
                <a:ea typeface="Calibri" panose="020F0502020204030204" pitchFamily="34" charset="0"/>
              </a:rPr>
              <a:t>     Για αυτή την κατηγορία δαπανών η χορήγηση της ενίσχυσης θα πραγματοποιηθεί με κατ’ αποκοπή ποσό </a:t>
            </a:r>
            <a:r>
              <a:rPr lang="el-GR" sz="1400" b="1" dirty="0">
                <a:effectLst/>
                <a:latin typeface="Calibri" panose="020F0502020204030204" pitchFamily="34" charset="0"/>
                <a:ea typeface="Calibri" panose="020F0502020204030204" pitchFamily="34" charset="0"/>
              </a:rPr>
              <a:t>5.000 €, στον </a:t>
            </a:r>
            <a:r>
              <a:rPr lang="el-GR" sz="1400" b="1" dirty="0" err="1">
                <a:effectLst/>
                <a:latin typeface="Calibri" panose="020F0502020204030204" pitchFamily="34" charset="0"/>
                <a:ea typeface="Calibri" panose="020F0502020204030204" pitchFamily="34" charset="0"/>
              </a:rPr>
              <a:t>Διευκολυντή</a:t>
            </a:r>
            <a:r>
              <a:rPr lang="el-GR" sz="1400" b="1" dirty="0">
                <a:effectLst/>
                <a:latin typeface="Calibri" panose="020F0502020204030204" pitchFamily="34" charset="0"/>
                <a:ea typeface="Calibri" panose="020F0502020204030204" pitchFamily="34" charset="0"/>
              </a:rPr>
              <a:t>        </a:t>
            </a:r>
            <a:r>
              <a:rPr lang="el-GR" sz="1400" b="1" dirty="0">
                <a:latin typeface="Calibri" panose="020F0502020204030204" pitchFamily="34" charset="0"/>
                <a:ea typeface="Calibri" panose="020F0502020204030204" pitchFamily="34" charset="0"/>
              </a:rPr>
              <a:t>     	</a:t>
            </a:r>
            <a:r>
              <a:rPr lang="el-GR" sz="1400" b="1" dirty="0">
                <a:effectLst/>
                <a:latin typeface="Calibri" panose="020F0502020204030204" pitchFamily="34" charset="0"/>
                <a:ea typeface="Calibri" panose="020F0502020204030204" pitchFamily="34" charset="0"/>
              </a:rPr>
              <a:t>Καινοτομίας.</a:t>
            </a:r>
            <a:endParaRPr lang="el-GR" sz="1400" dirty="0">
              <a:effectLst/>
              <a:latin typeface="Calibri" panose="020F0502020204030204" pitchFamily="34" charset="0"/>
              <a:ea typeface="Calibri" panose="020F0502020204030204" pitchFamily="34" charset="0"/>
              <a:cs typeface="Calibri" panose="020F0502020204030204" pitchFamily="34" charset="0"/>
            </a:endParaRPr>
          </a:p>
          <a:p>
            <a:pPr algn="just"/>
            <a:r>
              <a:rPr lang="el-GR" sz="1400" dirty="0">
                <a:latin typeface="Calibri" panose="020F0502020204030204" pitchFamily="34" charset="0"/>
                <a:ea typeface="Calibri" panose="020F0502020204030204" pitchFamily="34" charset="0"/>
                <a:cs typeface="Calibri" panose="020F0502020204030204" pitchFamily="34" charset="0"/>
              </a:rPr>
              <a:t>     </a:t>
            </a:r>
            <a:r>
              <a:rPr lang="el-GR" sz="1400" dirty="0">
                <a:effectLst/>
                <a:latin typeface="Calibri" panose="020F0502020204030204" pitchFamily="34" charset="0"/>
                <a:ea typeface="Calibri" panose="020F0502020204030204" pitchFamily="34" charset="0"/>
                <a:cs typeface="Calibri" panose="020F0502020204030204" pitchFamily="34" charset="0"/>
              </a:rPr>
              <a:t>Το ποσό στήριξης για το φυσικό πρόσωπο ή τον φορέα που θα αναλάβει το ρόλο του </a:t>
            </a:r>
            <a:r>
              <a:rPr lang="el-GR" sz="1400" dirty="0" err="1">
                <a:effectLst/>
                <a:latin typeface="Calibri" panose="020F0502020204030204" pitchFamily="34" charset="0"/>
                <a:ea typeface="Calibri" panose="020F0502020204030204" pitchFamily="34" charset="0"/>
                <a:cs typeface="Calibri" panose="020F0502020204030204" pitchFamily="34" charset="0"/>
              </a:rPr>
              <a:t>Διευκολυντή</a:t>
            </a:r>
            <a:r>
              <a:rPr lang="el-GR" sz="1400" dirty="0">
                <a:effectLst/>
                <a:latin typeface="Calibri" panose="020F0502020204030204" pitchFamily="34" charset="0"/>
                <a:ea typeface="Calibri" panose="020F0502020204030204" pitchFamily="34" charset="0"/>
                <a:cs typeface="Calibri" panose="020F0502020204030204" pitchFamily="34" charset="0"/>
              </a:rPr>
              <a:t>  Καινοτομίας δεν συνδέεται με επιλέξιμες</a:t>
            </a:r>
          </a:p>
          <a:p>
            <a:pPr algn="just"/>
            <a:r>
              <a:rPr lang="el-GR" sz="1400" dirty="0">
                <a:latin typeface="Calibri" panose="020F0502020204030204" pitchFamily="34" charset="0"/>
                <a:ea typeface="Calibri" panose="020F0502020204030204" pitchFamily="34" charset="0"/>
                <a:cs typeface="Calibri" panose="020F0502020204030204" pitchFamily="34" charset="0"/>
              </a:rPr>
              <a:t>     δαπάνες.</a:t>
            </a:r>
          </a:p>
          <a:p>
            <a:pPr algn="just"/>
            <a:r>
              <a:rPr lang="el-GR" sz="1400" dirty="0">
                <a:effectLst/>
                <a:latin typeface="Calibri" panose="020F0502020204030204" pitchFamily="34" charset="0"/>
                <a:ea typeface="Calibri" panose="020F0502020204030204" pitchFamily="34" charset="0"/>
                <a:cs typeface="Calibri" panose="020F0502020204030204" pitchFamily="34" charset="0"/>
              </a:rPr>
              <a:t>     Η αποπληρωμή του </a:t>
            </a:r>
            <a:r>
              <a:rPr lang="el-GR" sz="1400" dirty="0" err="1">
                <a:effectLst/>
                <a:latin typeface="Calibri" panose="020F0502020204030204" pitchFamily="34" charset="0"/>
                <a:ea typeface="Calibri" panose="020F0502020204030204" pitchFamily="34" charset="0"/>
                <a:cs typeface="Calibri" panose="020F0502020204030204" pitchFamily="34" charset="0"/>
              </a:rPr>
              <a:t>Διευκολυντή</a:t>
            </a:r>
            <a:r>
              <a:rPr lang="el-GR" sz="1400" dirty="0">
                <a:effectLst/>
                <a:latin typeface="Calibri" panose="020F0502020204030204" pitchFamily="34" charset="0"/>
                <a:ea typeface="Calibri" panose="020F0502020204030204" pitchFamily="34" charset="0"/>
                <a:cs typeface="Calibri" panose="020F0502020204030204" pitchFamily="34" charset="0"/>
              </a:rPr>
              <a:t>  Καινοτομίας, θα πραγματοποιείται  μετά την έκδοση της απόφασης ένταξης.</a:t>
            </a:r>
          </a:p>
          <a:p>
            <a:pPr algn="just"/>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algn="just">
              <a:lnSpc>
                <a:spcPct val="115000"/>
              </a:lnSpc>
              <a:spcAft>
                <a:spcPts val="1000"/>
              </a:spcAft>
            </a:pPr>
            <a:r>
              <a:rPr lang="el-GR" sz="1400" b="1" dirty="0">
                <a:effectLst/>
                <a:latin typeface="Calibri" panose="020F0502020204030204" pitchFamily="34" charset="0"/>
                <a:ea typeface="Calibri" panose="020F0502020204030204" pitchFamily="34" charset="0"/>
              </a:rPr>
              <a:t> 2. </a:t>
            </a:r>
            <a:r>
              <a:rPr lang="el-GR" sz="1400" b="1" u="sng" dirty="0">
                <a:effectLst/>
                <a:latin typeface="Calibri" panose="020F0502020204030204" pitchFamily="34" charset="0"/>
                <a:ea typeface="Calibri" panose="020F0502020204030204" pitchFamily="34" charset="0"/>
              </a:rPr>
              <a:t>Δαπάνες προσωπικού</a:t>
            </a:r>
            <a:r>
              <a:rPr lang="el-GR" sz="1400" u="sng" dirty="0">
                <a:effectLst/>
                <a:latin typeface="Calibri" panose="020F0502020204030204" pitchFamily="34" charset="0"/>
                <a:ea typeface="Calibri" panose="020F0502020204030204" pitchFamily="34" charset="0"/>
              </a:rPr>
              <a:t> </a:t>
            </a:r>
            <a:r>
              <a:rPr lang="el-GR" sz="1400" b="1" u="sng" dirty="0">
                <a:effectLst/>
                <a:latin typeface="Calibri" panose="020F0502020204030204" pitchFamily="34" charset="0"/>
                <a:ea typeface="Calibri" panose="020F0502020204030204" pitchFamily="34" charset="0"/>
              </a:rPr>
              <a:t>για</a:t>
            </a:r>
            <a:r>
              <a:rPr lang="el-GR" sz="1400" u="sng" dirty="0">
                <a:effectLst/>
                <a:latin typeface="Calibri" panose="020F0502020204030204" pitchFamily="34" charset="0"/>
                <a:ea typeface="Calibri" panose="020F0502020204030204" pitchFamily="34" charset="0"/>
              </a:rPr>
              <a:t> </a:t>
            </a:r>
            <a:r>
              <a:rPr lang="el-GR" sz="1400" b="1" u="sng" dirty="0">
                <a:effectLst/>
                <a:latin typeface="Calibri" panose="020F0502020204030204" pitchFamily="34" charset="0"/>
                <a:ea typeface="Calibri" panose="020F0502020204030204" pitchFamily="34" charset="0"/>
              </a:rPr>
              <a:t>τα μέλη της Ε.Ο. </a:t>
            </a:r>
          </a:p>
          <a:p>
            <a:pPr marL="180340" algn="just">
              <a:lnSpc>
                <a:spcPct val="115000"/>
              </a:lnSpc>
              <a:spcAft>
                <a:spcPts val="1000"/>
              </a:spcAft>
            </a:pPr>
            <a:r>
              <a:rPr lang="el-GR" sz="1400" dirty="0">
                <a:effectLst/>
                <a:latin typeface="Calibri" panose="020F0502020204030204" pitchFamily="34" charset="0"/>
                <a:ea typeface="Calibri" panose="020F0502020204030204" pitchFamily="34" charset="0"/>
                <a:cs typeface="Calibri" panose="020F0502020204030204" pitchFamily="34" charset="0"/>
              </a:rPr>
              <a:t>Ο υπολογισμός και η χορήγηση των δαπανών προσωπικού της Ε.Ο. που θα απασχοληθούν για τη διεκπεραίωση του Επιχειρησιακού Σχεδίου της συνεργασίας έγινε σε εφαρμογή μελέτης </a:t>
            </a:r>
            <a:r>
              <a:rPr lang="el-GR" sz="1400" dirty="0" err="1">
                <a:effectLst/>
                <a:latin typeface="Calibri" panose="020F0502020204030204" pitchFamily="34" charset="0"/>
                <a:ea typeface="Calibri" panose="020F0502020204030204" pitchFamily="34" charset="0"/>
                <a:cs typeface="Calibri" panose="020F0502020204030204" pitchFamily="34" charset="0"/>
              </a:rPr>
              <a:t>μοναδιαίου</a:t>
            </a:r>
            <a:r>
              <a:rPr lang="el-GR" sz="1400" dirty="0">
                <a:effectLst/>
                <a:latin typeface="Calibri" panose="020F0502020204030204" pitchFamily="34" charset="0"/>
                <a:ea typeface="Calibri" panose="020F0502020204030204" pitchFamily="34" charset="0"/>
                <a:cs typeface="Calibri" panose="020F0502020204030204" pitchFamily="34" charset="0"/>
              </a:rPr>
              <a:t> κόστους που εκπονήθηκε για το σκοπό αυτό και κοινοποιήθηκε στην Ε.Ε. Το </a:t>
            </a:r>
            <a:r>
              <a:rPr lang="el-GR" sz="1400" dirty="0" err="1">
                <a:effectLst/>
                <a:latin typeface="Calibri" panose="020F0502020204030204" pitchFamily="34" charset="0"/>
                <a:ea typeface="Calibri" panose="020F0502020204030204" pitchFamily="34" charset="0"/>
                <a:cs typeface="Calibri" panose="020F0502020204030204" pitchFamily="34" charset="0"/>
              </a:rPr>
              <a:t>μοναδιαίο</a:t>
            </a:r>
            <a:r>
              <a:rPr lang="el-GR" sz="1400" dirty="0">
                <a:effectLst/>
                <a:latin typeface="Calibri" panose="020F0502020204030204" pitchFamily="34" charset="0"/>
                <a:ea typeface="Calibri" panose="020F0502020204030204" pitchFamily="34" charset="0"/>
                <a:cs typeface="Calibri" panose="020F0502020204030204" pitchFamily="34" charset="0"/>
              </a:rPr>
              <a:t> κόστος προσδιορίζει κοινές αμοιβές  προσωπικού ανά ανθρωπομήνα (ή </a:t>
            </a:r>
            <a:r>
              <a:rPr lang="el-GR" sz="1400" dirty="0" err="1">
                <a:effectLst/>
                <a:latin typeface="Calibri" panose="020F0502020204030204" pitchFamily="34" charset="0"/>
                <a:ea typeface="Calibri" panose="020F0502020204030204" pitchFamily="34" charset="0"/>
                <a:cs typeface="Calibri" panose="020F0502020204030204" pitchFamily="34" charset="0"/>
              </a:rPr>
              <a:t>ανθρωποημέρα</a:t>
            </a:r>
            <a:r>
              <a:rPr lang="el-GR" sz="1400" dirty="0">
                <a:effectLst/>
                <a:latin typeface="Calibri" panose="020F0502020204030204" pitchFamily="34" charset="0"/>
                <a:ea typeface="Calibri" panose="020F0502020204030204" pitchFamily="34" charset="0"/>
                <a:cs typeface="Calibri" panose="020F0502020204030204" pitchFamily="34" charset="0"/>
              </a:rPr>
              <a:t> ή ανθρωποώρα). Η εν λόγω αμοιβή διαφοροποιείται ανά κατηγορία προσωπικού των μελών της Ε.Ο. (όπως ερευνητικά ιδρύματα ή ερευνητικοί οργανισμοί, ιδιωτικές επιχειρήσεις, συλλογικούς φορείς, </a:t>
            </a:r>
            <a:r>
              <a:rPr lang="el-GR" sz="1400" dirty="0" err="1">
                <a:effectLst/>
                <a:latin typeface="Calibri" panose="020F0502020204030204" pitchFamily="34" charset="0"/>
                <a:ea typeface="Calibri" panose="020F0502020204030204" pitchFamily="34" charset="0"/>
                <a:cs typeface="Calibri" panose="020F0502020204030204" pitchFamily="34" charset="0"/>
              </a:rPr>
              <a:t>διεπαγγελματικές</a:t>
            </a:r>
            <a:r>
              <a:rPr lang="el-GR" sz="1400" dirty="0">
                <a:effectLst/>
                <a:latin typeface="Calibri" panose="020F0502020204030204" pitchFamily="34" charset="0"/>
                <a:ea typeface="Calibri" panose="020F0502020204030204" pitchFamily="34" charset="0"/>
                <a:cs typeface="Calibri" panose="020F0502020204030204" pitchFamily="34" charset="0"/>
              </a:rPr>
              <a:t> οργανώσεις, ΜΚΟ, φυσικά πρόσωπα) ανάλογα με το επίπεδο απασχόλησης και εμπειρίας, όπως αυτές έχουν προσδιορισθεί στην εν λόγω μελέτη εφαρμογής απλοποιημένου κόστους.</a:t>
            </a:r>
            <a:r>
              <a:rPr lang="el-GR" sz="1400" b="1" u="sng" dirty="0">
                <a:effectLst/>
                <a:latin typeface="Calibri" panose="020F0502020204030204" pitchFamily="34" charset="0"/>
                <a:ea typeface="Calibri" panose="020F0502020204030204" pitchFamily="34" charset="0"/>
              </a:rPr>
              <a:t> </a:t>
            </a:r>
          </a:p>
          <a:p>
            <a:r>
              <a:rPr lang="el-GR" sz="1400" b="1" dirty="0">
                <a:latin typeface="Calibri" panose="020F0502020204030204" pitchFamily="34" charset="0"/>
                <a:ea typeface="Calibri" panose="020F0502020204030204" pitchFamily="34" charset="0"/>
              </a:rPr>
              <a:t>    3.</a:t>
            </a:r>
            <a:r>
              <a:rPr lang="el-GR" sz="1400" dirty="0">
                <a:effectLst/>
                <a:latin typeface="Calibri" panose="020F0502020204030204" pitchFamily="34" charset="0"/>
                <a:ea typeface="Calibri" panose="020F0502020204030204" pitchFamily="34" charset="0"/>
              </a:rPr>
              <a:t> </a:t>
            </a:r>
            <a:r>
              <a:rPr lang="el-GR" sz="1400" b="1" u="sng" dirty="0">
                <a:effectLst/>
                <a:latin typeface="Calibri" panose="020F0502020204030204" pitchFamily="34" charset="0"/>
                <a:ea typeface="Calibri" panose="020F0502020204030204" pitchFamily="34" charset="0"/>
                <a:cs typeface="Calibri" panose="020F0502020204030204" pitchFamily="34" charset="0"/>
              </a:rPr>
              <a:t>Δαπάνες μετακίνησης των μελών της Ομάδας Έργου.</a:t>
            </a:r>
          </a:p>
          <a:p>
            <a:endParaRPr lang="el-GR" sz="1400" b="1" u="sng" dirty="0">
              <a:latin typeface="Calibri" panose="020F0502020204030204" pitchFamily="34" charset="0"/>
              <a:ea typeface="Calibri" panose="020F0502020204030204" pitchFamily="34" charset="0"/>
              <a:cs typeface="Calibri" panose="020F0502020204030204" pitchFamily="34" charset="0"/>
            </a:endParaRPr>
          </a:p>
          <a:p>
            <a:r>
              <a:rPr lang="el-GR" sz="1400" b="1" dirty="0">
                <a:effectLst/>
                <a:latin typeface="Calibri" panose="020F0502020204030204" pitchFamily="34" charset="0"/>
                <a:ea typeface="Calibri" panose="020F0502020204030204" pitchFamily="34" charset="0"/>
                <a:cs typeface="Calibri" panose="020F0502020204030204" pitchFamily="34" charset="0"/>
              </a:rPr>
              <a:t>     </a:t>
            </a:r>
            <a:r>
              <a:rPr lang="el-GR" sz="1400" dirty="0">
                <a:effectLst/>
                <a:latin typeface="Calibri" panose="020F0502020204030204" pitchFamily="34" charset="0"/>
                <a:ea typeface="Calibri" panose="020F0502020204030204" pitchFamily="34" charset="0"/>
                <a:cs typeface="Calibri" panose="020F0502020204030204" pitchFamily="34" charset="0"/>
              </a:rPr>
              <a:t>Για την κάλυψη των επιλέξιμων δαπανών μετακίνησης του προσωπικού του δικαιούχου, ή/και των μελών της ομάδας έργου χρησιμοποιείται</a:t>
            </a:r>
          </a:p>
          <a:p>
            <a:r>
              <a:rPr lang="el-GR" sz="1400" dirty="0">
                <a:latin typeface="Calibri" panose="020F0502020204030204" pitchFamily="34" charset="0"/>
                <a:ea typeface="Calibri" panose="020F0502020204030204" pitchFamily="34" charset="0"/>
                <a:cs typeface="Calibri" panose="020F0502020204030204" pitchFamily="34" charset="0"/>
              </a:rPr>
              <a:t>     </a:t>
            </a:r>
            <a:r>
              <a:rPr lang="el-GR" sz="1400" dirty="0">
                <a:effectLst/>
                <a:latin typeface="Calibri" panose="020F0502020204030204" pitchFamily="34" charset="0"/>
                <a:ea typeface="Calibri" panose="020F0502020204030204" pitchFamily="34" charset="0"/>
                <a:cs typeface="Calibri" panose="020F0502020204030204" pitchFamily="34" charset="0"/>
              </a:rPr>
              <a:t>ενιαίος συντελεστής ως εξής : </a:t>
            </a:r>
          </a:p>
          <a:p>
            <a:r>
              <a:rPr lang="el-GR" sz="1400" dirty="0">
                <a:effectLst/>
                <a:latin typeface="Calibri" panose="020F0502020204030204" pitchFamily="34" charset="0"/>
                <a:ea typeface="Calibri" panose="020F0502020204030204" pitchFamily="34" charset="0"/>
                <a:cs typeface="Calibri" panose="020F0502020204030204" pitchFamily="34" charset="0"/>
              </a:rPr>
              <a:t>     α. υπολογίζονται στο 10 %</a:t>
            </a:r>
            <a:r>
              <a:rPr lang="el-GR" sz="1400" b="1" dirty="0">
                <a:effectLst/>
                <a:latin typeface="Calibri" panose="020F0502020204030204" pitchFamily="34" charset="0"/>
                <a:ea typeface="Calibri" panose="020F0502020204030204" pitchFamily="34" charset="0"/>
                <a:cs typeface="Calibri" panose="020F0502020204030204" pitchFamily="34" charset="0"/>
              </a:rPr>
              <a:t> </a:t>
            </a:r>
            <a:r>
              <a:rPr lang="el-GR" sz="1400" dirty="0">
                <a:effectLst/>
                <a:latin typeface="Calibri" panose="020F0502020204030204" pitchFamily="34" charset="0"/>
                <a:ea typeface="Calibri" panose="020F0502020204030204" pitchFamily="34" charset="0"/>
                <a:cs typeface="Calibri" panose="020F0502020204030204" pitchFamily="34" charset="0"/>
              </a:rPr>
              <a:t>για τα έργα εθνικής συνεργασίας επί των επιλέξιμων άμεσων δαπανών προσωπικού και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algn="just">
              <a:lnSpc>
                <a:spcPct val="115000"/>
              </a:lnSpc>
              <a:spcAft>
                <a:spcPts val="1000"/>
              </a:spcAft>
              <a:tabLst>
                <a:tab pos="180340" algn="l"/>
              </a:tabLst>
            </a:pPr>
            <a:r>
              <a:rPr lang="el-GR" sz="1400" dirty="0">
                <a:effectLst/>
                <a:latin typeface="Calibri" panose="020F0502020204030204" pitchFamily="34" charset="0"/>
                <a:ea typeface="Calibri" panose="020F0502020204030204" pitchFamily="34" charset="0"/>
                <a:cs typeface="Calibri" panose="020F0502020204030204" pitchFamily="34" charset="0"/>
              </a:rPr>
              <a:t>β. υπολογίζονται στο 15% για τα έργα διακρατικής συνεργασίας επί των επιλέξιμων άμεσων δαπανών προσωπικού,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1400" dirty="0">
              <a:effectLst/>
              <a:latin typeface="Calibri" panose="020F0502020204030204" pitchFamily="34" charset="0"/>
              <a:ea typeface="Calibri" panose="020F0502020204030204" pitchFamily="34" charset="0"/>
            </a:endParaRPr>
          </a:p>
          <a:p>
            <a:r>
              <a:rPr lang="el-GR" sz="1400" dirty="0"/>
              <a:t> </a:t>
            </a:r>
          </a:p>
        </p:txBody>
      </p:sp>
      <p:sp>
        <p:nvSpPr>
          <p:cNvPr id="5" name="Title 1">
            <a:extLst>
              <a:ext uri="{FF2B5EF4-FFF2-40B4-BE49-F238E27FC236}">
                <a16:creationId xmlns:a16="http://schemas.microsoft.com/office/drawing/2014/main" id="{1A56E3B2-92F3-FD59-9B71-2445AF4E07EF}"/>
              </a:ext>
            </a:extLst>
          </p:cNvPr>
          <p:cNvSpPr>
            <a:spLocks noGrp="1"/>
          </p:cNvSpPr>
          <p:nvPr>
            <p:ph type="title"/>
          </p:nvPr>
        </p:nvSpPr>
        <p:spPr>
          <a:xfrm>
            <a:off x="371960" y="604434"/>
            <a:ext cx="10314122" cy="728420"/>
          </a:xfrm>
          <a:solidFill>
            <a:srgbClr val="FFC000"/>
          </a:solidFill>
        </p:spPr>
        <p:txBody>
          <a:bodyPr>
            <a:normAutofit/>
          </a:bodyPr>
          <a:lstStyle/>
          <a:p>
            <a:r>
              <a:rPr lang="el-GR" sz="18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18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18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1800" b="1" dirty="0">
                <a:solidFill>
                  <a:srgbClr val="002060"/>
                </a:solidFill>
                <a:latin typeface="Arial" panose="020B0604020202020204" pitchFamily="34" charset="0"/>
                <a:cs typeface="Arial" panose="020B0604020202020204" pitchFamily="34" charset="0"/>
              </a:rPr>
              <a:t> </a:t>
            </a:r>
            <a:r>
              <a:rPr lang="el-GR" sz="1600" b="1" dirty="0">
                <a:solidFill>
                  <a:srgbClr val="002060"/>
                </a:solidFill>
                <a:latin typeface="Arial" panose="020B0604020202020204" pitchFamily="34" charset="0"/>
                <a:cs typeface="Arial" panose="020B0604020202020204" pitchFamily="34" charset="0"/>
              </a:rPr>
              <a:t>«Ανάπτυξη συνεργασιών μέσω Επιχειρησιακών Ομάδων (ΕΟ) της Ευρωπαϊκής Σύμπραξης Καινοτομίας»</a:t>
            </a:r>
            <a:endParaRPr lang="el-GR" sz="1600" dirty="0">
              <a:solidFill>
                <a:srgbClr val="002060"/>
              </a:solidFill>
              <a:latin typeface="Arial" panose="020B0604020202020204" pitchFamily="34" charset="0"/>
              <a:cs typeface="Arial" panose="020B0604020202020204" pitchFamily="34" charset="0"/>
            </a:endParaRPr>
          </a:p>
        </p:txBody>
      </p:sp>
      <p:pic>
        <p:nvPicPr>
          <p:cNvPr id="2" name="Picture 2">
            <a:extLst>
              <a:ext uri="{FF2B5EF4-FFF2-40B4-BE49-F238E27FC236}">
                <a16:creationId xmlns:a16="http://schemas.microsoft.com/office/drawing/2014/main" id="{4099DA9E-221E-70E1-2029-958935A337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39250" y="6450529"/>
            <a:ext cx="1333500" cy="298075"/>
          </a:xfrm>
          <a:prstGeom prst="rect">
            <a:avLst/>
          </a:prstGeom>
        </p:spPr>
      </p:pic>
      <p:grpSp>
        <p:nvGrpSpPr>
          <p:cNvPr id="3" name="Ομάδα 6">
            <a:extLst>
              <a:ext uri="{FF2B5EF4-FFF2-40B4-BE49-F238E27FC236}">
                <a16:creationId xmlns:a16="http://schemas.microsoft.com/office/drawing/2014/main" id="{72CEA38A-4DF6-7933-8ABE-73DF8B5485E7}"/>
              </a:ext>
            </a:extLst>
          </p:cNvPr>
          <p:cNvGrpSpPr/>
          <p:nvPr/>
        </p:nvGrpSpPr>
        <p:grpSpPr>
          <a:xfrm>
            <a:off x="10734673" y="6420464"/>
            <a:ext cx="1333501" cy="328141"/>
            <a:chOff x="395536" y="6044410"/>
            <a:chExt cx="2888084" cy="658486"/>
          </a:xfrm>
        </p:grpSpPr>
        <p:pic>
          <p:nvPicPr>
            <p:cNvPr id="6" name="Picture 4">
              <a:extLst>
                <a:ext uri="{FF2B5EF4-FFF2-40B4-BE49-F238E27FC236}">
                  <a16:creationId xmlns:a16="http://schemas.microsoft.com/office/drawing/2014/main" id="{D0AF6638-538B-F035-F317-179C0B2858C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a:extLst>
                <a:ext uri="{FF2B5EF4-FFF2-40B4-BE49-F238E27FC236}">
                  <a16:creationId xmlns:a16="http://schemas.microsoft.com/office/drawing/2014/main" id="{09887661-0A24-00BA-34AC-F9BB7377BDF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046814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7D68F5B-1E8E-3567-FA52-EAC10D37D2CC}"/>
              </a:ext>
            </a:extLst>
          </p:cNvPr>
          <p:cNvSpPr txBox="1"/>
          <p:nvPr/>
        </p:nvSpPr>
        <p:spPr>
          <a:xfrm>
            <a:off x="325464" y="1712563"/>
            <a:ext cx="11546237" cy="7367723"/>
          </a:xfrm>
          <a:prstGeom prst="rect">
            <a:avLst/>
          </a:prstGeom>
          <a:noFill/>
        </p:spPr>
        <p:txBody>
          <a:bodyPr wrap="square">
            <a:spAutoFit/>
          </a:bodyPr>
          <a:lstStyle/>
          <a:p>
            <a:pPr marL="180340" marR="0" lvl="0" indent="0" algn="just" defTabSz="457200" rtl="0" eaLnBrk="1" fontAlgn="auto" latinLnBrk="0" hangingPunct="1">
              <a:lnSpc>
                <a:spcPct val="115000"/>
              </a:lnSpc>
              <a:spcBef>
                <a:spcPts val="0"/>
              </a:spcBef>
              <a:spcAft>
                <a:spcPts val="1000"/>
              </a:spcAft>
              <a:buClrTx/>
              <a:buSzTx/>
              <a:buFontTx/>
              <a:buNone/>
              <a:tabLst>
                <a:tab pos="180340" algn="l"/>
              </a:tabLst>
              <a:defRPr/>
            </a:pP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4. Δαπάνες διάχυσης/προώθησης των αποτελεσμάτων του επιχειρησιακού σχεδίου</a:t>
            </a:r>
            <a:r>
              <a:rPr kumimoji="0" lang="el-GR" sz="1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Για την κάλυψη των επιλέξιμων δαπανών προώθησης των αποτελεσμάτων του επιχειρησιακού σχεδίου χρησιμοποιείται ενιαίος συντελεστής που υπολογίζεται στο 13 % επί των επιλέξιμων άμεσων δαπανών προσωπικού και είναι επιλέξιμες χωρίς προσκόμιση των αντίστοιχων παραστατικών (άρθρο 68, παρ. 1β, του Καν. 1303/2013 και άρθρο 26, παρ. 3γ της υπ’ αριθ. 3506/18.12.2023 (B’ 7144) απόφασης</a:t>
            </a:r>
          </a:p>
          <a:p>
            <a:pPr marL="180340" marR="0" lvl="0" indent="0" algn="just" defTabSz="457200" rtl="0" eaLnBrk="1" fontAlgn="auto" latinLnBrk="0" hangingPunct="1">
              <a:lnSpc>
                <a:spcPct val="115000"/>
              </a:lnSpc>
              <a:spcBef>
                <a:spcPts val="0"/>
              </a:spcBef>
              <a:spcAft>
                <a:spcPts val="1000"/>
              </a:spcAft>
              <a:buClrTx/>
              <a:buSzTx/>
              <a:buFontTx/>
              <a:buNone/>
              <a:tabLst>
                <a:tab pos="180340" algn="l"/>
              </a:tabLst>
              <a:defRPr/>
            </a:pPr>
            <a:r>
              <a:rPr lang="el-GR" sz="1400" b="1" dirty="0">
                <a:effectLst/>
                <a:latin typeface="Calibri" panose="020F0502020204030204" pitchFamily="34" charset="0"/>
                <a:ea typeface="Calibri" panose="020F0502020204030204" pitchFamily="34" charset="0"/>
              </a:rPr>
              <a:t>6. Δαπάνες αναλωσίμων (κόστος υλικών, εφοδίων, και άλλων συναφών ειδών).</a:t>
            </a:r>
            <a:endPar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180340" marR="0" lvl="0" indent="0" algn="just" defTabSz="457200" rtl="0" eaLnBrk="1" fontAlgn="auto" latinLnBrk="0" hangingPunct="1">
              <a:lnSpc>
                <a:spcPct val="115000"/>
              </a:lnSpc>
              <a:spcBef>
                <a:spcPts val="0"/>
              </a:spcBef>
              <a:spcAft>
                <a:spcPts val="1000"/>
              </a:spcAft>
              <a:buClrTx/>
              <a:buSzTx/>
              <a:buFontTx/>
              <a:buNone/>
              <a:tabLst>
                <a:tab pos="180340" algn="l"/>
              </a:tabLst>
              <a:defRPr/>
            </a:pP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7</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Δαπάνες για το κόστος μίσθωσης</a:t>
            </a:r>
            <a:r>
              <a:rPr kumimoji="0" lang="el-GR" sz="1400" b="1"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mn-cs"/>
              </a:rPr>
              <a:t> </a:t>
            </a: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εδαφών και λοιπών παγίων καθώς και το κόστος  χρήσης μηχανημάτων, επιστημονικών οργάνων, εργαλείων, εξοπλισμό πληροφορικής και λογισμικό.</a:t>
            </a:r>
            <a:r>
              <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 </a:t>
            </a:r>
          </a:p>
          <a:p>
            <a:pPr marL="180340" marR="0" lvl="0" indent="0" algn="just" defTabSz="457200" rtl="0" eaLnBrk="1" fontAlgn="auto" latinLnBrk="0" hangingPunct="1">
              <a:lnSpc>
                <a:spcPct val="115000"/>
              </a:lnSpc>
              <a:spcBef>
                <a:spcPts val="0"/>
              </a:spcBef>
              <a:spcAft>
                <a:spcPts val="1000"/>
              </a:spcAft>
              <a:buClrTx/>
              <a:buSzTx/>
              <a:buFontTx/>
              <a:buNone/>
              <a:tabLst>
                <a:tab pos="180340" algn="l"/>
              </a:tabLst>
              <a:defRPr/>
            </a:pPr>
            <a:r>
              <a:rPr lang="el-GR" sz="1400" b="1" dirty="0">
                <a:solidFill>
                  <a:prstClr val="black"/>
                </a:solidFill>
                <a:latin typeface="Calibri" panose="020F0502020204030204" pitchFamily="34" charset="0"/>
                <a:ea typeface="Calibri" panose="020F0502020204030204" pitchFamily="34" charset="0"/>
              </a:rPr>
              <a:t>8</a:t>
            </a:r>
            <a:r>
              <a:rPr lang="el-GR" sz="1400" dirty="0">
                <a:solidFill>
                  <a:prstClr val="black"/>
                </a:solidFill>
                <a:latin typeface="Calibri" panose="020F0502020204030204" pitchFamily="34" charset="0"/>
                <a:ea typeface="Calibri" panose="020F0502020204030204" pitchFamily="34" charset="0"/>
              </a:rPr>
              <a:t>. </a:t>
            </a:r>
            <a:r>
              <a:rPr kumimoji="0" lang="el-GR"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Δαπάνες που αφορούν στην αμοιβή ορκωτού λογιστή / ελεγκτή</a:t>
            </a:r>
          </a:p>
          <a:p>
            <a:pPr marL="180340" marR="0" lvl="0" indent="0" algn="just" defTabSz="457200" rtl="0" eaLnBrk="1" fontAlgn="auto" latinLnBrk="0" hangingPunct="1">
              <a:lnSpc>
                <a:spcPct val="115000"/>
              </a:lnSpc>
              <a:spcBef>
                <a:spcPts val="0"/>
              </a:spcBef>
              <a:spcAft>
                <a:spcPts val="1000"/>
              </a:spcAft>
              <a:buClrTx/>
              <a:buSzTx/>
              <a:buFontTx/>
              <a:buNone/>
              <a:tabLst>
                <a:tab pos="180340" algn="l"/>
              </a:tabLst>
              <a:defRPr/>
            </a:pPr>
            <a:r>
              <a:rPr lang="el-GR" sz="1400" b="1" dirty="0">
                <a:solidFill>
                  <a:prstClr val="black"/>
                </a:solidFill>
                <a:latin typeface="Calibri" panose="020F0502020204030204" pitchFamily="34" charset="0"/>
                <a:ea typeface="Calibri" panose="020F0502020204030204" pitchFamily="34" charset="0"/>
              </a:rPr>
              <a:t>9. Έμμεσες λειτουργικές δαπάνες</a:t>
            </a:r>
          </a:p>
          <a:p>
            <a:pPr marL="180340" marR="0" lvl="0" indent="0" algn="just" defTabSz="457200" rtl="0" eaLnBrk="1" fontAlgn="auto" latinLnBrk="0" hangingPunct="1">
              <a:lnSpc>
                <a:spcPct val="115000"/>
              </a:lnSpc>
              <a:spcBef>
                <a:spcPts val="0"/>
              </a:spcBef>
              <a:spcAft>
                <a:spcPts val="1000"/>
              </a:spcAft>
              <a:buClrTx/>
              <a:buSzTx/>
              <a:buFontTx/>
              <a:buNone/>
              <a:tabLst>
                <a:tab pos="180340" algn="l"/>
              </a:tabLst>
              <a:defRPr/>
            </a:pPr>
            <a:r>
              <a:rPr lang="el-GR" sz="1400" dirty="0">
                <a:effectLst/>
                <a:latin typeface="Calibri" panose="020F0502020204030204" pitchFamily="34" charset="0"/>
                <a:ea typeface="Calibri" panose="020F0502020204030204" pitchFamily="34" charset="0"/>
              </a:rPr>
              <a:t>Οι έμμεσες λειτουργικές δαπάνες υπολογίζονται και χορηγούνται με ενιαίο συντελεστή των επιλέξιμων άμεσων δαπανών προσωπικού της Ε.Ο.,</a:t>
            </a:r>
          </a:p>
          <a:p>
            <a:pPr marL="180340" algn="just">
              <a:lnSpc>
                <a:spcPct val="115000"/>
              </a:lnSpc>
              <a:spcAft>
                <a:spcPts val="1000"/>
              </a:spcAft>
            </a:pPr>
            <a:r>
              <a:rPr lang="el-GR" sz="1400" dirty="0">
                <a:effectLst/>
                <a:latin typeface="Calibri" panose="020F0502020204030204" pitchFamily="34" charset="0"/>
                <a:ea typeface="Calibri" panose="020F0502020204030204" pitchFamily="34" charset="0"/>
                <a:cs typeface="Calibri" panose="020F0502020204030204" pitchFamily="34" charset="0"/>
              </a:rPr>
              <a:t>το εν λόγω ποσοστό ανέρχεται σε 15% επί των άμεσων επιλέξιμων δαπανών προσωπικού. </a:t>
            </a:r>
          </a:p>
          <a:p>
            <a:pPr marL="180340" algn="just">
              <a:lnSpc>
                <a:spcPct val="115000"/>
              </a:lnSpc>
              <a:spcAft>
                <a:spcPts val="100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Διευκρινίζεται ότι, όσον αφορά στις κατηγορίες: </a:t>
            </a:r>
            <a:r>
              <a:rPr lang="el-GR" sz="1400" u="sng" dirty="0">
                <a:effectLst/>
                <a:latin typeface="Calibri" panose="020F0502020204030204" pitchFamily="34" charset="0"/>
                <a:ea typeface="Calibri" panose="020F0502020204030204" pitchFamily="34" charset="0"/>
                <a:cs typeface="Times New Roman" panose="02020603050405020304" pitchFamily="18" charset="0"/>
              </a:rPr>
              <a:t>Δαπάνες προσωπικού </a:t>
            </a: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r>
              <a:rPr lang="el-GR" sz="1400" u="sng" dirty="0">
                <a:effectLst/>
                <a:latin typeface="Calibri" panose="020F0502020204030204" pitchFamily="34" charset="0"/>
                <a:ea typeface="Calibri" panose="020F0502020204030204" pitchFamily="34" charset="0"/>
                <a:cs typeface="Times New Roman" panose="02020603050405020304" pitchFamily="18" charset="0"/>
              </a:rPr>
              <a:t>Δαπάνες  Μετακινήσεων</a:t>
            </a:r>
            <a:r>
              <a:rPr lang="el-GR" sz="1400" dirty="0">
                <a:effectLst/>
                <a:latin typeface="Calibri" panose="020F0502020204030204" pitchFamily="34" charset="0"/>
                <a:ea typeface="Calibri" panose="020F0502020204030204" pitchFamily="34" charset="0"/>
                <a:cs typeface="Times New Roman" panose="02020603050405020304" pitchFamily="18" charset="0"/>
              </a:rPr>
              <a:t>,  </a:t>
            </a:r>
            <a:r>
              <a:rPr lang="el-GR" sz="1400" u="sng" dirty="0">
                <a:effectLst/>
                <a:latin typeface="Calibri" panose="020F0502020204030204" pitchFamily="34" charset="0"/>
                <a:ea typeface="Calibri" panose="020F0502020204030204" pitchFamily="34" charset="0"/>
                <a:cs typeface="Times New Roman" panose="02020603050405020304" pitchFamily="18" charset="0"/>
              </a:rPr>
              <a:t>Δαπάνες Διάχυσης/προώθησης  </a:t>
            </a:r>
            <a:r>
              <a:rPr lang="el-GR" sz="1400" dirty="0">
                <a:effectLst/>
                <a:latin typeface="Calibri" panose="020F0502020204030204" pitchFamily="34" charset="0"/>
                <a:ea typeface="Calibri" panose="020F0502020204030204" pitchFamily="34" charset="0"/>
                <a:cs typeface="Times New Roman" panose="02020603050405020304" pitchFamily="18" charset="0"/>
              </a:rPr>
              <a:t>που υπολογίζονται με μεθόδους απλοποιημένου κόστους, αποζημιώνονται λαμβάνοντας υπόψη τη βεβαίωση του ορκωτού λογιστή/ ελεγκτή με την οποία θα πιστοποιούνται οι καταβληθείσες ανά κατηγορία δαπάνες από το δικαιούχο της ενίσχυσης. Η μη προσκόμιση παραστατικών δεν αίρει την υποχρέωση των δικαιούχων για τήρηση της Εθνικής Νομοθεσίας και του </a:t>
            </a:r>
            <a:r>
              <a:rPr lang="el-GR" sz="1400" dirty="0" err="1">
                <a:effectLst/>
                <a:latin typeface="Calibri" panose="020F0502020204030204" pitchFamily="34" charset="0"/>
                <a:ea typeface="Calibri" panose="020F0502020204030204" pitchFamily="34" charset="0"/>
                <a:cs typeface="Times New Roman" panose="02020603050405020304" pitchFamily="18" charset="0"/>
              </a:rPr>
              <a:t>Ενωσιακού</a:t>
            </a:r>
            <a:r>
              <a:rPr lang="el-GR" sz="1400" dirty="0">
                <a:effectLst/>
                <a:latin typeface="Calibri" panose="020F0502020204030204" pitchFamily="34" charset="0"/>
                <a:ea typeface="Calibri" panose="020F0502020204030204" pitchFamily="34" charset="0"/>
                <a:cs typeface="Times New Roman" panose="02020603050405020304" pitchFamily="18" charset="0"/>
              </a:rPr>
              <a:t> Κανονιστικού Πλαισίου.  </a:t>
            </a:r>
          </a:p>
          <a:p>
            <a:pPr marL="180340" algn="just">
              <a:lnSpc>
                <a:spcPct val="115000"/>
              </a:lnSpc>
              <a:spcAft>
                <a:spcPts val="1000"/>
              </a:spcAft>
            </a:pP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0" lvl="0" indent="0" algn="just" defTabSz="457200" rtl="0" eaLnBrk="1" fontAlgn="auto" latinLnBrk="0" hangingPunct="1">
              <a:lnSpc>
                <a:spcPct val="115000"/>
              </a:lnSpc>
              <a:spcBef>
                <a:spcPts val="0"/>
              </a:spcBef>
              <a:spcAft>
                <a:spcPts val="1000"/>
              </a:spcAft>
              <a:buClrTx/>
              <a:buSzTx/>
              <a:buFontTx/>
              <a:buNone/>
              <a:tabLst>
                <a:tab pos="180340" algn="l"/>
              </a:tabLst>
              <a:defRPr/>
            </a:pPr>
            <a:endPar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1000"/>
              </a:spcAft>
              <a:buClrTx/>
              <a:buSzTx/>
              <a:buFont typeface="+mj-lt"/>
              <a:buAutoNum type="arabicPeriod"/>
              <a:tabLst/>
              <a:defRPr/>
            </a:pPr>
            <a:endPar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1000"/>
              </a:spcAft>
              <a:buClrTx/>
              <a:buSzTx/>
              <a:buFontTx/>
              <a:buNone/>
              <a:tabLst/>
              <a:defRPr/>
            </a:pPr>
            <a:endParaRPr kumimoji="0" lang="el-GR"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just" defTabSz="457200" rtl="0" eaLnBrk="1" fontAlgn="auto" latinLnBrk="0" hangingPunct="1">
              <a:lnSpc>
                <a:spcPct val="107000"/>
              </a:lnSpc>
              <a:spcBef>
                <a:spcPts val="0"/>
              </a:spcBef>
              <a:spcAft>
                <a:spcPts val="1000"/>
              </a:spcAft>
              <a:buClrTx/>
              <a:buSzTx/>
              <a:buFontTx/>
              <a:buNone/>
              <a:tabLst/>
              <a:defRPr/>
            </a:pPr>
            <a:endParaRPr kumimoji="0" lang="el-GR"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just" defTabSz="457200" rtl="0" eaLnBrk="1" fontAlgn="auto" latinLnBrk="0" hangingPunct="1">
              <a:lnSpc>
                <a:spcPct val="107000"/>
              </a:lnSpc>
              <a:spcBef>
                <a:spcPts val="0"/>
              </a:spcBef>
              <a:spcAft>
                <a:spcPts val="1000"/>
              </a:spcAft>
              <a:buClrTx/>
              <a:buSzTx/>
              <a:buFontTx/>
              <a:buNone/>
              <a:tabLst/>
              <a:defRPr/>
            </a:pPr>
            <a:r>
              <a:rPr kumimoji="0" lang="el-GR" sz="1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 </a:t>
            </a:r>
          </a:p>
          <a:p>
            <a:pPr marL="180340" marR="0" lvl="0" indent="0" algn="just" defTabSz="457200" rtl="0" eaLnBrk="1" fontAlgn="auto" latinLnBrk="0" hangingPunct="1">
              <a:lnSpc>
                <a:spcPct val="115000"/>
              </a:lnSpc>
              <a:spcBef>
                <a:spcPts val="0"/>
              </a:spcBef>
              <a:spcAft>
                <a:spcPts val="100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endPar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1000"/>
              </a:spcAft>
              <a:buClrTx/>
              <a:buSzTx/>
              <a:buFontTx/>
              <a:buNone/>
              <a:tabLst/>
              <a:defRPr/>
            </a:pPr>
            <a:endParaRPr kumimoji="0" lang="el-GR"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1">
            <a:extLst>
              <a:ext uri="{FF2B5EF4-FFF2-40B4-BE49-F238E27FC236}">
                <a16:creationId xmlns:a16="http://schemas.microsoft.com/office/drawing/2014/main" id="{15AE037B-30D2-F34F-5DC0-4AB086BC9BD8}"/>
              </a:ext>
            </a:extLst>
          </p:cNvPr>
          <p:cNvSpPr>
            <a:spLocks noGrp="1"/>
          </p:cNvSpPr>
          <p:nvPr>
            <p:ph type="title"/>
          </p:nvPr>
        </p:nvSpPr>
        <p:spPr>
          <a:xfrm>
            <a:off x="255722" y="609600"/>
            <a:ext cx="10585342" cy="622515"/>
          </a:xfrm>
          <a:solidFill>
            <a:srgbClr val="FFC000"/>
          </a:solidFill>
        </p:spPr>
        <p:txBody>
          <a:bodyPr>
            <a:normAutofit/>
          </a:bodyPr>
          <a:lstStyle/>
          <a:p>
            <a:r>
              <a:rPr lang="el-GR" sz="18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Παρέμβαση Π3-77-</a:t>
            </a:r>
            <a:r>
              <a:rPr lang="en-US" sz="18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3</a:t>
            </a:r>
            <a:r>
              <a:rPr lang="el-GR" sz="1800" b="1" dirty="0">
                <a:solidFill>
                  <a:srgbClr val="002060"/>
                </a:solidFill>
                <a:effectLst/>
                <a:latin typeface="Calibri" panose="020F0502020204030204" pitchFamily="34" charset="0"/>
                <a:ea typeface="Calibri" panose="020F0502020204030204" pitchFamily="34" charset="0"/>
                <a:cs typeface="Arial" panose="020B0604020202020204" pitchFamily="34" charset="0"/>
              </a:rPr>
              <a:t>.1 </a:t>
            </a:r>
            <a:r>
              <a:rPr lang="el-GR" sz="1800" b="1" dirty="0">
                <a:solidFill>
                  <a:srgbClr val="002060"/>
                </a:solidFill>
                <a:latin typeface="Arial" panose="020B0604020202020204" pitchFamily="34" charset="0"/>
                <a:cs typeface="Arial" panose="020B0604020202020204" pitchFamily="34" charset="0"/>
              </a:rPr>
              <a:t> </a:t>
            </a:r>
            <a:r>
              <a:rPr lang="el-GR" sz="1600" b="1" dirty="0">
                <a:solidFill>
                  <a:srgbClr val="002060"/>
                </a:solidFill>
                <a:latin typeface="Arial" panose="020B0604020202020204" pitchFamily="34" charset="0"/>
                <a:cs typeface="Arial" panose="020B0604020202020204" pitchFamily="34" charset="0"/>
              </a:rPr>
              <a:t>«Ανάπτυξη συνεργασιών μέσω Επιχειρησιακών Ομάδων (ΕΟ) της Ευρωπαϊκής Σύμπραξης Καινοτομίας»</a:t>
            </a:r>
            <a:endParaRPr lang="el-GR" sz="1600" dirty="0">
              <a:solidFill>
                <a:srgbClr val="002060"/>
              </a:solidFill>
              <a:latin typeface="Arial" panose="020B0604020202020204" pitchFamily="34" charset="0"/>
              <a:cs typeface="Arial" panose="020B0604020202020204" pitchFamily="34" charset="0"/>
            </a:endParaRPr>
          </a:p>
        </p:txBody>
      </p:sp>
      <p:pic>
        <p:nvPicPr>
          <p:cNvPr id="2" name="Picture 2">
            <a:extLst>
              <a:ext uri="{FF2B5EF4-FFF2-40B4-BE49-F238E27FC236}">
                <a16:creationId xmlns:a16="http://schemas.microsoft.com/office/drawing/2014/main" id="{4BAD8047-7771-391A-5ED9-5711CBB712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9188" y="6450529"/>
            <a:ext cx="1305038" cy="298075"/>
          </a:xfrm>
          <a:prstGeom prst="rect">
            <a:avLst/>
          </a:prstGeom>
        </p:spPr>
      </p:pic>
      <p:grpSp>
        <p:nvGrpSpPr>
          <p:cNvPr id="3" name="Ομάδα 6">
            <a:extLst>
              <a:ext uri="{FF2B5EF4-FFF2-40B4-BE49-F238E27FC236}">
                <a16:creationId xmlns:a16="http://schemas.microsoft.com/office/drawing/2014/main" id="{CEBF3395-43C3-9809-3117-A63990C431E5}"/>
              </a:ext>
            </a:extLst>
          </p:cNvPr>
          <p:cNvGrpSpPr/>
          <p:nvPr/>
        </p:nvGrpSpPr>
        <p:grpSpPr>
          <a:xfrm>
            <a:off x="9881419" y="6420464"/>
            <a:ext cx="1996352" cy="328141"/>
            <a:chOff x="395536" y="6044410"/>
            <a:chExt cx="2888084" cy="658486"/>
          </a:xfrm>
        </p:grpSpPr>
        <p:pic>
          <p:nvPicPr>
            <p:cNvPr id="6" name="Picture 4">
              <a:extLst>
                <a:ext uri="{FF2B5EF4-FFF2-40B4-BE49-F238E27FC236}">
                  <a16:creationId xmlns:a16="http://schemas.microsoft.com/office/drawing/2014/main" id="{586DD12D-5C8F-CBC8-F30F-9F345EE7E7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6093296"/>
              <a:ext cx="12985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a:extLst>
                <a:ext uri="{FF2B5EF4-FFF2-40B4-BE49-F238E27FC236}">
                  <a16:creationId xmlns:a16="http://schemas.microsoft.com/office/drawing/2014/main" id="{013B8D92-CA2A-E241-98DA-5594FB2AC4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6044410"/>
              <a:ext cx="12319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9088239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2319</TotalTime>
  <Words>1919</Words>
  <Application>Microsoft Office PowerPoint</Application>
  <PresentationFormat>Ευρεία οθόνη</PresentationFormat>
  <Paragraphs>109</Paragraphs>
  <Slides>14</Slides>
  <Notes>0</Notes>
  <HiddenSlides>0</HiddenSlides>
  <MMClips>0</MMClips>
  <ScaleCrop>false</ScaleCrop>
  <HeadingPairs>
    <vt:vector size="8" baseType="variant">
      <vt:variant>
        <vt:lpstr>Γραμματοσειρές που χρησιμοποιούνται</vt:lpstr>
      </vt:variant>
      <vt:variant>
        <vt:i4>9</vt:i4>
      </vt:variant>
      <vt:variant>
        <vt:lpstr>Θέμα</vt:lpstr>
      </vt:variant>
      <vt:variant>
        <vt:i4>2</vt:i4>
      </vt:variant>
      <vt:variant>
        <vt:lpstr>Ενσωματωμένοι διακομιστές OLE</vt:lpstr>
      </vt:variant>
      <vt:variant>
        <vt:i4>1</vt:i4>
      </vt:variant>
      <vt:variant>
        <vt:lpstr>Τίτλοι διαφανειών</vt:lpstr>
      </vt:variant>
      <vt:variant>
        <vt:i4>14</vt:i4>
      </vt:variant>
    </vt:vector>
  </HeadingPairs>
  <TitlesOfParts>
    <vt:vector size="26" baseType="lpstr">
      <vt:lpstr>Aptos Narrow</vt:lpstr>
      <vt:lpstr>Arial</vt:lpstr>
      <vt:lpstr>Calibri</vt:lpstr>
      <vt:lpstr>Calibri Light</vt:lpstr>
      <vt:lpstr>Open Sans</vt:lpstr>
      <vt:lpstr>Symbol</vt:lpstr>
      <vt:lpstr>Trebuchet MS</vt:lpstr>
      <vt:lpstr>Wingdings</vt:lpstr>
      <vt:lpstr>Wingdings 3</vt:lpstr>
      <vt:lpstr>Facet</vt:lpstr>
      <vt:lpstr>Office Theme</vt:lpstr>
      <vt:lpstr>Worksheet</vt:lpstr>
      <vt:lpstr>Παρουσίαση του PowerPoint</vt:lpstr>
      <vt:lpstr>Παρέμβαση Π3-77-3.1  «Ανάπτυξη συνεργασιών μέσω Επιχειρησιακών Ομάδων (ΕΟ) της Ευρωπαϊκής Σύμπραξης Καινοτομίας»</vt:lpstr>
      <vt:lpstr>Παρέμβαση Π3-77-3.1  «Ανάπτυξη συνεργασιών μέσω Επιχειρησιακών Ομάδων (ΕΟ) της Ευρωπαϊκής Σύμπραξης Καινοτομίας»</vt:lpstr>
      <vt:lpstr>Παρέμβαση Π3-77-3.1  «Ανάπτυξη συνεργασιών μέσω Επιχειρησιακών Ομάδων (ΕΟ) της Ευρωπαϊκής Σύμπραξης Καινοτομίας»</vt:lpstr>
      <vt:lpstr>Παρέμβαση Π3-77-3.1  «Ανάπτυξη συνεργασιών μέσω Επιχειρησιακών Ομάδων (ΕΟ) της Ευρωπαϊκής Σύμπραξης Καινοτομίας»</vt:lpstr>
      <vt:lpstr>Παρέμβαση Π3-77-3.1  «Ανάπτυξη συνεργασιών μέσω Επιχειρησιακών Ομάδων (ΕΟ) της Ευρωπαϊκής Σύμπραξης Καινοτομίας»</vt:lpstr>
      <vt:lpstr>Παρέμβαση Π3-77-3.1  «Ανάπτυξη συνεργασιών μέσω Επιχειρησιακών Ομάδων (ΕΟ) της Ευρωπαϊκής Σύμπραξης Καινοτομίας»</vt:lpstr>
      <vt:lpstr>Παρέμβαση Π3-77-3.1  «Ανάπτυξη συνεργασιών μέσω Επιχειρησιακών Ομάδων (ΕΟ) της Ευρωπαϊκής Σύμπραξης Καινοτομίας»</vt:lpstr>
      <vt:lpstr>Παρέμβαση Π3-77-3.1  «Ανάπτυξη συνεργασιών μέσω Επιχειρησιακών Ομάδων (ΕΟ) της Ευρωπαϊκής Σύμπραξης Καινοτομίας»</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Fujitsu</dc:creator>
  <cp:lastModifiedBy>ΜΕΡΕΜΕΤΗ ΑΘΑΝΑΣΙΑ</cp:lastModifiedBy>
  <cp:revision>126</cp:revision>
  <cp:lastPrinted>2024-11-15T12:42:10Z</cp:lastPrinted>
  <dcterms:created xsi:type="dcterms:W3CDTF">2023-06-16T00:07:59Z</dcterms:created>
  <dcterms:modified xsi:type="dcterms:W3CDTF">2025-06-03T09:34:08Z</dcterms:modified>
</cp:coreProperties>
</file>