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2"/>
  </p:notesMasterIdLst>
  <p:sldIdLst>
    <p:sldId id="256" r:id="rId2"/>
    <p:sldId id="257" r:id="rId3"/>
    <p:sldId id="258" r:id="rId4"/>
    <p:sldId id="259" r:id="rId5"/>
    <p:sldId id="260" r:id="rId6"/>
    <p:sldId id="261" r:id="rId7"/>
    <p:sldId id="275" r:id="rId8"/>
    <p:sldId id="270" r:id="rId9"/>
    <p:sldId id="276" r:id="rId10"/>
    <p:sldId id="263" r:id="rId11"/>
    <p:sldId id="264" r:id="rId12"/>
    <p:sldId id="265" r:id="rId13"/>
    <p:sldId id="266" r:id="rId14"/>
    <p:sldId id="267" r:id="rId15"/>
    <p:sldId id="268" r:id="rId16"/>
    <p:sldId id="269" r:id="rId17"/>
    <p:sldId id="271" r:id="rId18"/>
    <p:sldId id="272" r:id="rId19"/>
    <p:sldId id="273" r:id="rId20"/>
    <p:sldId id="274" r:id="rId21"/>
  </p:sldIdLst>
  <p:sldSz cx="12192000" cy="6858000"/>
  <p:notesSz cx="6888163" cy="100187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94694"/>
  </p:normalViewPr>
  <p:slideViewPr>
    <p:cSldViewPr snapToGrid="0">
      <p:cViewPr varScale="1">
        <p:scale>
          <a:sx n="70" d="100"/>
          <a:sy n="70" d="100"/>
        </p:scale>
        <p:origin x="5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C959D-8A85-421A-93BB-0A5DAC16071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28464734-49DB-4DDD-83A7-7447E2FA16F2}">
      <dgm:prSet custT="1"/>
      <dgm:spPr/>
      <dgm:t>
        <a:bodyPr/>
        <a:lstStyle/>
        <a:p>
          <a:r>
            <a:rPr lang="el-GR" sz="1400" b="1" dirty="0"/>
            <a:t>ΙΣΤΟΡΙΚΗ ΑΝΑΔΡΟΜΗ – ΠΑΓΚΟΣΜΙΟ ΠΕΡΙΒΑΛΛΟΝ</a:t>
          </a:r>
          <a:endParaRPr lang="en-US" sz="1400" b="1" dirty="0"/>
        </a:p>
      </dgm:t>
    </dgm:pt>
    <dgm:pt modelId="{BC456AD9-A471-4138-9F22-564B75ABE18F}" type="parTrans" cxnId="{36290E08-463E-4240-A64F-E917D3D961E5}">
      <dgm:prSet/>
      <dgm:spPr/>
      <dgm:t>
        <a:bodyPr/>
        <a:lstStyle/>
        <a:p>
          <a:endParaRPr lang="en-US" b="1"/>
        </a:p>
      </dgm:t>
    </dgm:pt>
    <dgm:pt modelId="{DE7A75A5-8891-4C16-8AA9-5267F41B8102}" type="sibTrans" cxnId="{36290E08-463E-4240-A64F-E917D3D961E5}">
      <dgm:prSet phldrT="1" phldr="0"/>
      <dgm:spPr/>
      <dgm:t>
        <a:bodyPr/>
        <a:lstStyle/>
        <a:p>
          <a:endParaRPr lang="el-GR"/>
        </a:p>
      </dgm:t>
    </dgm:pt>
    <dgm:pt modelId="{1354A11D-9FE1-4964-875B-D97ABD5C5280}">
      <dgm:prSet custT="1"/>
      <dgm:spPr/>
      <dgm:t>
        <a:bodyPr/>
        <a:lstStyle/>
        <a:p>
          <a:r>
            <a:rPr lang="el-GR" sz="1200" b="1" dirty="0"/>
            <a:t>Οι οίνοι με χαμηλό αλκοόλ πρωτοεμφανίστηκαν το 1970, (με υποτονική ζήτηση) και η ζήτησή τους άρχισε να αυξάνεται το 1980 με τη συμβολή των ΜΜΕ σχετικά με το </a:t>
          </a:r>
          <a:r>
            <a:rPr lang="en-US" sz="1200" b="1" dirty="0"/>
            <a:t>“</a:t>
          </a:r>
          <a:r>
            <a:rPr lang="el-GR" sz="1200" b="1" dirty="0"/>
            <a:t>ευ ζην</a:t>
          </a:r>
          <a:r>
            <a:rPr lang="en-US" sz="1200" b="1" dirty="0"/>
            <a:t>”</a:t>
          </a:r>
        </a:p>
      </dgm:t>
    </dgm:pt>
    <dgm:pt modelId="{75AF4C9D-6F55-4BE3-A35B-13507EE25F8D}" type="parTrans" cxnId="{266726D2-69B5-428B-B357-316E36D961B0}">
      <dgm:prSet/>
      <dgm:spPr/>
      <dgm:t>
        <a:bodyPr/>
        <a:lstStyle/>
        <a:p>
          <a:endParaRPr lang="en-US" b="1"/>
        </a:p>
      </dgm:t>
    </dgm:pt>
    <dgm:pt modelId="{8A4F372D-EB48-4712-B892-29F1F0883E0F}" type="sibTrans" cxnId="{266726D2-69B5-428B-B357-316E36D961B0}">
      <dgm:prSet phldrT="2" phldr="0"/>
      <dgm:spPr/>
      <dgm:t>
        <a:bodyPr/>
        <a:lstStyle/>
        <a:p>
          <a:endParaRPr lang="el-GR"/>
        </a:p>
      </dgm:t>
    </dgm:pt>
    <dgm:pt modelId="{8D660359-736C-4BF4-A365-EE1617D2413B}">
      <dgm:prSet/>
      <dgm:spPr/>
      <dgm:t>
        <a:bodyPr/>
        <a:lstStyle/>
        <a:p>
          <a:r>
            <a:rPr lang="el-GR" b="1" dirty="0"/>
            <a:t>Το</a:t>
          </a:r>
          <a:r>
            <a:rPr lang="en-US" b="1" dirty="0"/>
            <a:t> 2007 </a:t>
          </a:r>
          <a:r>
            <a:rPr lang="el-GR" b="1" dirty="0"/>
            <a:t>ξεκίνησαν από παγκόσμιους φορείς υγείας οι προειδοποιήσεις με κατεύθυνση τη μείωση της κατανάλωσης αλκοόλης μέσω προτάσεων αλλαγών στο φορολογικό καθεστώς</a:t>
          </a:r>
          <a:endParaRPr lang="en-US" b="1" dirty="0"/>
        </a:p>
      </dgm:t>
    </dgm:pt>
    <dgm:pt modelId="{833AD83D-48B4-48B6-966D-C6C499FFCF39}" type="parTrans" cxnId="{C728A07E-CC8F-48BC-9850-3EE447539CB8}">
      <dgm:prSet/>
      <dgm:spPr/>
      <dgm:t>
        <a:bodyPr/>
        <a:lstStyle/>
        <a:p>
          <a:endParaRPr lang="en-US" b="1"/>
        </a:p>
      </dgm:t>
    </dgm:pt>
    <dgm:pt modelId="{9DDC33A5-CFE7-4B2D-8D7A-B23CC7CF7ED1}" type="sibTrans" cxnId="{C728A07E-CC8F-48BC-9850-3EE447539CB8}">
      <dgm:prSet phldrT="3" phldr="0"/>
      <dgm:spPr/>
      <dgm:t>
        <a:bodyPr/>
        <a:lstStyle/>
        <a:p>
          <a:endParaRPr lang="el-GR"/>
        </a:p>
      </dgm:t>
    </dgm:pt>
    <dgm:pt modelId="{0E7A03EF-4C65-47F1-ACF9-DE11F182FCAA}">
      <dgm:prSet/>
      <dgm:spPr/>
      <dgm:t>
        <a:bodyPr/>
        <a:lstStyle/>
        <a:p>
          <a:r>
            <a:rPr lang="el-GR" b="1"/>
            <a:t>Το 2011 παρατηρήθηκε αύξηση κατανάλωσης των προϊόντων με μειωμένη αλκοόλη κατά 47,2%</a:t>
          </a:r>
          <a:endParaRPr lang="en-US" b="1"/>
        </a:p>
      </dgm:t>
    </dgm:pt>
    <dgm:pt modelId="{8E96DF0A-01CF-450A-964B-568399B3B5E0}" type="parTrans" cxnId="{4F2DE52C-EE84-4C93-99BD-DC8048DC417B}">
      <dgm:prSet/>
      <dgm:spPr/>
      <dgm:t>
        <a:bodyPr/>
        <a:lstStyle/>
        <a:p>
          <a:endParaRPr lang="en-US" b="1"/>
        </a:p>
      </dgm:t>
    </dgm:pt>
    <dgm:pt modelId="{33E2EA05-E849-4977-9A9B-0D69BDC79608}" type="sibTrans" cxnId="{4F2DE52C-EE84-4C93-99BD-DC8048DC417B}">
      <dgm:prSet phldrT="4" phldr="0"/>
      <dgm:spPr/>
      <dgm:t>
        <a:bodyPr/>
        <a:lstStyle/>
        <a:p>
          <a:endParaRPr lang="el-GR"/>
        </a:p>
      </dgm:t>
    </dgm:pt>
    <dgm:pt modelId="{4E18CC56-49EA-4648-AB53-D4706F667904}">
      <dgm:prSet/>
      <dgm:spPr/>
      <dgm:t>
        <a:bodyPr/>
        <a:lstStyle/>
        <a:p>
          <a:r>
            <a:rPr lang="el-GR" b="1"/>
            <a:t>Από το 2019 και μετά, οι οίνοι με μειωμένη περιεκτικότητα σε αλκοόλη αυξάνουν τα μερίδιά τους στην αγορά οίνου  </a:t>
          </a:r>
          <a:r>
            <a:rPr lang="en-US" b="1"/>
            <a:t> </a:t>
          </a:r>
        </a:p>
      </dgm:t>
    </dgm:pt>
    <dgm:pt modelId="{8CB8CA81-23D1-4B18-A064-2565A19482F6}" type="parTrans" cxnId="{64BF00E8-0883-4346-A9DD-18A1692DCD2E}">
      <dgm:prSet/>
      <dgm:spPr/>
      <dgm:t>
        <a:bodyPr/>
        <a:lstStyle/>
        <a:p>
          <a:endParaRPr lang="en-US" b="1"/>
        </a:p>
      </dgm:t>
    </dgm:pt>
    <dgm:pt modelId="{3EDCF5A5-3295-430F-808C-41015B606D7E}" type="sibTrans" cxnId="{64BF00E8-0883-4346-A9DD-18A1692DCD2E}">
      <dgm:prSet phldrT="5" phldr="0"/>
      <dgm:spPr/>
      <dgm:t>
        <a:bodyPr/>
        <a:lstStyle/>
        <a:p>
          <a:endParaRPr lang="el-GR"/>
        </a:p>
      </dgm:t>
    </dgm:pt>
    <dgm:pt modelId="{C9FC3998-CD90-4345-9E9F-D9CB3BCAA456}" type="pres">
      <dgm:prSet presAssocID="{F4DC959D-8A85-421A-93BB-0A5DAC160712}" presName="rootnode" presStyleCnt="0">
        <dgm:presLayoutVars>
          <dgm:chMax/>
          <dgm:chPref/>
          <dgm:dir/>
          <dgm:animLvl val="lvl"/>
        </dgm:presLayoutVars>
      </dgm:prSet>
      <dgm:spPr/>
    </dgm:pt>
    <dgm:pt modelId="{E29F6A78-F6C2-43B0-A1B5-A3546B54CD79}" type="pres">
      <dgm:prSet presAssocID="{28464734-49DB-4DDD-83A7-7447E2FA16F2}" presName="composite" presStyleCnt="0"/>
      <dgm:spPr/>
    </dgm:pt>
    <dgm:pt modelId="{B2FD7AA2-CBF6-4789-95C8-FDF3B7D8D9CF}" type="pres">
      <dgm:prSet presAssocID="{28464734-49DB-4DDD-83A7-7447E2FA16F2}" presName="LShape" presStyleLbl="alignNode1" presStyleIdx="0" presStyleCnt="9"/>
      <dgm:spPr/>
    </dgm:pt>
    <dgm:pt modelId="{C8E95974-9BF9-40F1-BFEC-EA47AC815738}" type="pres">
      <dgm:prSet presAssocID="{28464734-49DB-4DDD-83A7-7447E2FA16F2}" presName="ParentText" presStyleLbl="revTx" presStyleIdx="0" presStyleCnt="5">
        <dgm:presLayoutVars>
          <dgm:chMax val="0"/>
          <dgm:chPref val="0"/>
          <dgm:bulletEnabled val="1"/>
        </dgm:presLayoutVars>
      </dgm:prSet>
      <dgm:spPr/>
    </dgm:pt>
    <dgm:pt modelId="{B24D078D-5CE2-4899-945B-9D8A4B4C70AD}" type="pres">
      <dgm:prSet presAssocID="{28464734-49DB-4DDD-83A7-7447E2FA16F2}" presName="Triangle" presStyleLbl="alignNode1" presStyleIdx="1" presStyleCnt="9"/>
      <dgm:spPr/>
    </dgm:pt>
    <dgm:pt modelId="{8A041D25-DE1A-449F-A445-86B265686B41}" type="pres">
      <dgm:prSet presAssocID="{DE7A75A5-8891-4C16-8AA9-5267F41B8102}" presName="sibTrans" presStyleCnt="0"/>
      <dgm:spPr/>
    </dgm:pt>
    <dgm:pt modelId="{5896A13C-6665-493E-96AC-3035161BE786}" type="pres">
      <dgm:prSet presAssocID="{DE7A75A5-8891-4C16-8AA9-5267F41B8102}" presName="space" presStyleCnt="0"/>
      <dgm:spPr/>
    </dgm:pt>
    <dgm:pt modelId="{E33504D8-A6BF-4720-A9CE-707EAB9DF04E}" type="pres">
      <dgm:prSet presAssocID="{1354A11D-9FE1-4964-875B-D97ABD5C5280}" presName="composite" presStyleCnt="0"/>
      <dgm:spPr/>
    </dgm:pt>
    <dgm:pt modelId="{118C9468-ADBB-4D7B-ADEE-F11D36DA0FF8}" type="pres">
      <dgm:prSet presAssocID="{1354A11D-9FE1-4964-875B-D97ABD5C5280}" presName="LShape" presStyleLbl="alignNode1" presStyleIdx="2" presStyleCnt="9"/>
      <dgm:spPr/>
    </dgm:pt>
    <dgm:pt modelId="{EC2134C5-6707-4FEC-897E-5811D7DB88FE}" type="pres">
      <dgm:prSet presAssocID="{1354A11D-9FE1-4964-875B-D97ABD5C5280}" presName="ParentText" presStyleLbl="revTx" presStyleIdx="1" presStyleCnt="5">
        <dgm:presLayoutVars>
          <dgm:chMax val="0"/>
          <dgm:chPref val="0"/>
          <dgm:bulletEnabled val="1"/>
        </dgm:presLayoutVars>
      </dgm:prSet>
      <dgm:spPr/>
    </dgm:pt>
    <dgm:pt modelId="{DA3EA054-6FB6-49B2-9A1C-5C611EDE39DA}" type="pres">
      <dgm:prSet presAssocID="{1354A11D-9FE1-4964-875B-D97ABD5C5280}" presName="Triangle" presStyleLbl="alignNode1" presStyleIdx="3" presStyleCnt="9"/>
      <dgm:spPr/>
    </dgm:pt>
    <dgm:pt modelId="{BC936AA4-52E6-4AF2-BFE2-AC14FC75AB9D}" type="pres">
      <dgm:prSet presAssocID="{8A4F372D-EB48-4712-B892-29F1F0883E0F}" presName="sibTrans" presStyleCnt="0"/>
      <dgm:spPr/>
    </dgm:pt>
    <dgm:pt modelId="{F86F3635-97B4-4B24-A556-D2EE2E18C893}" type="pres">
      <dgm:prSet presAssocID="{8A4F372D-EB48-4712-B892-29F1F0883E0F}" presName="space" presStyleCnt="0"/>
      <dgm:spPr/>
    </dgm:pt>
    <dgm:pt modelId="{7637A7A0-E921-471D-BBC4-EA09C07BFBFA}" type="pres">
      <dgm:prSet presAssocID="{8D660359-736C-4BF4-A365-EE1617D2413B}" presName="composite" presStyleCnt="0"/>
      <dgm:spPr/>
    </dgm:pt>
    <dgm:pt modelId="{F0FD3244-25AF-4C86-B35F-A61F055D2D77}" type="pres">
      <dgm:prSet presAssocID="{8D660359-736C-4BF4-A365-EE1617D2413B}" presName="LShape" presStyleLbl="alignNode1" presStyleIdx="4" presStyleCnt="9"/>
      <dgm:spPr/>
    </dgm:pt>
    <dgm:pt modelId="{CE172F87-6A2B-4991-85C8-101BEF4B7714}" type="pres">
      <dgm:prSet presAssocID="{8D660359-736C-4BF4-A365-EE1617D2413B}" presName="ParentText" presStyleLbl="revTx" presStyleIdx="2" presStyleCnt="5">
        <dgm:presLayoutVars>
          <dgm:chMax val="0"/>
          <dgm:chPref val="0"/>
          <dgm:bulletEnabled val="1"/>
        </dgm:presLayoutVars>
      </dgm:prSet>
      <dgm:spPr/>
    </dgm:pt>
    <dgm:pt modelId="{CD0C77FC-0191-47E6-9485-137C40A9B1F8}" type="pres">
      <dgm:prSet presAssocID="{8D660359-736C-4BF4-A365-EE1617D2413B}" presName="Triangle" presStyleLbl="alignNode1" presStyleIdx="5" presStyleCnt="9"/>
      <dgm:spPr/>
    </dgm:pt>
    <dgm:pt modelId="{C1719018-4366-4FA8-BE7E-D25DC1F9F3C6}" type="pres">
      <dgm:prSet presAssocID="{9DDC33A5-CFE7-4B2D-8D7A-B23CC7CF7ED1}" presName="sibTrans" presStyleCnt="0"/>
      <dgm:spPr/>
    </dgm:pt>
    <dgm:pt modelId="{BB441EBF-39F4-4E31-8688-C20493C189D0}" type="pres">
      <dgm:prSet presAssocID="{9DDC33A5-CFE7-4B2D-8D7A-B23CC7CF7ED1}" presName="space" presStyleCnt="0"/>
      <dgm:spPr/>
    </dgm:pt>
    <dgm:pt modelId="{FE872EBA-059F-4C7F-82FA-62A92FF1D942}" type="pres">
      <dgm:prSet presAssocID="{0E7A03EF-4C65-47F1-ACF9-DE11F182FCAA}" presName="composite" presStyleCnt="0"/>
      <dgm:spPr/>
    </dgm:pt>
    <dgm:pt modelId="{DDB8F211-40D1-4B15-8AA9-BB03535A7AA1}" type="pres">
      <dgm:prSet presAssocID="{0E7A03EF-4C65-47F1-ACF9-DE11F182FCAA}" presName="LShape" presStyleLbl="alignNode1" presStyleIdx="6" presStyleCnt="9"/>
      <dgm:spPr/>
    </dgm:pt>
    <dgm:pt modelId="{0209B694-5F81-4579-AA5E-E8407D87141B}" type="pres">
      <dgm:prSet presAssocID="{0E7A03EF-4C65-47F1-ACF9-DE11F182FCAA}" presName="ParentText" presStyleLbl="revTx" presStyleIdx="3" presStyleCnt="5">
        <dgm:presLayoutVars>
          <dgm:chMax val="0"/>
          <dgm:chPref val="0"/>
          <dgm:bulletEnabled val="1"/>
        </dgm:presLayoutVars>
      </dgm:prSet>
      <dgm:spPr/>
    </dgm:pt>
    <dgm:pt modelId="{DE125A02-369D-4F7E-BB0F-3DDE90303382}" type="pres">
      <dgm:prSet presAssocID="{0E7A03EF-4C65-47F1-ACF9-DE11F182FCAA}" presName="Triangle" presStyleLbl="alignNode1" presStyleIdx="7" presStyleCnt="9"/>
      <dgm:spPr/>
    </dgm:pt>
    <dgm:pt modelId="{58473442-E780-4A07-BB0C-C4BDCE5517BD}" type="pres">
      <dgm:prSet presAssocID="{33E2EA05-E849-4977-9A9B-0D69BDC79608}" presName="sibTrans" presStyleCnt="0"/>
      <dgm:spPr/>
    </dgm:pt>
    <dgm:pt modelId="{CBEA53B7-18D7-4F7A-A8A7-0C2C0E4ABDAF}" type="pres">
      <dgm:prSet presAssocID="{33E2EA05-E849-4977-9A9B-0D69BDC79608}" presName="space" presStyleCnt="0"/>
      <dgm:spPr/>
    </dgm:pt>
    <dgm:pt modelId="{0138E310-850E-4BD7-9054-C73DE71166AE}" type="pres">
      <dgm:prSet presAssocID="{4E18CC56-49EA-4648-AB53-D4706F667904}" presName="composite" presStyleCnt="0"/>
      <dgm:spPr/>
    </dgm:pt>
    <dgm:pt modelId="{6D10E92D-49D4-44B3-B2C5-B96584446E3D}" type="pres">
      <dgm:prSet presAssocID="{4E18CC56-49EA-4648-AB53-D4706F667904}" presName="LShape" presStyleLbl="alignNode1" presStyleIdx="8" presStyleCnt="9"/>
      <dgm:spPr/>
    </dgm:pt>
    <dgm:pt modelId="{E9A4D456-E4BD-489B-A2B1-DDA928EC7097}" type="pres">
      <dgm:prSet presAssocID="{4E18CC56-49EA-4648-AB53-D4706F667904}" presName="ParentText" presStyleLbl="revTx" presStyleIdx="4" presStyleCnt="5">
        <dgm:presLayoutVars>
          <dgm:chMax val="0"/>
          <dgm:chPref val="0"/>
          <dgm:bulletEnabled val="1"/>
        </dgm:presLayoutVars>
      </dgm:prSet>
      <dgm:spPr/>
    </dgm:pt>
  </dgm:ptLst>
  <dgm:cxnLst>
    <dgm:cxn modelId="{36290E08-463E-4240-A64F-E917D3D961E5}" srcId="{F4DC959D-8A85-421A-93BB-0A5DAC160712}" destId="{28464734-49DB-4DDD-83A7-7447E2FA16F2}" srcOrd="0" destOrd="0" parTransId="{BC456AD9-A471-4138-9F22-564B75ABE18F}" sibTransId="{DE7A75A5-8891-4C16-8AA9-5267F41B8102}"/>
    <dgm:cxn modelId="{8A02211D-6677-4A50-9F86-5D5B079A4A4A}" type="presOf" srcId="{0E7A03EF-4C65-47F1-ACF9-DE11F182FCAA}" destId="{0209B694-5F81-4579-AA5E-E8407D87141B}" srcOrd="0" destOrd="0" presId="urn:microsoft.com/office/officeart/2009/3/layout/StepUpProcess"/>
    <dgm:cxn modelId="{07BD2227-7BE1-45A2-B45D-9E0B07D4B575}" type="presOf" srcId="{8D660359-736C-4BF4-A365-EE1617D2413B}" destId="{CE172F87-6A2B-4991-85C8-101BEF4B7714}" srcOrd="0" destOrd="0" presId="urn:microsoft.com/office/officeart/2009/3/layout/StepUpProcess"/>
    <dgm:cxn modelId="{4F2DE52C-EE84-4C93-99BD-DC8048DC417B}" srcId="{F4DC959D-8A85-421A-93BB-0A5DAC160712}" destId="{0E7A03EF-4C65-47F1-ACF9-DE11F182FCAA}" srcOrd="3" destOrd="0" parTransId="{8E96DF0A-01CF-450A-964B-568399B3B5E0}" sibTransId="{33E2EA05-E849-4977-9A9B-0D69BDC79608}"/>
    <dgm:cxn modelId="{4D9AEA6D-6626-4BEC-AD8C-15D9EF6DC7A3}" type="presOf" srcId="{28464734-49DB-4DDD-83A7-7447E2FA16F2}" destId="{C8E95974-9BF9-40F1-BFEC-EA47AC815738}" srcOrd="0" destOrd="0" presId="urn:microsoft.com/office/officeart/2009/3/layout/StepUpProcess"/>
    <dgm:cxn modelId="{C728A07E-CC8F-48BC-9850-3EE447539CB8}" srcId="{F4DC959D-8A85-421A-93BB-0A5DAC160712}" destId="{8D660359-736C-4BF4-A365-EE1617D2413B}" srcOrd="2" destOrd="0" parTransId="{833AD83D-48B4-48B6-966D-C6C499FFCF39}" sibTransId="{9DDC33A5-CFE7-4B2D-8D7A-B23CC7CF7ED1}"/>
    <dgm:cxn modelId="{C42F61AC-3CA4-4699-8626-1C4318312DD8}" type="presOf" srcId="{F4DC959D-8A85-421A-93BB-0A5DAC160712}" destId="{C9FC3998-CD90-4345-9E9F-D9CB3BCAA456}" srcOrd="0" destOrd="0" presId="urn:microsoft.com/office/officeart/2009/3/layout/StepUpProcess"/>
    <dgm:cxn modelId="{266726D2-69B5-428B-B357-316E36D961B0}" srcId="{F4DC959D-8A85-421A-93BB-0A5DAC160712}" destId="{1354A11D-9FE1-4964-875B-D97ABD5C5280}" srcOrd="1" destOrd="0" parTransId="{75AF4C9D-6F55-4BE3-A35B-13507EE25F8D}" sibTransId="{8A4F372D-EB48-4712-B892-29F1F0883E0F}"/>
    <dgm:cxn modelId="{5AED35E4-6D67-41F6-8370-45DB5FA4DE67}" type="presOf" srcId="{4E18CC56-49EA-4648-AB53-D4706F667904}" destId="{E9A4D456-E4BD-489B-A2B1-DDA928EC7097}" srcOrd="0" destOrd="0" presId="urn:microsoft.com/office/officeart/2009/3/layout/StepUpProcess"/>
    <dgm:cxn modelId="{64BF00E8-0883-4346-A9DD-18A1692DCD2E}" srcId="{F4DC959D-8A85-421A-93BB-0A5DAC160712}" destId="{4E18CC56-49EA-4648-AB53-D4706F667904}" srcOrd="4" destOrd="0" parTransId="{8CB8CA81-23D1-4B18-A064-2565A19482F6}" sibTransId="{3EDCF5A5-3295-430F-808C-41015B606D7E}"/>
    <dgm:cxn modelId="{258146EC-1999-455D-B5FD-4BCAB48A3772}" type="presOf" srcId="{1354A11D-9FE1-4964-875B-D97ABD5C5280}" destId="{EC2134C5-6707-4FEC-897E-5811D7DB88FE}" srcOrd="0" destOrd="0" presId="urn:microsoft.com/office/officeart/2009/3/layout/StepUpProcess"/>
    <dgm:cxn modelId="{DD3254BC-8950-41D7-A5EE-B38E80BF50FE}" type="presParOf" srcId="{C9FC3998-CD90-4345-9E9F-D9CB3BCAA456}" destId="{E29F6A78-F6C2-43B0-A1B5-A3546B54CD79}" srcOrd="0" destOrd="0" presId="urn:microsoft.com/office/officeart/2009/3/layout/StepUpProcess"/>
    <dgm:cxn modelId="{1F7B6A11-FF94-449D-9F6F-0A658EB07702}" type="presParOf" srcId="{E29F6A78-F6C2-43B0-A1B5-A3546B54CD79}" destId="{B2FD7AA2-CBF6-4789-95C8-FDF3B7D8D9CF}" srcOrd="0" destOrd="0" presId="urn:microsoft.com/office/officeart/2009/3/layout/StepUpProcess"/>
    <dgm:cxn modelId="{A60BB265-1378-44B7-8327-DAF8F6994531}" type="presParOf" srcId="{E29F6A78-F6C2-43B0-A1B5-A3546B54CD79}" destId="{C8E95974-9BF9-40F1-BFEC-EA47AC815738}" srcOrd="1" destOrd="0" presId="urn:microsoft.com/office/officeart/2009/3/layout/StepUpProcess"/>
    <dgm:cxn modelId="{D8D49E3E-E8D1-4CC0-BADF-B70A0E53910C}" type="presParOf" srcId="{E29F6A78-F6C2-43B0-A1B5-A3546B54CD79}" destId="{B24D078D-5CE2-4899-945B-9D8A4B4C70AD}" srcOrd="2" destOrd="0" presId="urn:microsoft.com/office/officeart/2009/3/layout/StepUpProcess"/>
    <dgm:cxn modelId="{1177C36F-DBF9-4179-ABCC-40B9FE2C1101}" type="presParOf" srcId="{C9FC3998-CD90-4345-9E9F-D9CB3BCAA456}" destId="{8A041D25-DE1A-449F-A445-86B265686B41}" srcOrd="1" destOrd="0" presId="urn:microsoft.com/office/officeart/2009/3/layout/StepUpProcess"/>
    <dgm:cxn modelId="{42D70F10-71DE-4DA3-8B00-A703C81362F5}" type="presParOf" srcId="{8A041D25-DE1A-449F-A445-86B265686B41}" destId="{5896A13C-6665-493E-96AC-3035161BE786}" srcOrd="0" destOrd="0" presId="urn:microsoft.com/office/officeart/2009/3/layout/StepUpProcess"/>
    <dgm:cxn modelId="{AAA0F27D-0C21-44DD-9223-AE7360058C36}" type="presParOf" srcId="{C9FC3998-CD90-4345-9E9F-D9CB3BCAA456}" destId="{E33504D8-A6BF-4720-A9CE-707EAB9DF04E}" srcOrd="2" destOrd="0" presId="urn:microsoft.com/office/officeart/2009/3/layout/StepUpProcess"/>
    <dgm:cxn modelId="{AA100C0A-2A7C-49C8-93E0-2D790682CE1A}" type="presParOf" srcId="{E33504D8-A6BF-4720-A9CE-707EAB9DF04E}" destId="{118C9468-ADBB-4D7B-ADEE-F11D36DA0FF8}" srcOrd="0" destOrd="0" presId="urn:microsoft.com/office/officeart/2009/3/layout/StepUpProcess"/>
    <dgm:cxn modelId="{E5110475-2F1C-46BF-A8F6-B1BA299C590E}" type="presParOf" srcId="{E33504D8-A6BF-4720-A9CE-707EAB9DF04E}" destId="{EC2134C5-6707-4FEC-897E-5811D7DB88FE}" srcOrd="1" destOrd="0" presId="urn:microsoft.com/office/officeart/2009/3/layout/StepUpProcess"/>
    <dgm:cxn modelId="{9F50DE11-E9AC-4A4C-A07C-9D6220C9A71A}" type="presParOf" srcId="{E33504D8-A6BF-4720-A9CE-707EAB9DF04E}" destId="{DA3EA054-6FB6-49B2-9A1C-5C611EDE39DA}" srcOrd="2" destOrd="0" presId="urn:microsoft.com/office/officeart/2009/3/layout/StepUpProcess"/>
    <dgm:cxn modelId="{E194649B-CFBF-47E8-A234-2648F806ACD3}" type="presParOf" srcId="{C9FC3998-CD90-4345-9E9F-D9CB3BCAA456}" destId="{BC936AA4-52E6-4AF2-BFE2-AC14FC75AB9D}" srcOrd="3" destOrd="0" presId="urn:microsoft.com/office/officeart/2009/3/layout/StepUpProcess"/>
    <dgm:cxn modelId="{DEEACBAC-1536-4958-8211-E3334EAB0954}" type="presParOf" srcId="{BC936AA4-52E6-4AF2-BFE2-AC14FC75AB9D}" destId="{F86F3635-97B4-4B24-A556-D2EE2E18C893}" srcOrd="0" destOrd="0" presId="urn:microsoft.com/office/officeart/2009/3/layout/StepUpProcess"/>
    <dgm:cxn modelId="{DA3BFE9C-0F11-4481-9040-6FB80E496FA5}" type="presParOf" srcId="{C9FC3998-CD90-4345-9E9F-D9CB3BCAA456}" destId="{7637A7A0-E921-471D-BBC4-EA09C07BFBFA}" srcOrd="4" destOrd="0" presId="urn:microsoft.com/office/officeart/2009/3/layout/StepUpProcess"/>
    <dgm:cxn modelId="{B9D34440-A14C-4A31-A755-7123E40949B8}" type="presParOf" srcId="{7637A7A0-E921-471D-BBC4-EA09C07BFBFA}" destId="{F0FD3244-25AF-4C86-B35F-A61F055D2D77}" srcOrd="0" destOrd="0" presId="urn:microsoft.com/office/officeart/2009/3/layout/StepUpProcess"/>
    <dgm:cxn modelId="{3009AF2C-962D-4327-8BBC-1A06D7DB82FD}" type="presParOf" srcId="{7637A7A0-E921-471D-BBC4-EA09C07BFBFA}" destId="{CE172F87-6A2B-4991-85C8-101BEF4B7714}" srcOrd="1" destOrd="0" presId="urn:microsoft.com/office/officeart/2009/3/layout/StepUpProcess"/>
    <dgm:cxn modelId="{B568BAA5-3EEE-4547-96CE-24B4D14D86EB}" type="presParOf" srcId="{7637A7A0-E921-471D-BBC4-EA09C07BFBFA}" destId="{CD0C77FC-0191-47E6-9485-137C40A9B1F8}" srcOrd="2" destOrd="0" presId="urn:microsoft.com/office/officeart/2009/3/layout/StepUpProcess"/>
    <dgm:cxn modelId="{D326DD49-756E-4F47-A09B-D2A52C725DDC}" type="presParOf" srcId="{C9FC3998-CD90-4345-9E9F-D9CB3BCAA456}" destId="{C1719018-4366-4FA8-BE7E-D25DC1F9F3C6}" srcOrd="5" destOrd="0" presId="urn:microsoft.com/office/officeart/2009/3/layout/StepUpProcess"/>
    <dgm:cxn modelId="{C23D4A6F-AAF4-48B6-97BF-1C756AE53F45}" type="presParOf" srcId="{C1719018-4366-4FA8-BE7E-D25DC1F9F3C6}" destId="{BB441EBF-39F4-4E31-8688-C20493C189D0}" srcOrd="0" destOrd="0" presId="urn:microsoft.com/office/officeart/2009/3/layout/StepUpProcess"/>
    <dgm:cxn modelId="{907C605E-277D-46A4-B5E0-7BFD87E766AB}" type="presParOf" srcId="{C9FC3998-CD90-4345-9E9F-D9CB3BCAA456}" destId="{FE872EBA-059F-4C7F-82FA-62A92FF1D942}" srcOrd="6" destOrd="0" presId="urn:microsoft.com/office/officeart/2009/3/layout/StepUpProcess"/>
    <dgm:cxn modelId="{B749A1E6-FC18-4D0B-9918-68A3C5F4C212}" type="presParOf" srcId="{FE872EBA-059F-4C7F-82FA-62A92FF1D942}" destId="{DDB8F211-40D1-4B15-8AA9-BB03535A7AA1}" srcOrd="0" destOrd="0" presId="urn:microsoft.com/office/officeart/2009/3/layout/StepUpProcess"/>
    <dgm:cxn modelId="{CE74955C-6313-4ACA-9728-2CB6EE54E43D}" type="presParOf" srcId="{FE872EBA-059F-4C7F-82FA-62A92FF1D942}" destId="{0209B694-5F81-4579-AA5E-E8407D87141B}" srcOrd="1" destOrd="0" presId="urn:microsoft.com/office/officeart/2009/3/layout/StepUpProcess"/>
    <dgm:cxn modelId="{49E1D17F-3BD7-4EE1-A55E-A613CC323966}" type="presParOf" srcId="{FE872EBA-059F-4C7F-82FA-62A92FF1D942}" destId="{DE125A02-369D-4F7E-BB0F-3DDE90303382}" srcOrd="2" destOrd="0" presId="urn:microsoft.com/office/officeart/2009/3/layout/StepUpProcess"/>
    <dgm:cxn modelId="{E9166AE3-73BC-4261-9FBF-743C56BDE914}" type="presParOf" srcId="{C9FC3998-CD90-4345-9E9F-D9CB3BCAA456}" destId="{58473442-E780-4A07-BB0C-C4BDCE5517BD}" srcOrd="7" destOrd="0" presId="urn:microsoft.com/office/officeart/2009/3/layout/StepUpProcess"/>
    <dgm:cxn modelId="{57413415-A308-48CC-86D4-AD1D28266572}" type="presParOf" srcId="{58473442-E780-4A07-BB0C-C4BDCE5517BD}" destId="{CBEA53B7-18D7-4F7A-A8A7-0C2C0E4ABDAF}" srcOrd="0" destOrd="0" presId="urn:microsoft.com/office/officeart/2009/3/layout/StepUpProcess"/>
    <dgm:cxn modelId="{9C1C157A-7B95-43A0-90A4-D929FABD9E8A}" type="presParOf" srcId="{C9FC3998-CD90-4345-9E9F-D9CB3BCAA456}" destId="{0138E310-850E-4BD7-9054-C73DE71166AE}" srcOrd="8" destOrd="0" presId="urn:microsoft.com/office/officeart/2009/3/layout/StepUpProcess"/>
    <dgm:cxn modelId="{7C575173-E9E9-4CA8-BD08-3C72E66F4207}" type="presParOf" srcId="{0138E310-850E-4BD7-9054-C73DE71166AE}" destId="{6D10E92D-49D4-44B3-B2C5-B96584446E3D}" srcOrd="0" destOrd="0" presId="urn:microsoft.com/office/officeart/2009/3/layout/StepUpProcess"/>
    <dgm:cxn modelId="{709D1C38-2588-4C3E-B450-68B393C851CA}" type="presParOf" srcId="{0138E310-850E-4BD7-9054-C73DE71166AE}" destId="{E9A4D456-E4BD-489B-A2B1-DDA928EC709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B086EB-B797-417E-ADA2-22C3524E8D26}"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0CE48EA4-DB0E-47E7-B9F2-CE4B43FCDC8A}">
      <dgm:prSet/>
      <dgm:spPr/>
      <dgm:t>
        <a:bodyPr/>
        <a:lstStyle/>
        <a:p>
          <a:r>
            <a:rPr lang="el-GR"/>
            <a:t>Καινοτόμος τεχνολογία από το Πανεπιστήμιο Πατρών</a:t>
          </a:r>
          <a:endParaRPr lang="en-US"/>
        </a:p>
      </dgm:t>
    </dgm:pt>
    <dgm:pt modelId="{22C02F49-447C-4C5F-80F3-59C99ADEF56E}" type="parTrans" cxnId="{0FF3F558-1AAB-4984-897A-CE22F8CC4919}">
      <dgm:prSet/>
      <dgm:spPr/>
      <dgm:t>
        <a:bodyPr/>
        <a:lstStyle/>
        <a:p>
          <a:endParaRPr lang="en-US"/>
        </a:p>
      </dgm:t>
    </dgm:pt>
    <dgm:pt modelId="{A0EBE2A3-DD79-41F7-821F-89B248E94805}" type="sibTrans" cxnId="{0FF3F558-1AAB-4984-897A-CE22F8CC4919}">
      <dgm:prSet/>
      <dgm:spPr/>
      <dgm:t>
        <a:bodyPr/>
        <a:lstStyle/>
        <a:p>
          <a:endParaRPr lang="en-US"/>
        </a:p>
      </dgm:t>
    </dgm:pt>
    <dgm:pt modelId="{716E2D23-E5C4-4086-BD07-C3A44D60F06B}">
      <dgm:prSet/>
      <dgm:spPr/>
      <dgm:t>
        <a:bodyPr/>
        <a:lstStyle/>
        <a:p>
          <a:r>
            <a:rPr lang="el-GR" dirty="0">
              <a:solidFill>
                <a:schemeClr val="accent2">
                  <a:lumMod val="75000"/>
                </a:schemeClr>
              </a:solidFill>
            </a:rPr>
            <a:t>μη θερμικής επεξεργασίας σε αλκοολικά διαλύματα που προέρχονται από ζύμωση (Οίνος, μπύρα) ή και απόσταξη ( </a:t>
          </a:r>
          <a:r>
            <a:rPr lang="el-GR" dirty="0" err="1">
              <a:solidFill>
                <a:schemeClr val="accent2">
                  <a:lumMod val="75000"/>
                </a:schemeClr>
              </a:solidFill>
            </a:rPr>
            <a:t>τσίπουρο,τσικουδιά</a:t>
          </a:r>
          <a:r>
            <a:rPr lang="el-GR" dirty="0">
              <a:solidFill>
                <a:schemeClr val="accent2">
                  <a:lumMod val="75000"/>
                </a:schemeClr>
              </a:solidFill>
            </a:rPr>
            <a:t>)</a:t>
          </a:r>
          <a:endParaRPr lang="en-US" dirty="0">
            <a:solidFill>
              <a:schemeClr val="accent2">
                <a:lumMod val="75000"/>
              </a:schemeClr>
            </a:solidFill>
          </a:endParaRPr>
        </a:p>
      </dgm:t>
    </dgm:pt>
    <dgm:pt modelId="{F39AEBB2-5205-4B5E-BD58-DF2BCF0A77EE}" type="parTrans" cxnId="{FAEAF2FB-CAFA-4B12-85B6-426E152536D9}">
      <dgm:prSet/>
      <dgm:spPr/>
      <dgm:t>
        <a:bodyPr/>
        <a:lstStyle/>
        <a:p>
          <a:endParaRPr lang="en-US"/>
        </a:p>
      </dgm:t>
    </dgm:pt>
    <dgm:pt modelId="{5B8F2C51-D35F-48CF-81CC-CC4E90FA1518}" type="sibTrans" cxnId="{FAEAF2FB-CAFA-4B12-85B6-426E152536D9}">
      <dgm:prSet/>
      <dgm:spPr/>
      <dgm:t>
        <a:bodyPr/>
        <a:lstStyle/>
        <a:p>
          <a:endParaRPr lang="en-US"/>
        </a:p>
      </dgm:t>
    </dgm:pt>
    <dgm:pt modelId="{CF0DD92F-D20C-46E5-A236-24077CB0E8A3}">
      <dgm:prSet/>
      <dgm:spPr/>
      <dgm:t>
        <a:bodyPr/>
        <a:lstStyle/>
        <a:p>
          <a:r>
            <a:rPr lang="el-GR" dirty="0">
              <a:solidFill>
                <a:schemeClr val="accent2">
                  <a:lumMod val="75000"/>
                </a:schemeClr>
              </a:solidFill>
            </a:rPr>
            <a:t>αξιοποιεί προηγμένες τεχνολογίες ηλεκτρομαγνητικών πεδίων και </a:t>
          </a:r>
          <a:r>
            <a:rPr lang="el-GR" dirty="0" err="1">
              <a:solidFill>
                <a:schemeClr val="accent2">
                  <a:lumMod val="75000"/>
                </a:schemeClr>
              </a:solidFill>
            </a:rPr>
            <a:t>μικρορρευμάτων</a:t>
          </a:r>
          <a:r>
            <a:rPr lang="el-GR" dirty="0">
              <a:solidFill>
                <a:schemeClr val="accent2">
                  <a:lumMod val="75000"/>
                </a:schemeClr>
              </a:solidFill>
            </a:rPr>
            <a:t> </a:t>
          </a:r>
          <a:endParaRPr lang="en-US" dirty="0">
            <a:solidFill>
              <a:schemeClr val="accent2">
                <a:lumMod val="75000"/>
              </a:schemeClr>
            </a:solidFill>
          </a:endParaRPr>
        </a:p>
      </dgm:t>
    </dgm:pt>
    <dgm:pt modelId="{288A8631-1926-4A85-95C0-AE0FAA47C4DB}" type="parTrans" cxnId="{9BD2BC61-816E-4C41-8CB7-B4EB688D0502}">
      <dgm:prSet/>
      <dgm:spPr/>
      <dgm:t>
        <a:bodyPr/>
        <a:lstStyle/>
        <a:p>
          <a:endParaRPr lang="en-US"/>
        </a:p>
      </dgm:t>
    </dgm:pt>
    <dgm:pt modelId="{59C5E2EF-32CB-44B7-BE96-ADBFC9EE3F12}" type="sibTrans" cxnId="{9BD2BC61-816E-4C41-8CB7-B4EB688D0502}">
      <dgm:prSet/>
      <dgm:spPr/>
      <dgm:t>
        <a:bodyPr/>
        <a:lstStyle/>
        <a:p>
          <a:endParaRPr lang="en-US"/>
        </a:p>
      </dgm:t>
    </dgm:pt>
    <dgm:pt modelId="{631856AD-4A92-44DC-ABC4-6E97351D014A}">
      <dgm:prSet/>
      <dgm:spPr/>
      <dgm:t>
        <a:bodyPr/>
        <a:lstStyle/>
        <a:p>
          <a:r>
            <a:rPr lang="el-GR" dirty="0">
              <a:solidFill>
                <a:schemeClr val="accent2">
                  <a:lumMod val="75000"/>
                </a:schemeClr>
              </a:solidFill>
            </a:rPr>
            <a:t>μειώνει ή και αφαιρεί πλήρως την περιεκτικότητα αλκοόλης</a:t>
          </a:r>
          <a:endParaRPr lang="en-US" dirty="0">
            <a:solidFill>
              <a:schemeClr val="accent2">
                <a:lumMod val="75000"/>
              </a:schemeClr>
            </a:solidFill>
          </a:endParaRPr>
        </a:p>
      </dgm:t>
    </dgm:pt>
    <dgm:pt modelId="{AE29F1FF-3265-4BA3-ACC6-1A61DB5DB931}" type="parTrans" cxnId="{C2C1DDAD-955D-4B6D-BF61-87C39464E91F}">
      <dgm:prSet/>
      <dgm:spPr/>
      <dgm:t>
        <a:bodyPr/>
        <a:lstStyle/>
        <a:p>
          <a:endParaRPr lang="en-US"/>
        </a:p>
      </dgm:t>
    </dgm:pt>
    <dgm:pt modelId="{BBE83844-10A4-481F-9F45-0B471F6A3060}" type="sibTrans" cxnId="{C2C1DDAD-955D-4B6D-BF61-87C39464E91F}">
      <dgm:prSet/>
      <dgm:spPr/>
      <dgm:t>
        <a:bodyPr/>
        <a:lstStyle/>
        <a:p>
          <a:endParaRPr lang="en-US"/>
        </a:p>
      </dgm:t>
    </dgm:pt>
    <dgm:pt modelId="{B518A3F9-8412-427B-B767-9B05587C9CC4}">
      <dgm:prSet/>
      <dgm:spPr/>
      <dgm:t>
        <a:bodyPr/>
        <a:lstStyle/>
        <a:p>
          <a:r>
            <a:rPr lang="el-GR" dirty="0">
              <a:solidFill>
                <a:schemeClr val="accent2">
                  <a:lumMod val="75000"/>
                </a:schemeClr>
              </a:solidFill>
            </a:rPr>
            <a:t>διατηρεί τους οργανοληπτικούς χαρακτήρες των οίνων </a:t>
          </a:r>
          <a:endParaRPr lang="en-US" dirty="0">
            <a:solidFill>
              <a:schemeClr val="accent2">
                <a:lumMod val="75000"/>
              </a:schemeClr>
            </a:solidFill>
          </a:endParaRPr>
        </a:p>
      </dgm:t>
    </dgm:pt>
    <dgm:pt modelId="{A3CF4C75-0A47-4C7A-8060-641688027C86}" type="parTrans" cxnId="{3A075666-20B1-42FF-BA2B-94A3E3D58D63}">
      <dgm:prSet/>
      <dgm:spPr/>
      <dgm:t>
        <a:bodyPr/>
        <a:lstStyle/>
        <a:p>
          <a:endParaRPr lang="en-US"/>
        </a:p>
      </dgm:t>
    </dgm:pt>
    <dgm:pt modelId="{144BFD6D-A9A0-4866-8319-E0ABFC2A3C48}" type="sibTrans" cxnId="{3A075666-20B1-42FF-BA2B-94A3E3D58D63}">
      <dgm:prSet/>
      <dgm:spPr/>
      <dgm:t>
        <a:bodyPr/>
        <a:lstStyle/>
        <a:p>
          <a:endParaRPr lang="en-US"/>
        </a:p>
      </dgm:t>
    </dgm:pt>
    <dgm:pt modelId="{9E7BFAC8-192C-4796-9674-DDB97521E07A}">
      <dgm:prSet/>
      <dgm:spPr/>
      <dgm:t>
        <a:bodyPr/>
        <a:lstStyle/>
        <a:p>
          <a:r>
            <a:rPr lang="el-GR" dirty="0">
              <a:solidFill>
                <a:schemeClr val="accent2">
                  <a:lumMod val="75000"/>
                </a:schemeClr>
              </a:solidFill>
            </a:rPr>
            <a:t>αυξάνει τα επίπεδα </a:t>
          </a:r>
          <a:r>
            <a:rPr lang="el-GR" dirty="0" err="1">
              <a:solidFill>
                <a:schemeClr val="accent2">
                  <a:lumMod val="75000"/>
                </a:schemeClr>
              </a:solidFill>
            </a:rPr>
            <a:t>ρεσβερατρόλης</a:t>
          </a:r>
          <a:r>
            <a:rPr lang="el-GR" dirty="0">
              <a:solidFill>
                <a:schemeClr val="accent2">
                  <a:lumMod val="75000"/>
                </a:schemeClr>
              </a:solidFill>
            </a:rPr>
            <a:t> και τον αντιοξειδωτικό χαρακτήρα των οίνων  </a:t>
          </a:r>
          <a:endParaRPr lang="en-US" dirty="0">
            <a:solidFill>
              <a:schemeClr val="accent2">
                <a:lumMod val="75000"/>
              </a:schemeClr>
            </a:solidFill>
          </a:endParaRPr>
        </a:p>
      </dgm:t>
    </dgm:pt>
    <dgm:pt modelId="{E756C3B1-4FF2-4DE5-8D53-EE255EFF2BC0}" type="parTrans" cxnId="{0CED3374-053A-4CC7-896B-D324AA269AF7}">
      <dgm:prSet/>
      <dgm:spPr/>
      <dgm:t>
        <a:bodyPr/>
        <a:lstStyle/>
        <a:p>
          <a:endParaRPr lang="en-US"/>
        </a:p>
      </dgm:t>
    </dgm:pt>
    <dgm:pt modelId="{9855CA04-E846-455C-BCC7-4A41D2E3ED18}" type="sibTrans" cxnId="{0CED3374-053A-4CC7-896B-D324AA269AF7}">
      <dgm:prSet/>
      <dgm:spPr/>
      <dgm:t>
        <a:bodyPr/>
        <a:lstStyle/>
        <a:p>
          <a:endParaRPr lang="en-US"/>
        </a:p>
      </dgm:t>
    </dgm:pt>
    <dgm:pt modelId="{98CC1802-BBF2-4381-92EF-EC1FB2B6233A}" type="pres">
      <dgm:prSet presAssocID="{D2B086EB-B797-417E-ADA2-22C3524E8D26}" presName="linear" presStyleCnt="0">
        <dgm:presLayoutVars>
          <dgm:animLvl val="lvl"/>
          <dgm:resizeHandles val="exact"/>
        </dgm:presLayoutVars>
      </dgm:prSet>
      <dgm:spPr/>
    </dgm:pt>
    <dgm:pt modelId="{FD839D85-1685-40AE-84F1-D8A8B2CEF5E3}" type="pres">
      <dgm:prSet presAssocID="{0CE48EA4-DB0E-47E7-B9F2-CE4B43FCDC8A}" presName="parentText" presStyleLbl="node1" presStyleIdx="0" presStyleCnt="1">
        <dgm:presLayoutVars>
          <dgm:chMax val="0"/>
          <dgm:bulletEnabled val="1"/>
        </dgm:presLayoutVars>
      </dgm:prSet>
      <dgm:spPr/>
    </dgm:pt>
    <dgm:pt modelId="{1AE879B1-E7F9-4439-8E01-AF93A97799AE}" type="pres">
      <dgm:prSet presAssocID="{0CE48EA4-DB0E-47E7-B9F2-CE4B43FCDC8A}" presName="childText" presStyleLbl="revTx" presStyleIdx="0" presStyleCnt="1">
        <dgm:presLayoutVars>
          <dgm:bulletEnabled val="1"/>
        </dgm:presLayoutVars>
      </dgm:prSet>
      <dgm:spPr/>
    </dgm:pt>
  </dgm:ptLst>
  <dgm:cxnLst>
    <dgm:cxn modelId="{699B9510-58BC-48B3-BECF-D0264C9577D5}" type="presOf" srcId="{631856AD-4A92-44DC-ABC4-6E97351D014A}" destId="{1AE879B1-E7F9-4439-8E01-AF93A97799AE}" srcOrd="0" destOrd="2" presId="urn:microsoft.com/office/officeart/2005/8/layout/vList2"/>
    <dgm:cxn modelId="{38C34C5C-6A6F-4B66-BAB5-48DA520A24DD}" type="presOf" srcId="{D2B086EB-B797-417E-ADA2-22C3524E8D26}" destId="{98CC1802-BBF2-4381-92EF-EC1FB2B6233A}" srcOrd="0" destOrd="0" presId="urn:microsoft.com/office/officeart/2005/8/layout/vList2"/>
    <dgm:cxn modelId="{9BD2BC61-816E-4C41-8CB7-B4EB688D0502}" srcId="{0CE48EA4-DB0E-47E7-B9F2-CE4B43FCDC8A}" destId="{CF0DD92F-D20C-46E5-A236-24077CB0E8A3}" srcOrd="1" destOrd="0" parTransId="{288A8631-1926-4A85-95C0-AE0FAA47C4DB}" sibTransId="{59C5E2EF-32CB-44B7-BE96-ADBFC9EE3F12}"/>
    <dgm:cxn modelId="{3A075666-20B1-42FF-BA2B-94A3E3D58D63}" srcId="{0CE48EA4-DB0E-47E7-B9F2-CE4B43FCDC8A}" destId="{B518A3F9-8412-427B-B767-9B05587C9CC4}" srcOrd="3" destOrd="0" parTransId="{A3CF4C75-0A47-4C7A-8060-641688027C86}" sibTransId="{144BFD6D-A9A0-4866-8319-E0ABFC2A3C48}"/>
    <dgm:cxn modelId="{0CED3374-053A-4CC7-896B-D324AA269AF7}" srcId="{0CE48EA4-DB0E-47E7-B9F2-CE4B43FCDC8A}" destId="{9E7BFAC8-192C-4796-9674-DDB97521E07A}" srcOrd="4" destOrd="0" parTransId="{E756C3B1-4FF2-4DE5-8D53-EE255EFF2BC0}" sibTransId="{9855CA04-E846-455C-BCC7-4A41D2E3ED18}"/>
    <dgm:cxn modelId="{0FF3F558-1AAB-4984-897A-CE22F8CC4919}" srcId="{D2B086EB-B797-417E-ADA2-22C3524E8D26}" destId="{0CE48EA4-DB0E-47E7-B9F2-CE4B43FCDC8A}" srcOrd="0" destOrd="0" parTransId="{22C02F49-447C-4C5F-80F3-59C99ADEF56E}" sibTransId="{A0EBE2A3-DD79-41F7-821F-89B248E94805}"/>
    <dgm:cxn modelId="{40DBA799-DA68-4793-B9A6-202149FEDA7B}" type="presOf" srcId="{0CE48EA4-DB0E-47E7-B9F2-CE4B43FCDC8A}" destId="{FD839D85-1685-40AE-84F1-D8A8B2CEF5E3}" srcOrd="0" destOrd="0" presId="urn:microsoft.com/office/officeart/2005/8/layout/vList2"/>
    <dgm:cxn modelId="{66744BA3-6C27-4A3D-B2C5-48A3D74EC909}" type="presOf" srcId="{B518A3F9-8412-427B-B767-9B05587C9CC4}" destId="{1AE879B1-E7F9-4439-8E01-AF93A97799AE}" srcOrd="0" destOrd="3" presId="urn:microsoft.com/office/officeart/2005/8/layout/vList2"/>
    <dgm:cxn modelId="{C2C1DDAD-955D-4B6D-BF61-87C39464E91F}" srcId="{0CE48EA4-DB0E-47E7-B9F2-CE4B43FCDC8A}" destId="{631856AD-4A92-44DC-ABC4-6E97351D014A}" srcOrd="2" destOrd="0" parTransId="{AE29F1FF-3265-4BA3-ACC6-1A61DB5DB931}" sibTransId="{BBE83844-10A4-481F-9F45-0B471F6A3060}"/>
    <dgm:cxn modelId="{C57F34CF-AEFF-4599-8225-5292FBD62100}" type="presOf" srcId="{CF0DD92F-D20C-46E5-A236-24077CB0E8A3}" destId="{1AE879B1-E7F9-4439-8E01-AF93A97799AE}" srcOrd="0" destOrd="1" presId="urn:microsoft.com/office/officeart/2005/8/layout/vList2"/>
    <dgm:cxn modelId="{FA2DFCD0-1784-46FC-8105-2C26953DB8EB}" type="presOf" srcId="{716E2D23-E5C4-4086-BD07-C3A44D60F06B}" destId="{1AE879B1-E7F9-4439-8E01-AF93A97799AE}" srcOrd="0" destOrd="0" presId="urn:microsoft.com/office/officeart/2005/8/layout/vList2"/>
    <dgm:cxn modelId="{989C78E3-6092-4C5E-813C-11075CD61296}" type="presOf" srcId="{9E7BFAC8-192C-4796-9674-DDB97521E07A}" destId="{1AE879B1-E7F9-4439-8E01-AF93A97799AE}" srcOrd="0" destOrd="4" presId="urn:microsoft.com/office/officeart/2005/8/layout/vList2"/>
    <dgm:cxn modelId="{FAEAF2FB-CAFA-4B12-85B6-426E152536D9}" srcId="{0CE48EA4-DB0E-47E7-B9F2-CE4B43FCDC8A}" destId="{716E2D23-E5C4-4086-BD07-C3A44D60F06B}" srcOrd="0" destOrd="0" parTransId="{F39AEBB2-5205-4B5E-BD58-DF2BCF0A77EE}" sibTransId="{5B8F2C51-D35F-48CF-81CC-CC4E90FA1518}"/>
    <dgm:cxn modelId="{BE82A903-86FC-491D-A422-4F244C3C894B}" type="presParOf" srcId="{98CC1802-BBF2-4381-92EF-EC1FB2B6233A}" destId="{FD839D85-1685-40AE-84F1-D8A8B2CEF5E3}" srcOrd="0" destOrd="0" presId="urn:microsoft.com/office/officeart/2005/8/layout/vList2"/>
    <dgm:cxn modelId="{79D58A10-6C89-4B44-ACA4-56819723E284}" type="presParOf" srcId="{98CC1802-BBF2-4381-92EF-EC1FB2B6233A}" destId="{1AE879B1-E7F9-4439-8E01-AF93A97799A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4DA261-A8FE-4DBF-A20B-D088F707D7C0}"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1A6D935A-2851-426B-A342-2C23D54EC21F}">
      <dgm:prSet/>
      <dgm:spPr/>
      <dgm:t>
        <a:bodyPr/>
        <a:lstStyle/>
        <a:p>
          <a:r>
            <a:rPr lang="el-GR"/>
            <a:t>Στόχοι του προγράμματος</a:t>
          </a:r>
          <a:endParaRPr lang="en-US"/>
        </a:p>
      </dgm:t>
    </dgm:pt>
    <dgm:pt modelId="{35BD2DD3-A789-4033-8C81-509C676BCB77}" type="parTrans" cxnId="{681FA016-95FA-4B8D-9CC1-BA3FC428CA57}">
      <dgm:prSet/>
      <dgm:spPr/>
      <dgm:t>
        <a:bodyPr/>
        <a:lstStyle/>
        <a:p>
          <a:endParaRPr lang="en-US"/>
        </a:p>
      </dgm:t>
    </dgm:pt>
    <dgm:pt modelId="{8EA3C2FD-6586-4991-8D99-7C361305C7A2}" type="sibTrans" cxnId="{681FA016-95FA-4B8D-9CC1-BA3FC428CA57}">
      <dgm:prSet/>
      <dgm:spPr/>
      <dgm:t>
        <a:bodyPr/>
        <a:lstStyle/>
        <a:p>
          <a:endParaRPr lang="en-US"/>
        </a:p>
      </dgm:t>
    </dgm:pt>
    <dgm:pt modelId="{92EAE1BD-5BC4-42E2-AED5-42F905422B81}">
      <dgm:prSet/>
      <dgm:spPr/>
      <dgm:t>
        <a:bodyPr/>
        <a:lstStyle/>
        <a:p>
          <a:r>
            <a:rPr lang="el-GR" sz="1700" dirty="0"/>
            <a:t>Εισαγωγή νέων προϊόντων στην αγορά – αξιοποίηση αγορών που υπάρχουν περιορισμοί  στην κατανάλωση αλκοόλ</a:t>
          </a:r>
          <a:endParaRPr lang="en-US" sz="1700" dirty="0"/>
        </a:p>
      </dgm:t>
    </dgm:pt>
    <dgm:pt modelId="{418769F9-7666-4671-83F1-2657F230346E}" type="parTrans" cxnId="{0F206F45-2B78-4044-BBC6-393FF3A35172}">
      <dgm:prSet/>
      <dgm:spPr/>
      <dgm:t>
        <a:bodyPr/>
        <a:lstStyle/>
        <a:p>
          <a:endParaRPr lang="en-US"/>
        </a:p>
      </dgm:t>
    </dgm:pt>
    <dgm:pt modelId="{0BADF7E6-B2C5-4448-803C-9811816EF739}" type="sibTrans" cxnId="{0F206F45-2B78-4044-BBC6-393FF3A35172}">
      <dgm:prSet/>
      <dgm:spPr/>
      <dgm:t>
        <a:bodyPr/>
        <a:lstStyle/>
        <a:p>
          <a:endParaRPr lang="en-US"/>
        </a:p>
      </dgm:t>
    </dgm:pt>
    <dgm:pt modelId="{948FFF50-892C-474D-A14A-AE7F0BDBD19F}">
      <dgm:prSet/>
      <dgm:spPr/>
      <dgm:t>
        <a:bodyPr/>
        <a:lstStyle/>
        <a:p>
          <a:r>
            <a:rPr lang="el-GR" sz="1700"/>
            <a:t>Διαφοροποίηση ελληνικής γεωργικής παραγωγής</a:t>
          </a:r>
          <a:endParaRPr lang="en-US" sz="1700"/>
        </a:p>
      </dgm:t>
    </dgm:pt>
    <dgm:pt modelId="{E6DF3A57-6C51-43ED-BAAB-AFDB2C4A7D89}" type="parTrans" cxnId="{CF679635-A53D-41AA-8F36-434DA8309B4C}">
      <dgm:prSet/>
      <dgm:spPr/>
      <dgm:t>
        <a:bodyPr/>
        <a:lstStyle/>
        <a:p>
          <a:endParaRPr lang="en-US"/>
        </a:p>
      </dgm:t>
    </dgm:pt>
    <dgm:pt modelId="{4209FE51-15DE-466B-9C15-62BD6DD5DCEE}" type="sibTrans" cxnId="{CF679635-A53D-41AA-8F36-434DA8309B4C}">
      <dgm:prSet/>
      <dgm:spPr/>
      <dgm:t>
        <a:bodyPr/>
        <a:lstStyle/>
        <a:p>
          <a:endParaRPr lang="en-US"/>
        </a:p>
      </dgm:t>
    </dgm:pt>
    <dgm:pt modelId="{D776A583-37D0-4A3D-BB77-092B0973CEF2}">
      <dgm:prSet/>
      <dgm:spPr/>
      <dgm:t>
        <a:bodyPr/>
        <a:lstStyle/>
        <a:p>
          <a:r>
            <a:rPr lang="el-GR" sz="1700" dirty="0"/>
            <a:t>Αξιοποίηση ζήτησης κυρίως νέων καταναλωτών, που στρέφονται</a:t>
          </a:r>
          <a:endParaRPr lang="en-US" sz="1700" dirty="0"/>
        </a:p>
      </dgm:t>
    </dgm:pt>
    <dgm:pt modelId="{A268CB7F-5FF3-43B3-8D5A-F1B9F1EEA613}" type="parTrans" cxnId="{0C34DCE3-CF77-401E-A5F3-AFF062A98DFC}">
      <dgm:prSet/>
      <dgm:spPr/>
      <dgm:t>
        <a:bodyPr/>
        <a:lstStyle/>
        <a:p>
          <a:endParaRPr lang="en-US"/>
        </a:p>
      </dgm:t>
    </dgm:pt>
    <dgm:pt modelId="{55837F05-7DD6-4FC9-A3A8-12AE37594CD8}" type="sibTrans" cxnId="{0C34DCE3-CF77-401E-A5F3-AFF062A98DFC}">
      <dgm:prSet/>
      <dgm:spPr/>
      <dgm:t>
        <a:bodyPr/>
        <a:lstStyle/>
        <a:p>
          <a:endParaRPr lang="en-US"/>
        </a:p>
      </dgm:t>
    </dgm:pt>
    <dgm:pt modelId="{2B190CF6-42AC-455A-9357-F2FED6413868}">
      <dgm:prSet custT="1"/>
      <dgm:spPr/>
      <dgm:t>
        <a:bodyPr/>
        <a:lstStyle/>
        <a:p>
          <a:r>
            <a:rPr lang="el-GR" sz="1600" dirty="0"/>
            <a:t>σε περισσότερο υγιεινό τρόπο ζωής</a:t>
          </a:r>
          <a:endParaRPr lang="en-US" sz="1600" dirty="0"/>
        </a:p>
      </dgm:t>
    </dgm:pt>
    <dgm:pt modelId="{5E4F9D08-A47B-46C9-B732-369683B5408B}" type="parTrans" cxnId="{96E8E20B-0A40-4D05-B3B8-6E7DE8B7350D}">
      <dgm:prSet/>
      <dgm:spPr/>
      <dgm:t>
        <a:bodyPr/>
        <a:lstStyle/>
        <a:p>
          <a:endParaRPr lang="en-US"/>
        </a:p>
      </dgm:t>
    </dgm:pt>
    <dgm:pt modelId="{A87CABBE-5506-4551-9EDC-E1253F7173BC}" type="sibTrans" cxnId="{96E8E20B-0A40-4D05-B3B8-6E7DE8B7350D}">
      <dgm:prSet/>
      <dgm:spPr/>
      <dgm:t>
        <a:bodyPr/>
        <a:lstStyle/>
        <a:p>
          <a:endParaRPr lang="en-US"/>
        </a:p>
      </dgm:t>
    </dgm:pt>
    <dgm:pt modelId="{17AD8E85-4C45-410D-A824-26457C978D80}">
      <dgm:prSet custT="1"/>
      <dgm:spPr/>
      <dgm:t>
        <a:bodyPr/>
        <a:lstStyle/>
        <a:p>
          <a:r>
            <a:rPr lang="el-GR" sz="1600"/>
            <a:t>σε προϊόντα με μειωμένες θερμίδες</a:t>
          </a:r>
          <a:endParaRPr lang="en-US" sz="1600"/>
        </a:p>
      </dgm:t>
    </dgm:pt>
    <dgm:pt modelId="{38873791-43DB-4F2C-AEAC-C52D9C820AE9}" type="parTrans" cxnId="{D4767370-401B-455F-960B-6F292027ACFE}">
      <dgm:prSet/>
      <dgm:spPr/>
      <dgm:t>
        <a:bodyPr/>
        <a:lstStyle/>
        <a:p>
          <a:endParaRPr lang="en-US"/>
        </a:p>
      </dgm:t>
    </dgm:pt>
    <dgm:pt modelId="{9EF7EF10-C7F6-4D23-B6A6-32808D987740}" type="sibTrans" cxnId="{D4767370-401B-455F-960B-6F292027ACFE}">
      <dgm:prSet/>
      <dgm:spPr/>
      <dgm:t>
        <a:bodyPr/>
        <a:lstStyle/>
        <a:p>
          <a:endParaRPr lang="en-US"/>
        </a:p>
      </dgm:t>
    </dgm:pt>
    <dgm:pt modelId="{E79D9B49-8D31-43FC-B1C9-0CE3E69B142B}">
      <dgm:prSet custT="1"/>
      <dgm:spPr/>
      <dgm:t>
        <a:bodyPr/>
        <a:lstStyle/>
        <a:p>
          <a:r>
            <a:rPr lang="el-GR" sz="1600" dirty="0"/>
            <a:t>σε προϊόντα χωρίς αλκοόλη </a:t>
          </a:r>
          <a:endParaRPr lang="en-US" sz="1600" dirty="0"/>
        </a:p>
      </dgm:t>
    </dgm:pt>
    <dgm:pt modelId="{3644D3C0-4F42-4F1F-9E21-599DF1DB0271}" type="parTrans" cxnId="{C7745A55-9F12-4706-B979-59D2D8AB8810}">
      <dgm:prSet/>
      <dgm:spPr/>
      <dgm:t>
        <a:bodyPr/>
        <a:lstStyle/>
        <a:p>
          <a:endParaRPr lang="en-US"/>
        </a:p>
      </dgm:t>
    </dgm:pt>
    <dgm:pt modelId="{3C3E121E-DB7E-49E0-834B-1C251C71A00D}" type="sibTrans" cxnId="{C7745A55-9F12-4706-B979-59D2D8AB8810}">
      <dgm:prSet/>
      <dgm:spPr/>
      <dgm:t>
        <a:bodyPr/>
        <a:lstStyle/>
        <a:p>
          <a:endParaRPr lang="en-US"/>
        </a:p>
      </dgm:t>
    </dgm:pt>
    <dgm:pt modelId="{3C4448FA-2BAE-406E-BA9A-CC42396F771C}">
      <dgm:prSet/>
      <dgm:spPr/>
      <dgm:t>
        <a:bodyPr/>
        <a:lstStyle/>
        <a:p>
          <a:r>
            <a:rPr lang="el-GR" sz="1700" dirty="0"/>
            <a:t>Δημιουργία προστιθέμενης αξίας στην αλυσίδα ανάπτυξης του προϊόντος (αμπελουργούς, οινοποιούς, καταναλωτές)</a:t>
          </a:r>
          <a:endParaRPr lang="en-US" sz="1700" dirty="0"/>
        </a:p>
      </dgm:t>
    </dgm:pt>
    <dgm:pt modelId="{A79E6BF8-C844-48DF-9B87-2FC54C2E4A87}" type="parTrans" cxnId="{688DB931-09E1-4348-A4D6-1B362FB2F25A}">
      <dgm:prSet/>
      <dgm:spPr/>
      <dgm:t>
        <a:bodyPr/>
        <a:lstStyle/>
        <a:p>
          <a:endParaRPr lang="en-US"/>
        </a:p>
      </dgm:t>
    </dgm:pt>
    <dgm:pt modelId="{DD5B8601-B80C-4991-AAA3-334087F8C3FD}" type="sibTrans" cxnId="{688DB931-09E1-4348-A4D6-1B362FB2F25A}">
      <dgm:prSet/>
      <dgm:spPr/>
      <dgm:t>
        <a:bodyPr/>
        <a:lstStyle/>
        <a:p>
          <a:endParaRPr lang="en-US"/>
        </a:p>
      </dgm:t>
    </dgm:pt>
    <dgm:pt modelId="{DD47B312-73A0-4030-8F81-7BEEDF9B8AB1}">
      <dgm:prSet/>
      <dgm:spPr/>
      <dgm:t>
        <a:bodyPr/>
        <a:lstStyle/>
        <a:p>
          <a:r>
            <a:rPr lang="el-GR" sz="1700"/>
            <a:t>Επέκταση της πιλοτικής εφαρμογής σε παραγωγικό επίπεδο στα μέλη της ΚΕΟΣΟΕ και στα ιδιωτικά οινοποιεία</a:t>
          </a:r>
          <a:endParaRPr lang="en-US" sz="1700"/>
        </a:p>
      </dgm:t>
    </dgm:pt>
    <dgm:pt modelId="{CD4A0E0A-C5D2-42F4-8DC3-657F7E227A3B}" type="parTrans" cxnId="{2677762F-E80C-45BD-8148-08205C86C85B}">
      <dgm:prSet/>
      <dgm:spPr/>
      <dgm:t>
        <a:bodyPr/>
        <a:lstStyle/>
        <a:p>
          <a:endParaRPr lang="en-US"/>
        </a:p>
      </dgm:t>
    </dgm:pt>
    <dgm:pt modelId="{36484F50-0603-4D61-9DD0-3493F0081419}" type="sibTrans" cxnId="{2677762F-E80C-45BD-8148-08205C86C85B}">
      <dgm:prSet/>
      <dgm:spPr/>
      <dgm:t>
        <a:bodyPr/>
        <a:lstStyle/>
        <a:p>
          <a:endParaRPr lang="en-US"/>
        </a:p>
      </dgm:t>
    </dgm:pt>
    <dgm:pt modelId="{F3FEB1A5-089F-4C32-BC48-70F68DCD8525}">
      <dgm:prSet/>
      <dgm:spPr/>
      <dgm:t>
        <a:bodyPr/>
        <a:lstStyle/>
        <a:p>
          <a:r>
            <a:rPr lang="el-GR" sz="1700"/>
            <a:t>Απάντηση στην εντεινόμενη εκστρατεία για τη μείωση της κατανάλωσης αλκοόλ  </a:t>
          </a:r>
          <a:endParaRPr lang="en-US" sz="1700"/>
        </a:p>
      </dgm:t>
    </dgm:pt>
    <dgm:pt modelId="{92DACEC1-A75A-45A6-90F3-BA752399E04E}" type="parTrans" cxnId="{5FF3F487-128A-40B5-9E07-C77220496774}">
      <dgm:prSet/>
      <dgm:spPr/>
      <dgm:t>
        <a:bodyPr/>
        <a:lstStyle/>
        <a:p>
          <a:endParaRPr lang="en-US"/>
        </a:p>
      </dgm:t>
    </dgm:pt>
    <dgm:pt modelId="{AC843078-2A7B-4FC1-8ED5-69F5E2D7D9E6}" type="sibTrans" cxnId="{5FF3F487-128A-40B5-9E07-C77220496774}">
      <dgm:prSet/>
      <dgm:spPr/>
      <dgm:t>
        <a:bodyPr/>
        <a:lstStyle/>
        <a:p>
          <a:endParaRPr lang="en-US"/>
        </a:p>
      </dgm:t>
    </dgm:pt>
    <dgm:pt modelId="{A4C28F00-6AAB-48E6-AD19-065BAC7B8BB3}" type="pres">
      <dgm:prSet presAssocID="{744DA261-A8FE-4DBF-A20B-D088F707D7C0}" presName="Name0" presStyleCnt="0">
        <dgm:presLayoutVars>
          <dgm:dir/>
          <dgm:animLvl val="lvl"/>
          <dgm:resizeHandles val="exact"/>
        </dgm:presLayoutVars>
      </dgm:prSet>
      <dgm:spPr/>
    </dgm:pt>
    <dgm:pt modelId="{58A517FE-0FC0-445C-818E-A70EDC8C147A}" type="pres">
      <dgm:prSet presAssocID="{1A6D935A-2851-426B-A342-2C23D54EC21F}" presName="boxAndChildren" presStyleCnt="0"/>
      <dgm:spPr/>
    </dgm:pt>
    <dgm:pt modelId="{6D8CB5ED-28B9-4616-9B96-A2AB8795E902}" type="pres">
      <dgm:prSet presAssocID="{1A6D935A-2851-426B-A342-2C23D54EC21F}" presName="parentTextBox" presStyleLbl="alignNode1" presStyleIdx="0" presStyleCnt="1"/>
      <dgm:spPr/>
    </dgm:pt>
    <dgm:pt modelId="{FBE5CF3C-8B32-423C-8F4F-A2C13E603AA1}" type="pres">
      <dgm:prSet presAssocID="{1A6D935A-2851-426B-A342-2C23D54EC21F}" presName="descendantBox" presStyleLbl="bgAccFollowNode1" presStyleIdx="0" presStyleCnt="1"/>
      <dgm:spPr/>
    </dgm:pt>
  </dgm:ptLst>
  <dgm:cxnLst>
    <dgm:cxn modelId="{96E8E20B-0A40-4D05-B3B8-6E7DE8B7350D}" srcId="{D776A583-37D0-4A3D-BB77-092B0973CEF2}" destId="{2B190CF6-42AC-455A-9357-F2FED6413868}" srcOrd="0" destOrd="0" parTransId="{5E4F9D08-A47B-46C9-B732-369683B5408B}" sibTransId="{A87CABBE-5506-4551-9EDC-E1253F7173BC}"/>
    <dgm:cxn modelId="{681FA016-95FA-4B8D-9CC1-BA3FC428CA57}" srcId="{744DA261-A8FE-4DBF-A20B-D088F707D7C0}" destId="{1A6D935A-2851-426B-A342-2C23D54EC21F}" srcOrd="0" destOrd="0" parTransId="{35BD2DD3-A789-4033-8C81-509C676BCB77}" sibTransId="{8EA3C2FD-6586-4991-8D99-7C361305C7A2}"/>
    <dgm:cxn modelId="{2677762F-E80C-45BD-8148-08205C86C85B}" srcId="{1A6D935A-2851-426B-A342-2C23D54EC21F}" destId="{DD47B312-73A0-4030-8F81-7BEEDF9B8AB1}" srcOrd="4" destOrd="0" parTransId="{CD4A0E0A-C5D2-42F4-8DC3-657F7E227A3B}" sibTransId="{36484F50-0603-4D61-9DD0-3493F0081419}"/>
    <dgm:cxn modelId="{688DB931-09E1-4348-A4D6-1B362FB2F25A}" srcId="{1A6D935A-2851-426B-A342-2C23D54EC21F}" destId="{3C4448FA-2BAE-406E-BA9A-CC42396F771C}" srcOrd="3" destOrd="0" parTransId="{A79E6BF8-C844-48DF-9B87-2FC54C2E4A87}" sibTransId="{DD5B8601-B80C-4991-AAA3-334087F8C3FD}"/>
    <dgm:cxn modelId="{CF679635-A53D-41AA-8F36-434DA8309B4C}" srcId="{1A6D935A-2851-426B-A342-2C23D54EC21F}" destId="{948FFF50-892C-474D-A14A-AE7F0BDBD19F}" srcOrd="1" destOrd="0" parTransId="{E6DF3A57-6C51-43ED-BAAB-AFDB2C4A7D89}" sibTransId="{4209FE51-15DE-466B-9C15-62BD6DD5DCEE}"/>
    <dgm:cxn modelId="{0F206F45-2B78-4044-BBC6-393FF3A35172}" srcId="{1A6D935A-2851-426B-A342-2C23D54EC21F}" destId="{92EAE1BD-5BC4-42E2-AED5-42F905422B81}" srcOrd="0" destOrd="0" parTransId="{418769F9-7666-4671-83F1-2657F230346E}" sibTransId="{0BADF7E6-B2C5-4448-803C-9811816EF739}"/>
    <dgm:cxn modelId="{35F03066-7A02-403A-B0CF-322962A31BC6}" type="presOf" srcId="{F3FEB1A5-089F-4C32-BC48-70F68DCD8525}" destId="{FBE5CF3C-8B32-423C-8F4F-A2C13E603AA1}" srcOrd="0" destOrd="8" presId="urn:microsoft.com/office/officeart/2016/7/layout/VerticalDownArrowProcess"/>
    <dgm:cxn modelId="{0644DF6A-0E85-4B3E-9D0C-909EF2AFFB5B}" type="presOf" srcId="{948FFF50-892C-474D-A14A-AE7F0BDBD19F}" destId="{FBE5CF3C-8B32-423C-8F4F-A2C13E603AA1}" srcOrd="0" destOrd="1" presId="urn:microsoft.com/office/officeart/2016/7/layout/VerticalDownArrowProcess"/>
    <dgm:cxn modelId="{8BC19E6D-755A-48AF-AD18-505C01EF9FA1}" type="presOf" srcId="{D776A583-37D0-4A3D-BB77-092B0973CEF2}" destId="{FBE5CF3C-8B32-423C-8F4F-A2C13E603AA1}" srcOrd="0" destOrd="2" presId="urn:microsoft.com/office/officeart/2016/7/layout/VerticalDownArrowProcess"/>
    <dgm:cxn modelId="{B7261E4E-F1A3-4EBD-8451-1570901AFFE4}" type="presOf" srcId="{92EAE1BD-5BC4-42E2-AED5-42F905422B81}" destId="{FBE5CF3C-8B32-423C-8F4F-A2C13E603AA1}" srcOrd="0" destOrd="0" presId="urn:microsoft.com/office/officeart/2016/7/layout/VerticalDownArrowProcess"/>
    <dgm:cxn modelId="{D4767370-401B-455F-960B-6F292027ACFE}" srcId="{D776A583-37D0-4A3D-BB77-092B0973CEF2}" destId="{17AD8E85-4C45-410D-A824-26457C978D80}" srcOrd="1" destOrd="0" parTransId="{38873791-43DB-4F2C-AEAC-C52D9C820AE9}" sibTransId="{9EF7EF10-C7F6-4D23-B6A6-32808D987740}"/>
    <dgm:cxn modelId="{C7745A55-9F12-4706-B979-59D2D8AB8810}" srcId="{D776A583-37D0-4A3D-BB77-092B0973CEF2}" destId="{E79D9B49-8D31-43FC-B1C9-0CE3E69B142B}" srcOrd="2" destOrd="0" parTransId="{3644D3C0-4F42-4F1F-9E21-599DF1DB0271}" sibTransId="{3C3E121E-DB7E-49E0-834B-1C251C71A00D}"/>
    <dgm:cxn modelId="{4037657D-900E-4755-B755-EA3172090178}" type="presOf" srcId="{E79D9B49-8D31-43FC-B1C9-0CE3E69B142B}" destId="{FBE5CF3C-8B32-423C-8F4F-A2C13E603AA1}" srcOrd="0" destOrd="5" presId="urn:microsoft.com/office/officeart/2016/7/layout/VerticalDownArrowProcess"/>
    <dgm:cxn modelId="{97ECBD7F-10D4-4C8A-BBFD-A4EC8C3243D4}" type="presOf" srcId="{744DA261-A8FE-4DBF-A20B-D088F707D7C0}" destId="{A4C28F00-6AAB-48E6-AD19-065BAC7B8BB3}" srcOrd="0" destOrd="0" presId="urn:microsoft.com/office/officeart/2016/7/layout/VerticalDownArrowProcess"/>
    <dgm:cxn modelId="{5FF3F487-128A-40B5-9E07-C77220496774}" srcId="{1A6D935A-2851-426B-A342-2C23D54EC21F}" destId="{F3FEB1A5-089F-4C32-BC48-70F68DCD8525}" srcOrd="5" destOrd="0" parTransId="{92DACEC1-A75A-45A6-90F3-BA752399E04E}" sibTransId="{AC843078-2A7B-4FC1-8ED5-69F5E2D7D9E6}"/>
    <dgm:cxn modelId="{AAA5B997-ADBE-48A5-8547-0A7BAD1090DE}" type="presOf" srcId="{DD47B312-73A0-4030-8F81-7BEEDF9B8AB1}" destId="{FBE5CF3C-8B32-423C-8F4F-A2C13E603AA1}" srcOrd="0" destOrd="7" presId="urn:microsoft.com/office/officeart/2016/7/layout/VerticalDownArrowProcess"/>
    <dgm:cxn modelId="{FFF7A1AA-7D78-41D5-8861-F931AFEF7ACA}" type="presOf" srcId="{17AD8E85-4C45-410D-A824-26457C978D80}" destId="{FBE5CF3C-8B32-423C-8F4F-A2C13E603AA1}" srcOrd="0" destOrd="4" presId="urn:microsoft.com/office/officeart/2016/7/layout/VerticalDownArrowProcess"/>
    <dgm:cxn modelId="{5B2E76AD-66A9-4296-8827-034082714FB2}" type="presOf" srcId="{1A6D935A-2851-426B-A342-2C23D54EC21F}" destId="{6D8CB5ED-28B9-4616-9B96-A2AB8795E902}" srcOrd="0" destOrd="0" presId="urn:microsoft.com/office/officeart/2016/7/layout/VerticalDownArrowProcess"/>
    <dgm:cxn modelId="{19322BD3-6B18-4D41-9EA6-730E28E5ED53}" type="presOf" srcId="{3C4448FA-2BAE-406E-BA9A-CC42396F771C}" destId="{FBE5CF3C-8B32-423C-8F4F-A2C13E603AA1}" srcOrd="0" destOrd="6" presId="urn:microsoft.com/office/officeart/2016/7/layout/VerticalDownArrowProcess"/>
    <dgm:cxn modelId="{0C34DCE3-CF77-401E-A5F3-AFF062A98DFC}" srcId="{1A6D935A-2851-426B-A342-2C23D54EC21F}" destId="{D776A583-37D0-4A3D-BB77-092B0973CEF2}" srcOrd="2" destOrd="0" parTransId="{A268CB7F-5FF3-43B3-8D5A-F1B9F1EEA613}" sibTransId="{55837F05-7DD6-4FC9-A3A8-12AE37594CD8}"/>
    <dgm:cxn modelId="{7F6EE5FB-1680-4E87-AA64-973953372DE6}" type="presOf" srcId="{2B190CF6-42AC-455A-9357-F2FED6413868}" destId="{FBE5CF3C-8B32-423C-8F4F-A2C13E603AA1}" srcOrd="0" destOrd="3" presId="urn:microsoft.com/office/officeart/2016/7/layout/VerticalDownArrowProcess"/>
    <dgm:cxn modelId="{26C3BFFB-9EE8-4DF9-B653-5D6FC330ACFA}" type="presParOf" srcId="{A4C28F00-6AAB-48E6-AD19-065BAC7B8BB3}" destId="{58A517FE-0FC0-445C-818E-A70EDC8C147A}" srcOrd="0" destOrd="0" presId="urn:microsoft.com/office/officeart/2016/7/layout/VerticalDownArrowProcess"/>
    <dgm:cxn modelId="{D620333A-755D-4FCA-8F9A-1E62365AA488}" type="presParOf" srcId="{58A517FE-0FC0-445C-818E-A70EDC8C147A}" destId="{6D8CB5ED-28B9-4616-9B96-A2AB8795E902}" srcOrd="0" destOrd="0" presId="urn:microsoft.com/office/officeart/2016/7/layout/VerticalDownArrowProcess"/>
    <dgm:cxn modelId="{87F77046-D743-4669-89D5-8E761EF028A5}" type="presParOf" srcId="{58A517FE-0FC0-445C-818E-A70EDC8C147A}" destId="{FBE5CF3C-8B32-423C-8F4F-A2C13E603AA1}" srcOrd="1"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24D355-0BB1-48C8-9D20-271411C3FD8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63D6A95-EFC6-42CF-8ADA-481EA8D7B323}">
      <dgm:prSet/>
      <dgm:spPr/>
      <dgm:t>
        <a:bodyPr/>
        <a:lstStyle/>
        <a:p>
          <a:r>
            <a:rPr lang="el-GR"/>
            <a:t>Έμφαση στην προώθηση και αξιοποίηση των αποτελεσμάτων με:</a:t>
          </a:r>
          <a:endParaRPr lang="en-US"/>
        </a:p>
      </dgm:t>
    </dgm:pt>
    <dgm:pt modelId="{8FB05771-E5A9-4744-835B-56A21F176E94}" type="parTrans" cxnId="{A34D22D0-8626-49CC-8582-189EF358E600}">
      <dgm:prSet/>
      <dgm:spPr/>
      <dgm:t>
        <a:bodyPr/>
        <a:lstStyle/>
        <a:p>
          <a:endParaRPr lang="en-US"/>
        </a:p>
      </dgm:t>
    </dgm:pt>
    <dgm:pt modelId="{7DAD535A-7AE4-4E50-A979-A96BCC0328E8}" type="sibTrans" cxnId="{A34D22D0-8626-49CC-8582-189EF358E600}">
      <dgm:prSet/>
      <dgm:spPr/>
      <dgm:t>
        <a:bodyPr/>
        <a:lstStyle/>
        <a:p>
          <a:endParaRPr lang="en-US"/>
        </a:p>
      </dgm:t>
    </dgm:pt>
    <dgm:pt modelId="{8D6F9DE1-5748-4049-A5FB-DD2E7C1B3190}">
      <dgm:prSet/>
      <dgm:spPr/>
      <dgm:t>
        <a:bodyPr/>
        <a:lstStyle/>
        <a:p>
          <a:r>
            <a:rPr lang="el-GR"/>
            <a:t>Διοργάνωση Ημερίδας</a:t>
          </a:r>
          <a:endParaRPr lang="en-US"/>
        </a:p>
      </dgm:t>
    </dgm:pt>
    <dgm:pt modelId="{23D9C5E6-5DBB-4635-8A25-4F6F63A5F358}" type="parTrans" cxnId="{C33821AC-EACB-49C7-880C-68097A0EBF35}">
      <dgm:prSet/>
      <dgm:spPr/>
      <dgm:t>
        <a:bodyPr/>
        <a:lstStyle/>
        <a:p>
          <a:endParaRPr lang="en-US"/>
        </a:p>
      </dgm:t>
    </dgm:pt>
    <dgm:pt modelId="{E7A898E8-5A67-47EC-BBA0-72A64C8EE7C9}" type="sibTrans" cxnId="{C33821AC-EACB-49C7-880C-68097A0EBF35}">
      <dgm:prSet/>
      <dgm:spPr/>
      <dgm:t>
        <a:bodyPr/>
        <a:lstStyle/>
        <a:p>
          <a:endParaRPr lang="en-US"/>
        </a:p>
      </dgm:t>
    </dgm:pt>
    <dgm:pt modelId="{94F819F3-AEB8-47F6-94E7-59789199A2C3}">
      <dgm:prSet/>
      <dgm:spPr/>
      <dgm:t>
        <a:bodyPr/>
        <a:lstStyle/>
        <a:p>
          <a:r>
            <a:rPr lang="el-GR"/>
            <a:t>Παραγωγή και διάθεση επικοινωνιακού υλικού </a:t>
          </a:r>
          <a:endParaRPr lang="en-US"/>
        </a:p>
      </dgm:t>
    </dgm:pt>
    <dgm:pt modelId="{03DD0D17-E286-4627-A89B-A75A39A47227}" type="parTrans" cxnId="{86796582-6929-4AB4-AB7F-B639261B525E}">
      <dgm:prSet/>
      <dgm:spPr/>
      <dgm:t>
        <a:bodyPr/>
        <a:lstStyle/>
        <a:p>
          <a:endParaRPr lang="en-US"/>
        </a:p>
      </dgm:t>
    </dgm:pt>
    <dgm:pt modelId="{650C6A23-AF70-41A2-859C-FC34C1993B16}" type="sibTrans" cxnId="{86796582-6929-4AB4-AB7F-B639261B525E}">
      <dgm:prSet/>
      <dgm:spPr/>
      <dgm:t>
        <a:bodyPr/>
        <a:lstStyle/>
        <a:p>
          <a:endParaRPr lang="en-US"/>
        </a:p>
      </dgm:t>
    </dgm:pt>
    <dgm:pt modelId="{8E45D373-9655-49B5-A254-E4CBF32BDABF}">
      <dgm:prSet/>
      <dgm:spPr/>
      <dgm:t>
        <a:bodyPr/>
        <a:lstStyle/>
        <a:p>
          <a:r>
            <a:rPr lang="el-GR"/>
            <a:t>Δημιουργία διαδικτυακής ιστοσελίδας</a:t>
          </a:r>
          <a:endParaRPr lang="en-US"/>
        </a:p>
      </dgm:t>
    </dgm:pt>
    <dgm:pt modelId="{48D3D1C0-B8C8-4957-A41E-11F0DE7847D7}" type="parTrans" cxnId="{F04225CD-CC43-4F8A-A821-C867EA67E5F1}">
      <dgm:prSet/>
      <dgm:spPr/>
      <dgm:t>
        <a:bodyPr/>
        <a:lstStyle/>
        <a:p>
          <a:endParaRPr lang="en-US"/>
        </a:p>
      </dgm:t>
    </dgm:pt>
    <dgm:pt modelId="{8E3D2240-AA3A-46AC-B4F5-E3C1DDFCD139}" type="sibTrans" cxnId="{F04225CD-CC43-4F8A-A821-C867EA67E5F1}">
      <dgm:prSet/>
      <dgm:spPr/>
      <dgm:t>
        <a:bodyPr/>
        <a:lstStyle/>
        <a:p>
          <a:endParaRPr lang="en-US"/>
        </a:p>
      </dgm:t>
    </dgm:pt>
    <dgm:pt modelId="{089741ED-9A8D-44D5-9AF4-36F8677DA979}">
      <dgm:prSet/>
      <dgm:spPr/>
      <dgm:t>
        <a:bodyPr/>
        <a:lstStyle/>
        <a:p>
          <a:r>
            <a:rPr lang="el-GR" dirty="0"/>
            <a:t>Παρουσία σε εκθέσεις (</a:t>
          </a:r>
          <a:r>
            <a:rPr lang="el-GR" dirty="0" err="1"/>
            <a:t>Οινόραμα</a:t>
          </a:r>
          <a:r>
            <a:rPr lang="el-GR" dirty="0"/>
            <a:t> 2025)</a:t>
          </a:r>
          <a:endParaRPr lang="en-US" dirty="0"/>
        </a:p>
      </dgm:t>
    </dgm:pt>
    <dgm:pt modelId="{D4FD7D2F-DB9F-4C65-AF88-A48C6E513DCF}" type="parTrans" cxnId="{DD77E3EC-7E83-486F-B7D8-25E2386944D1}">
      <dgm:prSet/>
      <dgm:spPr/>
      <dgm:t>
        <a:bodyPr/>
        <a:lstStyle/>
        <a:p>
          <a:endParaRPr lang="en-US"/>
        </a:p>
      </dgm:t>
    </dgm:pt>
    <dgm:pt modelId="{62344A7C-6CD7-4EB8-B301-00A0E300E6E7}" type="sibTrans" cxnId="{DD77E3EC-7E83-486F-B7D8-25E2386944D1}">
      <dgm:prSet/>
      <dgm:spPr/>
      <dgm:t>
        <a:bodyPr/>
        <a:lstStyle/>
        <a:p>
          <a:endParaRPr lang="en-US"/>
        </a:p>
      </dgm:t>
    </dgm:pt>
    <dgm:pt modelId="{E8E73FEB-5492-4131-9362-07AA5A97DABE}">
      <dgm:prSet/>
      <dgm:spPr/>
      <dgm:t>
        <a:bodyPr/>
        <a:lstStyle/>
        <a:p>
          <a:r>
            <a:rPr lang="el-GR" dirty="0"/>
            <a:t>Δημιουργία Δελτίων Τύπου – </a:t>
          </a:r>
          <a:r>
            <a:rPr lang="en-US" dirty="0"/>
            <a:t>Newsletters</a:t>
          </a:r>
        </a:p>
      </dgm:t>
    </dgm:pt>
    <dgm:pt modelId="{13ADA956-C17C-4119-AF26-E0338A697B1B}" type="parTrans" cxnId="{C19942DC-555A-4939-A59F-6BC671CFA1DD}">
      <dgm:prSet/>
      <dgm:spPr/>
      <dgm:t>
        <a:bodyPr/>
        <a:lstStyle/>
        <a:p>
          <a:endParaRPr lang="en-US"/>
        </a:p>
      </dgm:t>
    </dgm:pt>
    <dgm:pt modelId="{BAF6BBDA-7402-480E-BE04-498333267E0B}" type="sibTrans" cxnId="{C19942DC-555A-4939-A59F-6BC671CFA1DD}">
      <dgm:prSet/>
      <dgm:spPr/>
      <dgm:t>
        <a:bodyPr/>
        <a:lstStyle/>
        <a:p>
          <a:endParaRPr lang="en-US"/>
        </a:p>
      </dgm:t>
    </dgm:pt>
    <dgm:pt modelId="{B3175CAD-AE23-42BB-A991-5F8FF353283B}">
      <dgm:prSet/>
      <dgm:spPr/>
      <dgm:t>
        <a:bodyPr/>
        <a:lstStyle/>
        <a:p>
          <a:r>
            <a:rPr lang="el-GR"/>
            <a:t>Δημοσ</a:t>
          </a:r>
          <a:r>
            <a:rPr lang="en-US"/>
            <a:t>ί</a:t>
          </a:r>
          <a:r>
            <a:rPr lang="el-GR"/>
            <a:t>ευση οπτικοακουστικού υλικού σε </a:t>
          </a:r>
          <a:r>
            <a:rPr lang="en-US"/>
            <a:t>sites</a:t>
          </a:r>
          <a:r>
            <a:rPr lang="el-GR"/>
            <a:t>, Μέσα Κοινωνικής Δικτύωσης</a:t>
          </a:r>
          <a:endParaRPr lang="en-US"/>
        </a:p>
      </dgm:t>
    </dgm:pt>
    <dgm:pt modelId="{8D2B34D1-A220-41AC-98F6-4FA559D15F56}" type="parTrans" cxnId="{70877B7D-EF37-4888-8581-5905BA9DA26B}">
      <dgm:prSet/>
      <dgm:spPr/>
      <dgm:t>
        <a:bodyPr/>
        <a:lstStyle/>
        <a:p>
          <a:endParaRPr lang="en-US"/>
        </a:p>
      </dgm:t>
    </dgm:pt>
    <dgm:pt modelId="{6664F1F7-9751-45EE-B18C-2272D13B8FAF}" type="sibTrans" cxnId="{70877B7D-EF37-4888-8581-5905BA9DA26B}">
      <dgm:prSet/>
      <dgm:spPr/>
      <dgm:t>
        <a:bodyPr/>
        <a:lstStyle/>
        <a:p>
          <a:endParaRPr lang="en-US"/>
        </a:p>
      </dgm:t>
    </dgm:pt>
    <dgm:pt modelId="{6B261CBB-B647-4840-A162-BBCC527C5A2B}">
      <dgm:prSet/>
      <dgm:spPr/>
      <dgm:t>
        <a:bodyPr/>
        <a:lstStyle/>
        <a:p>
          <a:r>
            <a:rPr lang="el-GR"/>
            <a:t>Διενέργεια προγράμματος εκπαίδευσης (σεμιναρίων) στους επαγγελματίες του κλάδου, για τη διαδικασία παραγωγής και τις προδιαγραφές του προϊόντος</a:t>
          </a:r>
          <a:endParaRPr lang="en-US"/>
        </a:p>
      </dgm:t>
    </dgm:pt>
    <dgm:pt modelId="{2EA45631-2D46-45EF-B142-3026965136F0}" type="parTrans" cxnId="{E532318E-0EB8-4B02-82D0-79C33D8A0AFE}">
      <dgm:prSet/>
      <dgm:spPr/>
      <dgm:t>
        <a:bodyPr/>
        <a:lstStyle/>
        <a:p>
          <a:endParaRPr lang="en-US"/>
        </a:p>
      </dgm:t>
    </dgm:pt>
    <dgm:pt modelId="{A6242B2A-15C4-40C1-8D40-6EE6D8A91A42}" type="sibTrans" cxnId="{E532318E-0EB8-4B02-82D0-79C33D8A0AFE}">
      <dgm:prSet/>
      <dgm:spPr/>
      <dgm:t>
        <a:bodyPr/>
        <a:lstStyle/>
        <a:p>
          <a:endParaRPr lang="en-US"/>
        </a:p>
      </dgm:t>
    </dgm:pt>
    <dgm:pt modelId="{DBF27203-90B8-442C-B38B-5B196FF99B5D}">
      <dgm:prSet/>
      <dgm:spPr/>
      <dgm:t>
        <a:bodyPr/>
        <a:lstStyle/>
        <a:p>
          <a:r>
            <a:rPr lang="el-GR"/>
            <a:t>Έρευνα αγοράς </a:t>
          </a:r>
          <a:endParaRPr lang="en-US"/>
        </a:p>
      </dgm:t>
    </dgm:pt>
    <dgm:pt modelId="{A188C319-C7AC-4430-BB1C-41768D206BE9}" type="parTrans" cxnId="{F98958AE-2F61-4189-849D-A076CA093358}">
      <dgm:prSet/>
      <dgm:spPr/>
      <dgm:t>
        <a:bodyPr/>
        <a:lstStyle/>
        <a:p>
          <a:endParaRPr lang="en-US"/>
        </a:p>
      </dgm:t>
    </dgm:pt>
    <dgm:pt modelId="{39278726-2065-4989-93F8-554DDE003B4F}" type="sibTrans" cxnId="{F98958AE-2F61-4189-849D-A076CA093358}">
      <dgm:prSet/>
      <dgm:spPr/>
      <dgm:t>
        <a:bodyPr/>
        <a:lstStyle/>
        <a:p>
          <a:endParaRPr lang="en-US"/>
        </a:p>
      </dgm:t>
    </dgm:pt>
    <dgm:pt modelId="{3CF5AC06-1565-4748-9135-FCF2ED1F75FE}" type="pres">
      <dgm:prSet presAssocID="{8E24D355-0BB1-48C8-9D20-271411C3FD81}" presName="linear" presStyleCnt="0">
        <dgm:presLayoutVars>
          <dgm:animLvl val="lvl"/>
          <dgm:resizeHandles val="exact"/>
        </dgm:presLayoutVars>
      </dgm:prSet>
      <dgm:spPr/>
    </dgm:pt>
    <dgm:pt modelId="{696D2F38-0555-41AE-8372-A7DE4FA17F3E}" type="pres">
      <dgm:prSet presAssocID="{963D6A95-EFC6-42CF-8ADA-481EA8D7B323}" presName="parentText" presStyleLbl="node1" presStyleIdx="0" presStyleCnt="1">
        <dgm:presLayoutVars>
          <dgm:chMax val="0"/>
          <dgm:bulletEnabled val="1"/>
        </dgm:presLayoutVars>
      </dgm:prSet>
      <dgm:spPr/>
    </dgm:pt>
    <dgm:pt modelId="{94FA7D47-FC3F-4AAC-9EB7-670B80270053}" type="pres">
      <dgm:prSet presAssocID="{963D6A95-EFC6-42CF-8ADA-481EA8D7B323}" presName="childText" presStyleLbl="revTx" presStyleIdx="0" presStyleCnt="1">
        <dgm:presLayoutVars>
          <dgm:bulletEnabled val="1"/>
        </dgm:presLayoutVars>
      </dgm:prSet>
      <dgm:spPr/>
    </dgm:pt>
  </dgm:ptLst>
  <dgm:cxnLst>
    <dgm:cxn modelId="{DC4FC903-407C-4A30-B8B8-2C228B84F517}" type="presOf" srcId="{8D6F9DE1-5748-4049-A5FB-DD2E7C1B3190}" destId="{94FA7D47-FC3F-4AAC-9EB7-670B80270053}" srcOrd="0" destOrd="0" presId="urn:microsoft.com/office/officeart/2005/8/layout/vList2"/>
    <dgm:cxn modelId="{5A9F4844-0B9B-49CD-B10A-FD4A42B28E89}" type="presOf" srcId="{963D6A95-EFC6-42CF-8ADA-481EA8D7B323}" destId="{696D2F38-0555-41AE-8372-A7DE4FA17F3E}" srcOrd="0" destOrd="0" presId="urn:microsoft.com/office/officeart/2005/8/layout/vList2"/>
    <dgm:cxn modelId="{A8625548-C85C-4269-AD64-1DF352C0C021}" type="presOf" srcId="{DBF27203-90B8-442C-B38B-5B196FF99B5D}" destId="{94FA7D47-FC3F-4AAC-9EB7-670B80270053}" srcOrd="0" destOrd="7" presId="urn:microsoft.com/office/officeart/2005/8/layout/vList2"/>
    <dgm:cxn modelId="{C721E255-097C-469F-B83F-28428A08D605}" type="presOf" srcId="{8E24D355-0BB1-48C8-9D20-271411C3FD81}" destId="{3CF5AC06-1565-4748-9135-FCF2ED1F75FE}" srcOrd="0" destOrd="0" presId="urn:microsoft.com/office/officeart/2005/8/layout/vList2"/>
    <dgm:cxn modelId="{70877B7D-EF37-4888-8581-5905BA9DA26B}" srcId="{963D6A95-EFC6-42CF-8ADA-481EA8D7B323}" destId="{B3175CAD-AE23-42BB-A991-5F8FF353283B}" srcOrd="5" destOrd="0" parTransId="{8D2B34D1-A220-41AC-98F6-4FA559D15F56}" sibTransId="{6664F1F7-9751-45EE-B18C-2272D13B8FAF}"/>
    <dgm:cxn modelId="{D02F1A7E-D816-435D-893B-16156352172A}" type="presOf" srcId="{8E45D373-9655-49B5-A254-E4CBF32BDABF}" destId="{94FA7D47-FC3F-4AAC-9EB7-670B80270053}" srcOrd="0" destOrd="2" presId="urn:microsoft.com/office/officeart/2005/8/layout/vList2"/>
    <dgm:cxn modelId="{86796582-6929-4AB4-AB7F-B639261B525E}" srcId="{963D6A95-EFC6-42CF-8ADA-481EA8D7B323}" destId="{94F819F3-AEB8-47F6-94E7-59789199A2C3}" srcOrd="1" destOrd="0" parTransId="{03DD0D17-E286-4627-A89B-A75A39A47227}" sibTransId="{650C6A23-AF70-41A2-859C-FC34C1993B16}"/>
    <dgm:cxn modelId="{FCDC2586-8E87-444D-B7B9-B2AB7C53EEB8}" type="presOf" srcId="{6B261CBB-B647-4840-A162-BBCC527C5A2B}" destId="{94FA7D47-FC3F-4AAC-9EB7-670B80270053}" srcOrd="0" destOrd="6" presId="urn:microsoft.com/office/officeart/2005/8/layout/vList2"/>
    <dgm:cxn modelId="{72264688-D15F-4EF4-BBCB-1ECD97154933}" type="presOf" srcId="{B3175CAD-AE23-42BB-A991-5F8FF353283B}" destId="{94FA7D47-FC3F-4AAC-9EB7-670B80270053}" srcOrd="0" destOrd="5" presId="urn:microsoft.com/office/officeart/2005/8/layout/vList2"/>
    <dgm:cxn modelId="{E532318E-0EB8-4B02-82D0-79C33D8A0AFE}" srcId="{963D6A95-EFC6-42CF-8ADA-481EA8D7B323}" destId="{6B261CBB-B647-4840-A162-BBCC527C5A2B}" srcOrd="6" destOrd="0" parTransId="{2EA45631-2D46-45EF-B142-3026965136F0}" sibTransId="{A6242B2A-15C4-40C1-8D40-6EE6D8A91A42}"/>
    <dgm:cxn modelId="{92EDED95-5299-42A4-8740-328DD5FCA160}" type="presOf" srcId="{94F819F3-AEB8-47F6-94E7-59789199A2C3}" destId="{94FA7D47-FC3F-4AAC-9EB7-670B80270053}" srcOrd="0" destOrd="1" presId="urn:microsoft.com/office/officeart/2005/8/layout/vList2"/>
    <dgm:cxn modelId="{390290A1-3061-4015-950C-BEF54CEB0208}" type="presOf" srcId="{089741ED-9A8D-44D5-9AF4-36F8677DA979}" destId="{94FA7D47-FC3F-4AAC-9EB7-670B80270053}" srcOrd="0" destOrd="3" presId="urn:microsoft.com/office/officeart/2005/8/layout/vList2"/>
    <dgm:cxn modelId="{C33821AC-EACB-49C7-880C-68097A0EBF35}" srcId="{963D6A95-EFC6-42CF-8ADA-481EA8D7B323}" destId="{8D6F9DE1-5748-4049-A5FB-DD2E7C1B3190}" srcOrd="0" destOrd="0" parTransId="{23D9C5E6-5DBB-4635-8A25-4F6F63A5F358}" sibTransId="{E7A898E8-5A67-47EC-BBA0-72A64C8EE7C9}"/>
    <dgm:cxn modelId="{F98958AE-2F61-4189-849D-A076CA093358}" srcId="{963D6A95-EFC6-42CF-8ADA-481EA8D7B323}" destId="{DBF27203-90B8-442C-B38B-5B196FF99B5D}" srcOrd="7" destOrd="0" parTransId="{A188C319-C7AC-4430-BB1C-41768D206BE9}" sibTransId="{39278726-2065-4989-93F8-554DDE003B4F}"/>
    <dgm:cxn modelId="{F04225CD-CC43-4F8A-A821-C867EA67E5F1}" srcId="{963D6A95-EFC6-42CF-8ADA-481EA8D7B323}" destId="{8E45D373-9655-49B5-A254-E4CBF32BDABF}" srcOrd="2" destOrd="0" parTransId="{48D3D1C0-B8C8-4957-A41E-11F0DE7847D7}" sibTransId="{8E3D2240-AA3A-46AC-B4F5-E3C1DDFCD139}"/>
    <dgm:cxn modelId="{A34D22D0-8626-49CC-8582-189EF358E600}" srcId="{8E24D355-0BB1-48C8-9D20-271411C3FD81}" destId="{963D6A95-EFC6-42CF-8ADA-481EA8D7B323}" srcOrd="0" destOrd="0" parTransId="{8FB05771-E5A9-4744-835B-56A21F176E94}" sibTransId="{7DAD535A-7AE4-4E50-A979-A96BCC0328E8}"/>
    <dgm:cxn modelId="{C19942DC-555A-4939-A59F-6BC671CFA1DD}" srcId="{963D6A95-EFC6-42CF-8ADA-481EA8D7B323}" destId="{E8E73FEB-5492-4131-9362-07AA5A97DABE}" srcOrd="4" destOrd="0" parTransId="{13ADA956-C17C-4119-AF26-E0338A697B1B}" sibTransId="{BAF6BBDA-7402-480E-BE04-498333267E0B}"/>
    <dgm:cxn modelId="{DD77E3EC-7E83-486F-B7D8-25E2386944D1}" srcId="{963D6A95-EFC6-42CF-8ADA-481EA8D7B323}" destId="{089741ED-9A8D-44D5-9AF4-36F8677DA979}" srcOrd="3" destOrd="0" parTransId="{D4FD7D2F-DB9F-4C65-AF88-A48C6E513DCF}" sibTransId="{62344A7C-6CD7-4EB8-B301-00A0E300E6E7}"/>
    <dgm:cxn modelId="{EBA994FD-39EC-4CDF-AE1F-C7B3B351CA0A}" type="presOf" srcId="{E8E73FEB-5492-4131-9362-07AA5A97DABE}" destId="{94FA7D47-FC3F-4AAC-9EB7-670B80270053}" srcOrd="0" destOrd="4" presId="urn:microsoft.com/office/officeart/2005/8/layout/vList2"/>
    <dgm:cxn modelId="{DD1B6160-2D7D-46C3-B3FC-ED22D3122A59}" type="presParOf" srcId="{3CF5AC06-1565-4748-9135-FCF2ED1F75FE}" destId="{696D2F38-0555-41AE-8372-A7DE4FA17F3E}" srcOrd="0" destOrd="0" presId="urn:microsoft.com/office/officeart/2005/8/layout/vList2"/>
    <dgm:cxn modelId="{6193CF39-362A-4F59-82C9-95F9E8652205}" type="presParOf" srcId="{3CF5AC06-1565-4748-9135-FCF2ED1F75FE}" destId="{94FA7D47-FC3F-4AAC-9EB7-670B8027005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3FAAAE-EABC-4777-9171-B32E7F89BC39}"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6882C4BF-A2C7-4959-B32C-57AECCED7DF9}">
      <dgm:prSet custT="1"/>
      <dgm:spPr/>
      <dgm:t>
        <a:bodyPr/>
        <a:lstStyle/>
        <a:p>
          <a:pPr algn="ctr"/>
          <a:r>
            <a:rPr lang="el-GR" sz="2000" b="1" dirty="0">
              <a:solidFill>
                <a:schemeClr val="accent1">
                  <a:lumMod val="60000"/>
                  <a:lumOff val="40000"/>
                </a:schemeClr>
              </a:solidFill>
            </a:rPr>
            <a:t>Περιγραφή των ενοτήτων εργασίας και παραδοτέων</a:t>
          </a:r>
        </a:p>
        <a:p>
          <a:pPr algn="l"/>
          <a:r>
            <a:rPr lang="el-GR" sz="1800" dirty="0">
              <a:solidFill>
                <a:schemeClr val="accent1">
                  <a:lumMod val="60000"/>
                  <a:lumOff val="40000"/>
                </a:schemeClr>
              </a:solidFill>
            </a:rPr>
            <a:t>1.</a:t>
          </a:r>
          <a:r>
            <a:rPr lang="el-GR" sz="1800" b="1" dirty="0">
              <a:solidFill>
                <a:schemeClr val="accent1">
                  <a:lumMod val="60000"/>
                  <a:lumOff val="40000"/>
                </a:schemeClr>
              </a:solidFill>
            </a:rPr>
            <a:t>Έρευνα/δοκιμές μη θερμικής επεξεργασίας στο εργαστήριο </a:t>
          </a:r>
          <a:r>
            <a:rPr lang="el-GR" sz="1800" dirty="0">
              <a:solidFill>
                <a:schemeClr val="accent1">
                  <a:lumMod val="60000"/>
                  <a:lumOff val="40000"/>
                </a:schemeClr>
              </a:solidFill>
            </a:rPr>
            <a:t>για διαφορετικές ποικιλίες οίνου</a:t>
          </a:r>
          <a:br>
            <a:rPr lang="el-GR" sz="1800" dirty="0">
              <a:solidFill>
                <a:schemeClr val="accent1">
                  <a:lumMod val="60000"/>
                  <a:lumOff val="40000"/>
                </a:schemeClr>
              </a:solidFill>
            </a:rPr>
          </a:br>
          <a:r>
            <a:rPr lang="el-GR" sz="1800" dirty="0">
              <a:solidFill>
                <a:schemeClr val="accent1">
                  <a:lumMod val="60000"/>
                  <a:lumOff val="40000"/>
                </a:schemeClr>
              </a:solidFill>
            </a:rPr>
            <a:t>Περιλαμβάνει:</a:t>
          </a:r>
          <a:br>
            <a:rPr lang="el-GR" sz="1800" dirty="0">
              <a:solidFill>
                <a:schemeClr val="accent1">
                  <a:lumMod val="60000"/>
                  <a:lumOff val="40000"/>
                </a:schemeClr>
              </a:solidFill>
            </a:rPr>
          </a:br>
          <a:r>
            <a:rPr lang="el-GR" sz="1800" dirty="0">
              <a:solidFill>
                <a:schemeClr val="accent1">
                  <a:lumMod val="60000"/>
                  <a:lumOff val="40000"/>
                </a:schemeClr>
              </a:solidFill>
            </a:rPr>
            <a:t>	- Έκθεση των παραμέτρων που πρέπει να περιλαμβάνονται στην παρακολούθηση 	   ανάλογα με τα χαρακτηριστικά του παραγόμενου προϊόντος</a:t>
          </a:r>
          <a:br>
            <a:rPr lang="el-GR" sz="1800" dirty="0">
              <a:solidFill>
                <a:schemeClr val="accent1">
                  <a:lumMod val="60000"/>
                  <a:lumOff val="40000"/>
                </a:schemeClr>
              </a:solidFill>
            </a:rPr>
          </a:br>
          <a:r>
            <a:rPr lang="el-GR" sz="1800" dirty="0">
              <a:solidFill>
                <a:schemeClr val="accent1">
                  <a:lumMod val="60000"/>
                  <a:lumOff val="40000"/>
                </a:schemeClr>
              </a:solidFill>
            </a:rPr>
            <a:t>	- Επιλογή μεθόδου μη θερμικής επεξεργασίας ανάλογα με την ποικιλία οίνου</a:t>
          </a:r>
          <a:br>
            <a:rPr lang="el-GR" sz="1800" dirty="0">
              <a:solidFill>
                <a:schemeClr val="accent1">
                  <a:lumMod val="60000"/>
                  <a:lumOff val="40000"/>
                </a:schemeClr>
              </a:solidFill>
            </a:rPr>
          </a:br>
          <a:r>
            <a:rPr lang="el-GR" sz="1800" dirty="0">
              <a:solidFill>
                <a:schemeClr val="accent1">
                  <a:lumMod val="60000"/>
                  <a:lumOff val="40000"/>
                </a:schemeClr>
              </a:solidFill>
            </a:rPr>
            <a:t>	- Έκθεση αντιοξειδωτικού ελέγχου για τουλάχιστον 5 διαφορετικές ποικιλίες (2   καλλιεργητικές περίοδοι) </a:t>
          </a:r>
          <a:br>
            <a:rPr lang="el-GR" sz="1800" dirty="0">
              <a:solidFill>
                <a:schemeClr val="accent1">
                  <a:lumMod val="60000"/>
                  <a:lumOff val="40000"/>
                </a:schemeClr>
              </a:solidFill>
            </a:rPr>
          </a:br>
          <a:r>
            <a:rPr lang="el-GR" sz="1800" dirty="0">
              <a:solidFill>
                <a:schemeClr val="accent1">
                  <a:lumMod val="60000"/>
                  <a:lumOff val="40000"/>
                </a:schemeClr>
              </a:solidFill>
            </a:rPr>
            <a:t>	- Έκθεση ελέγχου </a:t>
          </a:r>
          <a:r>
            <a:rPr lang="el-GR" sz="1800" dirty="0" err="1">
              <a:solidFill>
                <a:schemeClr val="accent1">
                  <a:lumMod val="60000"/>
                  <a:lumOff val="40000"/>
                </a:schemeClr>
              </a:solidFill>
            </a:rPr>
            <a:t>ρεσβερατρόλης</a:t>
          </a:r>
          <a:r>
            <a:rPr lang="el-GR" sz="1800" dirty="0">
              <a:solidFill>
                <a:schemeClr val="accent1">
                  <a:lumMod val="60000"/>
                  <a:lumOff val="40000"/>
                </a:schemeClr>
              </a:solidFill>
            </a:rPr>
            <a:t> για τουλάχιστον 5 διαφορετικές ποικιλίες (2 καλλιεργητικές περίοδοι)     	</a:t>
          </a:r>
        </a:p>
        <a:p>
          <a:pPr algn="l"/>
          <a:r>
            <a:rPr lang="el-GR" sz="1800" dirty="0">
              <a:solidFill>
                <a:schemeClr val="accent1">
                  <a:lumMod val="60000"/>
                  <a:lumOff val="40000"/>
                </a:schemeClr>
              </a:solidFill>
            </a:rPr>
            <a:t>2. </a:t>
          </a:r>
          <a:r>
            <a:rPr lang="el-GR" sz="1800" b="1" dirty="0">
              <a:solidFill>
                <a:schemeClr val="accent1">
                  <a:lumMod val="60000"/>
                  <a:lumOff val="40000"/>
                </a:schemeClr>
              </a:solidFill>
            </a:rPr>
            <a:t>Εγκατάσταση εξοπλισμού έρευνας και αναλύσεων </a:t>
          </a:r>
          <a:r>
            <a:rPr lang="el-GR" sz="1800" dirty="0">
              <a:solidFill>
                <a:schemeClr val="accent1">
                  <a:lumMod val="60000"/>
                  <a:lumOff val="40000"/>
                </a:schemeClr>
              </a:solidFill>
            </a:rPr>
            <a:t>(τόσο για την εργαστηριακή έρευνα όσο και για την πιλοτική λειτουργία) </a:t>
          </a:r>
          <a:endParaRPr lang="en-US" sz="1800" dirty="0">
            <a:solidFill>
              <a:schemeClr val="accent1">
                <a:lumMod val="60000"/>
                <a:lumOff val="40000"/>
              </a:schemeClr>
            </a:solidFill>
          </a:endParaRPr>
        </a:p>
      </dgm:t>
    </dgm:pt>
    <dgm:pt modelId="{5BE47527-A018-4BAC-AB4F-4E09AD2DFAA7}" type="parTrans" cxnId="{E545EBAB-631D-4577-A820-93A5D9CB44CF}">
      <dgm:prSet/>
      <dgm:spPr/>
      <dgm:t>
        <a:bodyPr/>
        <a:lstStyle/>
        <a:p>
          <a:endParaRPr lang="en-US"/>
        </a:p>
      </dgm:t>
    </dgm:pt>
    <dgm:pt modelId="{53D38990-180D-4355-8A03-2D15C1F6C254}" type="sibTrans" cxnId="{E545EBAB-631D-4577-A820-93A5D9CB44CF}">
      <dgm:prSet/>
      <dgm:spPr/>
      <dgm:t>
        <a:bodyPr/>
        <a:lstStyle/>
        <a:p>
          <a:endParaRPr lang="en-US"/>
        </a:p>
      </dgm:t>
    </dgm:pt>
    <dgm:pt modelId="{292C0087-B9A8-40DE-BC4D-3895A489E78D}" type="pres">
      <dgm:prSet presAssocID="{D13FAAAE-EABC-4777-9171-B32E7F89BC39}" presName="vert0" presStyleCnt="0">
        <dgm:presLayoutVars>
          <dgm:dir/>
          <dgm:animOne val="branch"/>
          <dgm:animLvl val="lvl"/>
        </dgm:presLayoutVars>
      </dgm:prSet>
      <dgm:spPr/>
    </dgm:pt>
    <dgm:pt modelId="{26A2B3C8-41D3-46B5-BFE1-798F9CBF586D}" type="pres">
      <dgm:prSet presAssocID="{6882C4BF-A2C7-4959-B32C-57AECCED7DF9}" presName="thickLine" presStyleLbl="alignNode1" presStyleIdx="0" presStyleCnt="1"/>
      <dgm:spPr/>
    </dgm:pt>
    <dgm:pt modelId="{EFF5F5C0-6038-408D-8950-23EAC9942918}" type="pres">
      <dgm:prSet presAssocID="{6882C4BF-A2C7-4959-B32C-57AECCED7DF9}" presName="horz1" presStyleCnt="0"/>
      <dgm:spPr/>
    </dgm:pt>
    <dgm:pt modelId="{1301DD11-516E-4D7F-A02D-877F8E448652}" type="pres">
      <dgm:prSet presAssocID="{6882C4BF-A2C7-4959-B32C-57AECCED7DF9}" presName="tx1" presStyleLbl="revTx" presStyleIdx="0" presStyleCnt="1"/>
      <dgm:spPr/>
    </dgm:pt>
    <dgm:pt modelId="{B3EED37B-E8E1-46A6-8C2E-5557B07EF38F}" type="pres">
      <dgm:prSet presAssocID="{6882C4BF-A2C7-4959-B32C-57AECCED7DF9}" presName="vert1" presStyleCnt="0"/>
      <dgm:spPr/>
    </dgm:pt>
  </dgm:ptLst>
  <dgm:cxnLst>
    <dgm:cxn modelId="{D5DCEB0F-940C-4DB7-A0BE-47D143C7527F}" type="presOf" srcId="{6882C4BF-A2C7-4959-B32C-57AECCED7DF9}" destId="{1301DD11-516E-4D7F-A02D-877F8E448652}" srcOrd="0" destOrd="0" presId="urn:microsoft.com/office/officeart/2008/layout/LinedList"/>
    <dgm:cxn modelId="{E545EBAB-631D-4577-A820-93A5D9CB44CF}" srcId="{D13FAAAE-EABC-4777-9171-B32E7F89BC39}" destId="{6882C4BF-A2C7-4959-B32C-57AECCED7DF9}" srcOrd="0" destOrd="0" parTransId="{5BE47527-A018-4BAC-AB4F-4E09AD2DFAA7}" sibTransId="{53D38990-180D-4355-8A03-2D15C1F6C254}"/>
    <dgm:cxn modelId="{D9700BED-022A-48EC-A9F7-39F297EE2EAB}" type="presOf" srcId="{D13FAAAE-EABC-4777-9171-B32E7F89BC39}" destId="{292C0087-B9A8-40DE-BC4D-3895A489E78D}" srcOrd="0" destOrd="0" presId="urn:microsoft.com/office/officeart/2008/layout/LinedList"/>
    <dgm:cxn modelId="{D3E7B1D1-2C60-4E1F-BB2F-C0B9B39CC4E4}" type="presParOf" srcId="{292C0087-B9A8-40DE-BC4D-3895A489E78D}" destId="{26A2B3C8-41D3-46B5-BFE1-798F9CBF586D}" srcOrd="0" destOrd="0" presId="urn:microsoft.com/office/officeart/2008/layout/LinedList"/>
    <dgm:cxn modelId="{A04016BC-1704-436F-95C6-D05435E70FB0}" type="presParOf" srcId="{292C0087-B9A8-40DE-BC4D-3895A489E78D}" destId="{EFF5F5C0-6038-408D-8950-23EAC9942918}" srcOrd="1" destOrd="0" presId="urn:microsoft.com/office/officeart/2008/layout/LinedList"/>
    <dgm:cxn modelId="{7D108366-8E03-49E1-8DCA-EF854F767DE5}" type="presParOf" srcId="{EFF5F5C0-6038-408D-8950-23EAC9942918}" destId="{1301DD11-516E-4D7F-A02D-877F8E448652}" srcOrd="0" destOrd="0" presId="urn:microsoft.com/office/officeart/2008/layout/LinedList"/>
    <dgm:cxn modelId="{2E2C2CB7-1BD5-46EB-8C02-661E1747F78D}" type="presParOf" srcId="{EFF5F5C0-6038-408D-8950-23EAC9942918}" destId="{B3EED37B-E8E1-46A6-8C2E-5557B07EF38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ED0B32-083C-4931-AF36-D64833F7A31A}"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B0C34D1D-4F03-4842-80C3-B5541F7FAB91}">
      <dgm:prSet/>
      <dgm:spPr/>
      <dgm:t>
        <a:bodyPr/>
        <a:lstStyle/>
        <a:p>
          <a:r>
            <a:rPr lang="el-GR" b="1" dirty="0"/>
            <a:t>Μετά από 75 χρόνια ενασχόλησης με τις πολιτικές του αμπελοοινικού τομέα και αντίστοιχης εμπειρίας</a:t>
          </a:r>
          <a:endParaRPr lang="en-US" dirty="0"/>
        </a:p>
      </dgm:t>
    </dgm:pt>
    <dgm:pt modelId="{AF433284-128C-4CA6-AA9F-CE7F333B1BF4}" type="parTrans" cxnId="{5443DAE6-7075-461B-995C-60E3547BAD10}">
      <dgm:prSet/>
      <dgm:spPr/>
      <dgm:t>
        <a:bodyPr/>
        <a:lstStyle/>
        <a:p>
          <a:endParaRPr lang="en-US"/>
        </a:p>
      </dgm:t>
    </dgm:pt>
    <dgm:pt modelId="{3BECD93A-A6C5-4CCB-9B56-9AFF727E41A7}" type="sibTrans" cxnId="{5443DAE6-7075-461B-995C-60E3547BAD10}">
      <dgm:prSet/>
      <dgm:spPr/>
      <dgm:t>
        <a:bodyPr/>
        <a:lstStyle/>
        <a:p>
          <a:endParaRPr lang="en-US"/>
        </a:p>
      </dgm:t>
    </dgm:pt>
    <dgm:pt modelId="{EC2FDD4B-83E8-4AA2-B45B-EB2FD763A17D}">
      <dgm:prSet/>
      <dgm:spPr/>
      <dgm:t>
        <a:bodyPr/>
        <a:lstStyle/>
        <a:p>
          <a:r>
            <a:rPr lang="el-GR" b="1"/>
            <a:t>η ΚΕΟΣΟΕ εκτιμά ότι </a:t>
          </a:r>
          <a:r>
            <a:rPr lang="en-US" b="1"/>
            <a:t>:</a:t>
          </a:r>
          <a:endParaRPr lang="en-US"/>
        </a:p>
      </dgm:t>
    </dgm:pt>
    <dgm:pt modelId="{D57E8ED3-C347-4515-9B77-3B2147EC5427}" type="parTrans" cxnId="{6CBB9A61-2A51-414A-90AF-FD411310797B}">
      <dgm:prSet/>
      <dgm:spPr/>
      <dgm:t>
        <a:bodyPr/>
        <a:lstStyle/>
        <a:p>
          <a:endParaRPr lang="en-US"/>
        </a:p>
      </dgm:t>
    </dgm:pt>
    <dgm:pt modelId="{64208025-8604-4772-BA0C-FC2144A5725E}" type="sibTrans" cxnId="{6CBB9A61-2A51-414A-90AF-FD411310797B}">
      <dgm:prSet/>
      <dgm:spPr/>
      <dgm:t>
        <a:bodyPr/>
        <a:lstStyle/>
        <a:p>
          <a:endParaRPr lang="en-US"/>
        </a:p>
      </dgm:t>
    </dgm:pt>
    <dgm:pt modelId="{400C2452-F4F7-4677-BEE3-A0C42CC59D7C}">
      <dgm:prSet/>
      <dgm:spPr/>
      <dgm:t>
        <a:bodyPr/>
        <a:lstStyle/>
        <a:p>
          <a:r>
            <a:rPr lang="el-GR" b="1"/>
            <a:t>Τα κρασιά με μειωμένο ή χωρίς αλκοόλ, είναι προϊόν πολιτικών αποφάσεων </a:t>
          </a:r>
          <a:r>
            <a:rPr lang="en-US" b="1"/>
            <a:t>,</a:t>
          </a:r>
          <a:r>
            <a:rPr lang="el-GR" b="1"/>
            <a:t>δεν είναι συγκυριακό φαινόμενο και… </a:t>
          </a:r>
          <a:endParaRPr lang="en-US"/>
        </a:p>
      </dgm:t>
    </dgm:pt>
    <dgm:pt modelId="{F508296A-3141-4080-A263-A1B912A3B690}" type="parTrans" cxnId="{502EA166-790B-4CC2-814D-237018803109}">
      <dgm:prSet/>
      <dgm:spPr/>
      <dgm:t>
        <a:bodyPr/>
        <a:lstStyle/>
        <a:p>
          <a:endParaRPr lang="en-US"/>
        </a:p>
      </dgm:t>
    </dgm:pt>
    <dgm:pt modelId="{6C70DE23-FCD0-4419-B349-4FC23AD8F6CB}" type="sibTrans" cxnId="{502EA166-790B-4CC2-814D-237018803109}">
      <dgm:prSet/>
      <dgm:spPr/>
      <dgm:t>
        <a:bodyPr/>
        <a:lstStyle/>
        <a:p>
          <a:endParaRPr lang="en-US"/>
        </a:p>
      </dgm:t>
    </dgm:pt>
    <dgm:pt modelId="{7036F445-AFC0-4AC4-9F2F-CDC0EC02CC32}">
      <dgm:prSet/>
      <dgm:spPr/>
      <dgm:t>
        <a:bodyPr/>
        <a:lstStyle/>
        <a:p>
          <a:r>
            <a:rPr lang="en-US" b="1"/>
            <a:t>“ </a:t>
          </a:r>
          <a:r>
            <a:rPr lang="el-GR" b="1"/>
            <a:t>ήρθαν για να μείνουν</a:t>
          </a:r>
          <a:r>
            <a:rPr lang="en-US" b="1"/>
            <a:t>”</a:t>
          </a:r>
          <a:endParaRPr lang="en-US"/>
        </a:p>
      </dgm:t>
    </dgm:pt>
    <dgm:pt modelId="{4761F7BC-A232-4A7F-8EFC-6101A4539A95}" type="parTrans" cxnId="{9B0C94CA-A61E-41C6-8876-2BFE13CE4B0A}">
      <dgm:prSet/>
      <dgm:spPr/>
      <dgm:t>
        <a:bodyPr/>
        <a:lstStyle/>
        <a:p>
          <a:endParaRPr lang="en-US"/>
        </a:p>
      </dgm:t>
    </dgm:pt>
    <dgm:pt modelId="{12C01352-C0C1-4C49-8772-C1A3C6730991}" type="sibTrans" cxnId="{9B0C94CA-A61E-41C6-8876-2BFE13CE4B0A}">
      <dgm:prSet/>
      <dgm:spPr/>
      <dgm:t>
        <a:bodyPr/>
        <a:lstStyle/>
        <a:p>
          <a:endParaRPr lang="en-US"/>
        </a:p>
      </dgm:t>
    </dgm:pt>
    <dgm:pt modelId="{B06F2838-DD25-41FD-94FA-CEBB0ECA2372}" type="pres">
      <dgm:prSet presAssocID="{2FED0B32-083C-4931-AF36-D64833F7A31A}" presName="matrix" presStyleCnt="0">
        <dgm:presLayoutVars>
          <dgm:chMax val="1"/>
          <dgm:dir/>
          <dgm:resizeHandles val="exact"/>
        </dgm:presLayoutVars>
      </dgm:prSet>
      <dgm:spPr/>
    </dgm:pt>
    <dgm:pt modelId="{7AEB3873-87B1-47B4-87E5-F92C900101D2}" type="pres">
      <dgm:prSet presAssocID="{2FED0B32-083C-4931-AF36-D64833F7A31A}" presName="diamond" presStyleLbl="bgShp" presStyleIdx="0" presStyleCnt="1"/>
      <dgm:spPr/>
    </dgm:pt>
    <dgm:pt modelId="{890FEF4E-4802-4D07-B060-0BFCC065FDD4}" type="pres">
      <dgm:prSet presAssocID="{2FED0B32-083C-4931-AF36-D64833F7A31A}" presName="quad1" presStyleLbl="node1" presStyleIdx="0" presStyleCnt="4">
        <dgm:presLayoutVars>
          <dgm:chMax val="0"/>
          <dgm:chPref val="0"/>
          <dgm:bulletEnabled val="1"/>
        </dgm:presLayoutVars>
      </dgm:prSet>
      <dgm:spPr/>
    </dgm:pt>
    <dgm:pt modelId="{67B3E99A-5ABF-4290-9CC7-00A3BC711A76}" type="pres">
      <dgm:prSet presAssocID="{2FED0B32-083C-4931-AF36-D64833F7A31A}" presName="quad2" presStyleLbl="node1" presStyleIdx="1" presStyleCnt="4">
        <dgm:presLayoutVars>
          <dgm:chMax val="0"/>
          <dgm:chPref val="0"/>
          <dgm:bulletEnabled val="1"/>
        </dgm:presLayoutVars>
      </dgm:prSet>
      <dgm:spPr/>
    </dgm:pt>
    <dgm:pt modelId="{F2F92129-4903-4594-ABC1-2B8A2DFCD69D}" type="pres">
      <dgm:prSet presAssocID="{2FED0B32-083C-4931-AF36-D64833F7A31A}" presName="quad3" presStyleLbl="node1" presStyleIdx="2" presStyleCnt="4">
        <dgm:presLayoutVars>
          <dgm:chMax val="0"/>
          <dgm:chPref val="0"/>
          <dgm:bulletEnabled val="1"/>
        </dgm:presLayoutVars>
      </dgm:prSet>
      <dgm:spPr/>
    </dgm:pt>
    <dgm:pt modelId="{68B71786-4208-49F3-AD93-FF57535038A8}" type="pres">
      <dgm:prSet presAssocID="{2FED0B32-083C-4931-AF36-D64833F7A31A}" presName="quad4" presStyleLbl="node1" presStyleIdx="3" presStyleCnt="4">
        <dgm:presLayoutVars>
          <dgm:chMax val="0"/>
          <dgm:chPref val="0"/>
          <dgm:bulletEnabled val="1"/>
        </dgm:presLayoutVars>
      </dgm:prSet>
      <dgm:spPr/>
    </dgm:pt>
  </dgm:ptLst>
  <dgm:cxnLst>
    <dgm:cxn modelId="{D68DF81A-8168-40C4-BC4F-DC013D6066B3}" type="presOf" srcId="{7036F445-AFC0-4AC4-9F2F-CDC0EC02CC32}" destId="{68B71786-4208-49F3-AD93-FF57535038A8}" srcOrd="0" destOrd="0" presId="urn:microsoft.com/office/officeart/2005/8/layout/matrix3"/>
    <dgm:cxn modelId="{6CBB9A61-2A51-414A-90AF-FD411310797B}" srcId="{2FED0B32-083C-4931-AF36-D64833F7A31A}" destId="{EC2FDD4B-83E8-4AA2-B45B-EB2FD763A17D}" srcOrd="1" destOrd="0" parTransId="{D57E8ED3-C347-4515-9B77-3B2147EC5427}" sibTransId="{64208025-8604-4772-BA0C-FC2144A5725E}"/>
    <dgm:cxn modelId="{502EA166-790B-4CC2-814D-237018803109}" srcId="{2FED0B32-083C-4931-AF36-D64833F7A31A}" destId="{400C2452-F4F7-4677-BEE3-A0C42CC59D7C}" srcOrd="2" destOrd="0" parTransId="{F508296A-3141-4080-A263-A1B912A3B690}" sibTransId="{6C70DE23-FCD0-4419-B349-4FC23AD8F6CB}"/>
    <dgm:cxn modelId="{8B334E73-7144-4020-9599-D1A9684EAE7E}" type="presOf" srcId="{EC2FDD4B-83E8-4AA2-B45B-EB2FD763A17D}" destId="{67B3E99A-5ABF-4290-9CC7-00A3BC711A76}" srcOrd="0" destOrd="0" presId="urn:microsoft.com/office/officeart/2005/8/layout/matrix3"/>
    <dgm:cxn modelId="{505DE855-AEEB-4324-8C63-9C299220F89D}" type="presOf" srcId="{B0C34D1D-4F03-4842-80C3-B5541F7FAB91}" destId="{890FEF4E-4802-4D07-B060-0BFCC065FDD4}" srcOrd="0" destOrd="0" presId="urn:microsoft.com/office/officeart/2005/8/layout/matrix3"/>
    <dgm:cxn modelId="{3734C0C6-1C28-43E5-AEC1-2B4F30837F72}" type="presOf" srcId="{400C2452-F4F7-4677-BEE3-A0C42CC59D7C}" destId="{F2F92129-4903-4594-ABC1-2B8A2DFCD69D}" srcOrd="0" destOrd="0" presId="urn:microsoft.com/office/officeart/2005/8/layout/matrix3"/>
    <dgm:cxn modelId="{9B0C94CA-A61E-41C6-8876-2BFE13CE4B0A}" srcId="{2FED0B32-083C-4931-AF36-D64833F7A31A}" destId="{7036F445-AFC0-4AC4-9F2F-CDC0EC02CC32}" srcOrd="3" destOrd="0" parTransId="{4761F7BC-A232-4A7F-8EFC-6101A4539A95}" sibTransId="{12C01352-C0C1-4C49-8772-C1A3C6730991}"/>
    <dgm:cxn modelId="{9624C9E6-D1CF-4BDD-8FA7-2938BFD1938C}" type="presOf" srcId="{2FED0B32-083C-4931-AF36-D64833F7A31A}" destId="{B06F2838-DD25-41FD-94FA-CEBB0ECA2372}" srcOrd="0" destOrd="0" presId="urn:microsoft.com/office/officeart/2005/8/layout/matrix3"/>
    <dgm:cxn modelId="{5443DAE6-7075-461B-995C-60E3547BAD10}" srcId="{2FED0B32-083C-4931-AF36-D64833F7A31A}" destId="{B0C34D1D-4F03-4842-80C3-B5541F7FAB91}" srcOrd="0" destOrd="0" parTransId="{AF433284-128C-4CA6-AA9F-CE7F333B1BF4}" sibTransId="{3BECD93A-A6C5-4CCB-9B56-9AFF727E41A7}"/>
    <dgm:cxn modelId="{234B1B40-4968-445F-9469-8CCCFAC79338}" type="presParOf" srcId="{B06F2838-DD25-41FD-94FA-CEBB0ECA2372}" destId="{7AEB3873-87B1-47B4-87E5-F92C900101D2}" srcOrd="0" destOrd="0" presId="urn:microsoft.com/office/officeart/2005/8/layout/matrix3"/>
    <dgm:cxn modelId="{928E983A-E4DC-40F5-8EE4-026028FDD83C}" type="presParOf" srcId="{B06F2838-DD25-41FD-94FA-CEBB0ECA2372}" destId="{890FEF4E-4802-4D07-B060-0BFCC065FDD4}" srcOrd="1" destOrd="0" presId="urn:microsoft.com/office/officeart/2005/8/layout/matrix3"/>
    <dgm:cxn modelId="{01FEE3BB-0FF8-445F-9F0A-F5D715C85223}" type="presParOf" srcId="{B06F2838-DD25-41FD-94FA-CEBB0ECA2372}" destId="{67B3E99A-5ABF-4290-9CC7-00A3BC711A76}" srcOrd="2" destOrd="0" presId="urn:microsoft.com/office/officeart/2005/8/layout/matrix3"/>
    <dgm:cxn modelId="{45808FA6-47D3-4F5A-A694-17EF1C036210}" type="presParOf" srcId="{B06F2838-DD25-41FD-94FA-CEBB0ECA2372}" destId="{F2F92129-4903-4594-ABC1-2B8A2DFCD69D}" srcOrd="3" destOrd="0" presId="urn:microsoft.com/office/officeart/2005/8/layout/matrix3"/>
    <dgm:cxn modelId="{BEBC1188-57ED-4E1F-AE63-A267B89CA8E6}" type="presParOf" srcId="{B06F2838-DD25-41FD-94FA-CEBB0ECA2372}" destId="{68B71786-4208-49F3-AD93-FF57535038A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8CAC50-1EA8-44EA-ACF6-2F6F782F9DD2}"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BA6CEAC5-E903-4BD4-A70B-1DC39A8CAE43}">
      <dgm:prSet/>
      <dgm:spPr/>
      <dgm:t>
        <a:bodyPr/>
        <a:lstStyle/>
        <a:p>
          <a:r>
            <a:rPr lang="el-GR" i="1" dirty="0"/>
            <a:t>"</a:t>
          </a:r>
          <a:r>
            <a:rPr lang="el-GR" i="1" dirty="0">
              <a:solidFill>
                <a:srgbClr val="002060"/>
              </a:solidFill>
            </a:rPr>
            <a:t>Ελπίζω να βρήκατε αυτή την παρουσίαση κατατοπιστική και χρήσιμη</a:t>
          </a:r>
          <a:endParaRPr lang="en-US" dirty="0">
            <a:solidFill>
              <a:srgbClr val="002060"/>
            </a:solidFill>
          </a:endParaRPr>
        </a:p>
      </dgm:t>
    </dgm:pt>
    <dgm:pt modelId="{7F7B1FC9-DFB4-47AA-8178-C48D32EEB20E}" type="parTrans" cxnId="{95918D22-CE36-47AF-8C2E-593C19056C15}">
      <dgm:prSet/>
      <dgm:spPr/>
      <dgm:t>
        <a:bodyPr/>
        <a:lstStyle/>
        <a:p>
          <a:endParaRPr lang="en-US"/>
        </a:p>
      </dgm:t>
    </dgm:pt>
    <dgm:pt modelId="{6DD7DFB7-7429-42F0-90DB-CEBD1A636663}" type="sibTrans" cxnId="{95918D22-CE36-47AF-8C2E-593C19056C15}">
      <dgm:prSet/>
      <dgm:spPr/>
      <dgm:t>
        <a:bodyPr/>
        <a:lstStyle/>
        <a:p>
          <a:endParaRPr lang="en-US"/>
        </a:p>
      </dgm:t>
    </dgm:pt>
    <dgm:pt modelId="{C0EFAB08-1395-4618-9D97-62C646E2A3E9}">
      <dgm:prSet/>
      <dgm:spPr/>
      <dgm:t>
        <a:bodyPr/>
        <a:lstStyle/>
        <a:p>
          <a:r>
            <a:rPr lang="el-GR" i="1" dirty="0">
              <a:solidFill>
                <a:srgbClr val="002060"/>
              </a:solidFill>
            </a:rPr>
            <a:t>Ευχαριστώ για τον χρόνο σας </a:t>
          </a:r>
          <a:endParaRPr lang="en-US" dirty="0">
            <a:solidFill>
              <a:srgbClr val="002060"/>
            </a:solidFill>
          </a:endParaRPr>
        </a:p>
      </dgm:t>
    </dgm:pt>
    <dgm:pt modelId="{41522FEA-7A31-4879-A6AE-AE94E77030A1}" type="parTrans" cxnId="{E92DB3B6-7B98-4E74-804D-055707089413}">
      <dgm:prSet/>
      <dgm:spPr/>
      <dgm:t>
        <a:bodyPr/>
        <a:lstStyle/>
        <a:p>
          <a:endParaRPr lang="en-US"/>
        </a:p>
      </dgm:t>
    </dgm:pt>
    <dgm:pt modelId="{01DD664E-A403-474E-A6DD-385536B8C891}" type="sibTrans" cxnId="{E92DB3B6-7B98-4E74-804D-055707089413}">
      <dgm:prSet/>
      <dgm:spPr/>
      <dgm:t>
        <a:bodyPr/>
        <a:lstStyle/>
        <a:p>
          <a:endParaRPr lang="en-US"/>
        </a:p>
      </dgm:t>
    </dgm:pt>
    <dgm:pt modelId="{59E5B7B2-42EA-4F4B-A3AF-FF948DBA239B}">
      <dgm:prSet/>
      <dgm:spPr/>
      <dgm:t>
        <a:bodyPr/>
        <a:lstStyle/>
        <a:p>
          <a:r>
            <a:rPr lang="el-GR" dirty="0">
              <a:solidFill>
                <a:srgbClr val="002060"/>
              </a:solidFill>
            </a:rPr>
            <a:t>Παρασκευάς Κορδοπάτης Διευθυντής ΚΕΟΣΟΕ</a:t>
          </a:r>
          <a:endParaRPr lang="en-US" dirty="0">
            <a:solidFill>
              <a:srgbClr val="002060"/>
            </a:solidFill>
          </a:endParaRPr>
        </a:p>
      </dgm:t>
    </dgm:pt>
    <dgm:pt modelId="{88BCE025-BBD5-4B8D-9C59-4E0AA8A89F4D}" type="parTrans" cxnId="{EC54337D-0119-4A3C-8C9D-82E042583100}">
      <dgm:prSet/>
      <dgm:spPr/>
      <dgm:t>
        <a:bodyPr/>
        <a:lstStyle/>
        <a:p>
          <a:endParaRPr lang="el-GR"/>
        </a:p>
      </dgm:t>
    </dgm:pt>
    <dgm:pt modelId="{7F6FAD1C-D578-468B-BE02-32F364037842}" type="sibTrans" cxnId="{EC54337D-0119-4A3C-8C9D-82E042583100}">
      <dgm:prSet/>
      <dgm:spPr/>
      <dgm:t>
        <a:bodyPr/>
        <a:lstStyle/>
        <a:p>
          <a:endParaRPr lang="el-GR"/>
        </a:p>
      </dgm:t>
    </dgm:pt>
    <dgm:pt modelId="{06F59189-B790-4F36-A21A-DAB4947110A2}">
      <dgm:prSet/>
      <dgm:spPr/>
      <dgm:t>
        <a:bodyPr/>
        <a:lstStyle/>
        <a:p>
          <a:endParaRPr lang="en-US" dirty="0">
            <a:solidFill>
              <a:srgbClr val="002060"/>
            </a:solidFill>
          </a:endParaRPr>
        </a:p>
      </dgm:t>
    </dgm:pt>
    <dgm:pt modelId="{29EBAF23-68CF-4C25-8648-E0AF3F67A019}" type="parTrans" cxnId="{F81CF47F-273F-4DC5-B655-966E4CAC3C7F}">
      <dgm:prSet/>
      <dgm:spPr/>
      <dgm:t>
        <a:bodyPr/>
        <a:lstStyle/>
        <a:p>
          <a:endParaRPr lang="el-GR"/>
        </a:p>
      </dgm:t>
    </dgm:pt>
    <dgm:pt modelId="{4D58BF90-5C64-45E9-8A3D-CFE22040F6D3}" type="sibTrans" cxnId="{F81CF47F-273F-4DC5-B655-966E4CAC3C7F}">
      <dgm:prSet/>
      <dgm:spPr/>
      <dgm:t>
        <a:bodyPr/>
        <a:lstStyle/>
        <a:p>
          <a:endParaRPr lang="el-GR"/>
        </a:p>
      </dgm:t>
    </dgm:pt>
    <dgm:pt modelId="{CD220C5F-053C-4363-9811-29E063E7A24F}" type="pres">
      <dgm:prSet presAssocID="{828CAC50-1EA8-44EA-ACF6-2F6F782F9DD2}" presName="vert0" presStyleCnt="0">
        <dgm:presLayoutVars>
          <dgm:dir/>
          <dgm:animOne val="branch"/>
          <dgm:animLvl val="lvl"/>
        </dgm:presLayoutVars>
      </dgm:prSet>
      <dgm:spPr/>
    </dgm:pt>
    <dgm:pt modelId="{0E64598D-DE55-4FAB-A684-699A06F127D1}" type="pres">
      <dgm:prSet presAssocID="{BA6CEAC5-E903-4BD4-A70B-1DC39A8CAE43}" presName="thickLine" presStyleLbl="alignNode1" presStyleIdx="0" presStyleCnt="4"/>
      <dgm:spPr/>
    </dgm:pt>
    <dgm:pt modelId="{41420492-7868-4584-A8D9-8A61E0B719F2}" type="pres">
      <dgm:prSet presAssocID="{BA6CEAC5-E903-4BD4-A70B-1DC39A8CAE43}" presName="horz1" presStyleCnt="0"/>
      <dgm:spPr/>
    </dgm:pt>
    <dgm:pt modelId="{56BC772A-59BF-463F-B106-421E48ED6180}" type="pres">
      <dgm:prSet presAssocID="{BA6CEAC5-E903-4BD4-A70B-1DC39A8CAE43}" presName="tx1" presStyleLbl="revTx" presStyleIdx="0" presStyleCnt="4"/>
      <dgm:spPr/>
    </dgm:pt>
    <dgm:pt modelId="{EA380E86-249E-4106-AC57-CB874F11A671}" type="pres">
      <dgm:prSet presAssocID="{BA6CEAC5-E903-4BD4-A70B-1DC39A8CAE43}" presName="vert1" presStyleCnt="0"/>
      <dgm:spPr/>
    </dgm:pt>
    <dgm:pt modelId="{AE1400C5-AC5A-4230-9F9E-9B7C06E10553}" type="pres">
      <dgm:prSet presAssocID="{C0EFAB08-1395-4618-9D97-62C646E2A3E9}" presName="thickLine" presStyleLbl="alignNode1" presStyleIdx="1" presStyleCnt="4"/>
      <dgm:spPr/>
    </dgm:pt>
    <dgm:pt modelId="{FF7FA8C1-E69E-4EF7-93DA-57C35776883E}" type="pres">
      <dgm:prSet presAssocID="{C0EFAB08-1395-4618-9D97-62C646E2A3E9}" presName="horz1" presStyleCnt="0"/>
      <dgm:spPr/>
    </dgm:pt>
    <dgm:pt modelId="{651DC78D-CBF8-49FD-BA02-FED8CFE36B8F}" type="pres">
      <dgm:prSet presAssocID="{C0EFAB08-1395-4618-9D97-62C646E2A3E9}" presName="tx1" presStyleLbl="revTx" presStyleIdx="1" presStyleCnt="4"/>
      <dgm:spPr/>
    </dgm:pt>
    <dgm:pt modelId="{6648D7B9-26E3-4A6F-85B6-7B1905EFE266}" type="pres">
      <dgm:prSet presAssocID="{C0EFAB08-1395-4618-9D97-62C646E2A3E9}" presName="vert1" presStyleCnt="0"/>
      <dgm:spPr/>
    </dgm:pt>
    <dgm:pt modelId="{57FCAD36-A676-4B91-ADF5-3A8F28135712}" type="pres">
      <dgm:prSet presAssocID="{59E5B7B2-42EA-4F4B-A3AF-FF948DBA239B}" presName="thickLine" presStyleLbl="alignNode1" presStyleIdx="2" presStyleCnt="4"/>
      <dgm:spPr/>
    </dgm:pt>
    <dgm:pt modelId="{BCB5A25E-E73F-4011-AF01-A3BD4C577A92}" type="pres">
      <dgm:prSet presAssocID="{59E5B7B2-42EA-4F4B-A3AF-FF948DBA239B}" presName="horz1" presStyleCnt="0"/>
      <dgm:spPr/>
    </dgm:pt>
    <dgm:pt modelId="{0AAEB2F6-0C27-4458-AA30-4F80BE02D067}" type="pres">
      <dgm:prSet presAssocID="{59E5B7B2-42EA-4F4B-A3AF-FF948DBA239B}" presName="tx1" presStyleLbl="revTx" presStyleIdx="2" presStyleCnt="4" custScaleX="98061" custScaleY="171044"/>
      <dgm:spPr/>
    </dgm:pt>
    <dgm:pt modelId="{DEB611BB-0E29-47C4-8587-C36592689545}" type="pres">
      <dgm:prSet presAssocID="{59E5B7B2-42EA-4F4B-A3AF-FF948DBA239B}" presName="vert1" presStyleCnt="0"/>
      <dgm:spPr/>
    </dgm:pt>
    <dgm:pt modelId="{367AAD05-D351-4F72-BFDD-9C9C0B22E6CE}" type="pres">
      <dgm:prSet presAssocID="{06F59189-B790-4F36-A21A-DAB4947110A2}" presName="thickLine" presStyleLbl="alignNode1" presStyleIdx="3" presStyleCnt="4"/>
      <dgm:spPr/>
    </dgm:pt>
    <dgm:pt modelId="{67C3FC3A-0759-4484-A7FF-C67F62809E24}" type="pres">
      <dgm:prSet presAssocID="{06F59189-B790-4F36-A21A-DAB4947110A2}" presName="horz1" presStyleCnt="0"/>
      <dgm:spPr/>
    </dgm:pt>
    <dgm:pt modelId="{AAEF934E-2A65-45D6-8F61-30CE336E2CEF}" type="pres">
      <dgm:prSet presAssocID="{06F59189-B790-4F36-A21A-DAB4947110A2}" presName="tx1" presStyleLbl="revTx" presStyleIdx="3" presStyleCnt="4"/>
      <dgm:spPr/>
    </dgm:pt>
    <dgm:pt modelId="{115C8EAE-8502-42F0-AF3B-4F5BBFD52D58}" type="pres">
      <dgm:prSet presAssocID="{06F59189-B790-4F36-A21A-DAB4947110A2}" presName="vert1" presStyleCnt="0"/>
      <dgm:spPr/>
    </dgm:pt>
  </dgm:ptLst>
  <dgm:cxnLst>
    <dgm:cxn modelId="{1D748915-3DA6-45F6-B91A-019E13BA8DE0}" type="presOf" srcId="{828CAC50-1EA8-44EA-ACF6-2F6F782F9DD2}" destId="{CD220C5F-053C-4363-9811-29E063E7A24F}" srcOrd="0" destOrd="0" presId="urn:microsoft.com/office/officeart/2008/layout/LinedList"/>
    <dgm:cxn modelId="{95918D22-CE36-47AF-8C2E-593C19056C15}" srcId="{828CAC50-1EA8-44EA-ACF6-2F6F782F9DD2}" destId="{BA6CEAC5-E903-4BD4-A70B-1DC39A8CAE43}" srcOrd="0" destOrd="0" parTransId="{7F7B1FC9-DFB4-47AA-8178-C48D32EEB20E}" sibTransId="{6DD7DFB7-7429-42F0-90DB-CEBD1A636663}"/>
    <dgm:cxn modelId="{EC54337D-0119-4A3C-8C9D-82E042583100}" srcId="{828CAC50-1EA8-44EA-ACF6-2F6F782F9DD2}" destId="{59E5B7B2-42EA-4F4B-A3AF-FF948DBA239B}" srcOrd="2" destOrd="0" parTransId="{88BCE025-BBD5-4B8D-9C59-4E0AA8A89F4D}" sibTransId="{7F6FAD1C-D578-468B-BE02-32F364037842}"/>
    <dgm:cxn modelId="{F81CF47F-273F-4DC5-B655-966E4CAC3C7F}" srcId="{828CAC50-1EA8-44EA-ACF6-2F6F782F9DD2}" destId="{06F59189-B790-4F36-A21A-DAB4947110A2}" srcOrd="3" destOrd="0" parTransId="{29EBAF23-68CF-4C25-8648-E0AF3F67A019}" sibTransId="{4D58BF90-5C64-45E9-8A3D-CFE22040F6D3}"/>
    <dgm:cxn modelId="{792D2981-BB78-44B0-89FA-3CDD904D89F8}" type="presOf" srcId="{BA6CEAC5-E903-4BD4-A70B-1DC39A8CAE43}" destId="{56BC772A-59BF-463F-B106-421E48ED6180}" srcOrd="0" destOrd="0" presId="urn:microsoft.com/office/officeart/2008/layout/LinedList"/>
    <dgm:cxn modelId="{ACA2B484-F116-4AD2-B868-E74A065887FF}" type="presOf" srcId="{C0EFAB08-1395-4618-9D97-62C646E2A3E9}" destId="{651DC78D-CBF8-49FD-BA02-FED8CFE36B8F}" srcOrd="0" destOrd="0" presId="urn:microsoft.com/office/officeart/2008/layout/LinedList"/>
    <dgm:cxn modelId="{57DFDE98-DCB5-46BA-BB80-3FAE3D6717D3}" type="presOf" srcId="{59E5B7B2-42EA-4F4B-A3AF-FF948DBA239B}" destId="{0AAEB2F6-0C27-4458-AA30-4F80BE02D067}" srcOrd="0" destOrd="0" presId="urn:microsoft.com/office/officeart/2008/layout/LinedList"/>
    <dgm:cxn modelId="{E92DB3B6-7B98-4E74-804D-055707089413}" srcId="{828CAC50-1EA8-44EA-ACF6-2F6F782F9DD2}" destId="{C0EFAB08-1395-4618-9D97-62C646E2A3E9}" srcOrd="1" destOrd="0" parTransId="{41522FEA-7A31-4879-A6AE-AE94E77030A1}" sibTransId="{01DD664E-A403-474E-A6DD-385536B8C891}"/>
    <dgm:cxn modelId="{8F35AAC6-9A21-478B-9DB6-13AD7EA46399}" type="presOf" srcId="{06F59189-B790-4F36-A21A-DAB4947110A2}" destId="{AAEF934E-2A65-45D6-8F61-30CE336E2CEF}" srcOrd="0" destOrd="0" presId="urn:microsoft.com/office/officeart/2008/layout/LinedList"/>
    <dgm:cxn modelId="{A6C24B99-BFED-4292-8EAC-895A0198A5F6}" type="presParOf" srcId="{CD220C5F-053C-4363-9811-29E063E7A24F}" destId="{0E64598D-DE55-4FAB-A684-699A06F127D1}" srcOrd="0" destOrd="0" presId="urn:microsoft.com/office/officeart/2008/layout/LinedList"/>
    <dgm:cxn modelId="{71A7D5B7-DF36-4FC8-B377-6827983D1F45}" type="presParOf" srcId="{CD220C5F-053C-4363-9811-29E063E7A24F}" destId="{41420492-7868-4584-A8D9-8A61E0B719F2}" srcOrd="1" destOrd="0" presId="urn:microsoft.com/office/officeart/2008/layout/LinedList"/>
    <dgm:cxn modelId="{070808F1-A64D-4745-A25F-0A4732AE2744}" type="presParOf" srcId="{41420492-7868-4584-A8D9-8A61E0B719F2}" destId="{56BC772A-59BF-463F-B106-421E48ED6180}" srcOrd="0" destOrd="0" presId="urn:microsoft.com/office/officeart/2008/layout/LinedList"/>
    <dgm:cxn modelId="{59B1D728-D13D-4552-A237-F421298E7994}" type="presParOf" srcId="{41420492-7868-4584-A8D9-8A61E0B719F2}" destId="{EA380E86-249E-4106-AC57-CB874F11A671}" srcOrd="1" destOrd="0" presId="urn:microsoft.com/office/officeart/2008/layout/LinedList"/>
    <dgm:cxn modelId="{533ACDE6-22B8-4152-BA6E-20E0BFC4458F}" type="presParOf" srcId="{CD220C5F-053C-4363-9811-29E063E7A24F}" destId="{AE1400C5-AC5A-4230-9F9E-9B7C06E10553}" srcOrd="2" destOrd="0" presId="urn:microsoft.com/office/officeart/2008/layout/LinedList"/>
    <dgm:cxn modelId="{385E867C-13B6-492D-B69A-7B9D49174670}" type="presParOf" srcId="{CD220C5F-053C-4363-9811-29E063E7A24F}" destId="{FF7FA8C1-E69E-4EF7-93DA-57C35776883E}" srcOrd="3" destOrd="0" presId="urn:microsoft.com/office/officeart/2008/layout/LinedList"/>
    <dgm:cxn modelId="{3BECE442-5F4F-43D2-8723-27904450DA07}" type="presParOf" srcId="{FF7FA8C1-E69E-4EF7-93DA-57C35776883E}" destId="{651DC78D-CBF8-49FD-BA02-FED8CFE36B8F}" srcOrd="0" destOrd="0" presId="urn:microsoft.com/office/officeart/2008/layout/LinedList"/>
    <dgm:cxn modelId="{F1C48ADA-2BF3-4464-8730-CF5797F0730E}" type="presParOf" srcId="{FF7FA8C1-E69E-4EF7-93DA-57C35776883E}" destId="{6648D7B9-26E3-4A6F-85B6-7B1905EFE266}" srcOrd="1" destOrd="0" presId="urn:microsoft.com/office/officeart/2008/layout/LinedList"/>
    <dgm:cxn modelId="{2EA2AE6D-7E1E-4491-8967-68F50A6B0C5B}" type="presParOf" srcId="{CD220C5F-053C-4363-9811-29E063E7A24F}" destId="{57FCAD36-A676-4B91-ADF5-3A8F28135712}" srcOrd="4" destOrd="0" presId="urn:microsoft.com/office/officeart/2008/layout/LinedList"/>
    <dgm:cxn modelId="{573A8FA3-85E1-4D25-B9DB-CC3C41FB6481}" type="presParOf" srcId="{CD220C5F-053C-4363-9811-29E063E7A24F}" destId="{BCB5A25E-E73F-4011-AF01-A3BD4C577A92}" srcOrd="5" destOrd="0" presId="urn:microsoft.com/office/officeart/2008/layout/LinedList"/>
    <dgm:cxn modelId="{6A5FE97A-5918-486E-9B42-EC9AB6FD8CC7}" type="presParOf" srcId="{BCB5A25E-E73F-4011-AF01-A3BD4C577A92}" destId="{0AAEB2F6-0C27-4458-AA30-4F80BE02D067}" srcOrd="0" destOrd="0" presId="urn:microsoft.com/office/officeart/2008/layout/LinedList"/>
    <dgm:cxn modelId="{9E2B3486-581D-45FE-B039-A1B74E87B27A}" type="presParOf" srcId="{BCB5A25E-E73F-4011-AF01-A3BD4C577A92}" destId="{DEB611BB-0E29-47C4-8587-C36592689545}" srcOrd="1" destOrd="0" presId="urn:microsoft.com/office/officeart/2008/layout/LinedList"/>
    <dgm:cxn modelId="{4DF543A3-CA63-4583-B37F-00DE902BEE85}" type="presParOf" srcId="{CD220C5F-053C-4363-9811-29E063E7A24F}" destId="{367AAD05-D351-4F72-BFDD-9C9C0B22E6CE}" srcOrd="6" destOrd="0" presId="urn:microsoft.com/office/officeart/2008/layout/LinedList"/>
    <dgm:cxn modelId="{AB6A1BDB-7DE1-43D9-B034-EE91A64C6201}" type="presParOf" srcId="{CD220C5F-053C-4363-9811-29E063E7A24F}" destId="{67C3FC3A-0759-4484-A7FF-C67F62809E24}" srcOrd="7" destOrd="0" presId="urn:microsoft.com/office/officeart/2008/layout/LinedList"/>
    <dgm:cxn modelId="{5460D52A-F994-437C-BA3D-EE336CDE87CB}" type="presParOf" srcId="{67C3FC3A-0759-4484-A7FF-C67F62809E24}" destId="{AAEF934E-2A65-45D6-8F61-30CE336E2CEF}" srcOrd="0" destOrd="0" presId="urn:microsoft.com/office/officeart/2008/layout/LinedList"/>
    <dgm:cxn modelId="{3879EF1F-AABB-4912-9901-611011723C11}" type="presParOf" srcId="{67C3FC3A-0759-4484-A7FF-C67F62809E24}" destId="{115C8EAE-8502-42F0-AF3B-4F5BBFD52D5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42016C-F1A8-492C-8F05-8E33B9C1D8E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44CF1511-DFAC-4593-BF36-7BBD8915FC43}">
      <dgm:prSet/>
      <dgm:spPr/>
      <dgm:t>
        <a:bodyPr/>
        <a:lstStyle/>
        <a:p>
          <a:r>
            <a:rPr lang="el-GR" sz="2200" b="1" dirty="0"/>
            <a:t>ΙΣΧΥΟΥΣΕΣ ΤΑΣΕΙΣ ΣΤΗΝ ΠΑΓΚΟΣΜΙΑ ΑΓΟΡΑ</a:t>
          </a:r>
          <a:endParaRPr lang="en-US" sz="2200" dirty="0"/>
        </a:p>
      </dgm:t>
    </dgm:pt>
    <dgm:pt modelId="{4A5947DB-63C3-4D81-935B-A87B18E06A7D}" type="parTrans" cxnId="{AF01F672-CE9B-487B-A5C2-A1BDDD615C75}">
      <dgm:prSet/>
      <dgm:spPr/>
      <dgm:t>
        <a:bodyPr/>
        <a:lstStyle/>
        <a:p>
          <a:endParaRPr lang="en-US"/>
        </a:p>
      </dgm:t>
    </dgm:pt>
    <dgm:pt modelId="{AA83CD71-CD88-4B4C-9BCC-8087F4E1ED12}" type="sibTrans" cxnId="{AF01F672-CE9B-487B-A5C2-A1BDDD615C75}">
      <dgm:prSet/>
      <dgm:spPr/>
      <dgm:t>
        <a:bodyPr/>
        <a:lstStyle/>
        <a:p>
          <a:endParaRPr lang="en-US"/>
        </a:p>
      </dgm:t>
    </dgm:pt>
    <dgm:pt modelId="{90F7D18A-8101-4ACB-BC00-0A584492DF7B}">
      <dgm:prSet custT="1"/>
      <dgm:spPr/>
      <dgm:t>
        <a:bodyPr/>
        <a:lstStyle/>
        <a:p>
          <a:r>
            <a:rPr lang="el-GR" sz="1800" dirty="0"/>
            <a:t>Εδραιώνεται η ευαισθητοποίηση των καταναλωτών σε θέματα υγείας και ευεξίας, ειδικά μετά την πανδημία </a:t>
          </a:r>
          <a:r>
            <a:rPr lang="en-US" sz="1800" dirty="0"/>
            <a:t>covid 19</a:t>
          </a:r>
          <a:r>
            <a:rPr lang="el-GR" sz="1800" dirty="0"/>
            <a:t> </a:t>
          </a:r>
          <a:r>
            <a:rPr lang="en-US" sz="1800" dirty="0"/>
            <a:t>,</a:t>
          </a:r>
          <a:r>
            <a:rPr lang="el-GR" sz="1800" dirty="0"/>
            <a:t>η τάση μετατρέπει τους οίνους χαμηλής περιεκτικότητας σε αλκοόλη σε βασική τάση της βιομηχανίας</a:t>
          </a:r>
          <a:endParaRPr lang="en-US" sz="1800" dirty="0"/>
        </a:p>
      </dgm:t>
    </dgm:pt>
    <dgm:pt modelId="{D58F56BA-1AD9-4FD7-93BC-E9F8101019F3}" type="parTrans" cxnId="{82B16A54-88F2-40B9-BB76-8C671302C74B}">
      <dgm:prSet/>
      <dgm:spPr/>
      <dgm:t>
        <a:bodyPr/>
        <a:lstStyle/>
        <a:p>
          <a:endParaRPr lang="en-US"/>
        </a:p>
      </dgm:t>
    </dgm:pt>
    <dgm:pt modelId="{85E4CCCF-1B8B-4355-BE60-9DE7F3F62EFA}" type="sibTrans" cxnId="{82B16A54-88F2-40B9-BB76-8C671302C74B}">
      <dgm:prSet/>
      <dgm:spPr/>
      <dgm:t>
        <a:bodyPr/>
        <a:lstStyle/>
        <a:p>
          <a:endParaRPr lang="en-US"/>
        </a:p>
      </dgm:t>
    </dgm:pt>
    <dgm:pt modelId="{9802AD40-9AAD-464E-BE9B-181275661B81}">
      <dgm:prSet custT="1"/>
      <dgm:spPr/>
      <dgm:t>
        <a:bodyPr/>
        <a:lstStyle/>
        <a:p>
          <a:r>
            <a:rPr lang="el-GR" sz="1800" dirty="0"/>
            <a:t>Η παγκόσμια αγορά αναμένεται να αξίζει πάνω από 10 δισεκατομμύρια ευρώ, μέχρι το 2027</a:t>
          </a:r>
          <a:endParaRPr lang="en-US" sz="1800" dirty="0"/>
        </a:p>
      </dgm:t>
    </dgm:pt>
    <dgm:pt modelId="{677D3E58-EEF0-4079-A9FF-BE00CAB4AB29}" type="parTrans" cxnId="{BAE5B643-EED6-412B-B287-BA3831033849}">
      <dgm:prSet/>
      <dgm:spPr/>
      <dgm:t>
        <a:bodyPr/>
        <a:lstStyle/>
        <a:p>
          <a:endParaRPr lang="en-US"/>
        </a:p>
      </dgm:t>
    </dgm:pt>
    <dgm:pt modelId="{46D74E3D-96AE-42F9-8219-EFABFDDDCC6F}" type="sibTrans" cxnId="{BAE5B643-EED6-412B-B287-BA3831033849}">
      <dgm:prSet/>
      <dgm:spPr/>
      <dgm:t>
        <a:bodyPr/>
        <a:lstStyle/>
        <a:p>
          <a:endParaRPr lang="en-US"/>
        </a:p>
      </dgm:t>
    </dgm:pt>
    <dgm:pt modelId="{8286D4BE-0BC5-4626-97D4-5B23FF3DBF38}">
      <dgm:prSet custT="1"/>
      <dgm:spPr/>
      <dgm:t>
        <a:bodyPr/>
        <a:lstStyle/>
        <a:p>
          <a:r>
            <a:rPr lang="el-GR" sz="1800" dirty="0"/>
            <a:t>Η αύξηση που παρατηρήθηκε στην κατανάλωση των </a:t>
          </a:r>
          <a:r>
            <a:rPr lang="el-GR" sz="1800" dirty="0" err="1"/>
            <a:t>αποαλκοολωμένων</a:t>
          </a:r>
          <a:r>
            <a:rPr lang="el-GR" sz="1800" dirty="0"/>
            <a:t> οίνων μεταξύ των ετών 2016-2020 ήταν της τάξης του 8,8%</a:t>
          </a:r>
          <a:endParaRPr lang="en-US" sz="1800" dirty="0"/>
        </a:p>
      </dgm:t>
    </dgm:pt>
    <dgm:pt modelId="{FBCC9246-43D0-4005-845A-896F126A6BC3}" type="parTrans" cxnId="{F97D030D-BEBB-4B9C-B0FA-BD57D9511C4B}">
      <dgm:prSet/>
      <dgm:spPr/>
      <dgm:t>
        <a:bodyPr/>
        <a:lstStyle/>
        <a:p>
          <a:endParaRPr lang="en-US"/>
        </a:p>
      </dgm:t>
    </dgm:pt>
    <dgm:pt modelId="{92798AA2-44A7-41D4-BCB2-9F2A189BD2E2}" type="sibTrans" cxnId="{F97D030D-BEBB-4B9C-B0FA-BD57D9511C4B}">
      <dgm:prSet/>
      <dgm:spPr/>
      <dgm:t>
        <a:bodyPr/>
        <a:lstStyle/>
        <a:p>
          <a:endParaRPr lang="en-US"/>
        </a:p>
      </dgm:t>
    </dgm:pt>
    <dgm:pt modelId="{4EB39787-6EB7-46C8-B77D-7C1ED1390B6A}">
      <dgm:prSet custT="1"/>
      <dgm:spPr/>
      <dgm:t>
        <a:bodyPr/>
        <a:lstStyle/>
        <a:p>
          <a:r>
            <a:rPr lang="el-GR" sz="1800" dirty="0"/>
            <a:t>Η προϋπολογισμένη αύξηση για την δεκαετία 2021-2031, εκτιμάται σε 10,4%</a:t>
          </a:r>
          <a:endParaRPr lang="en-US" sz="1800" dirty="0"/>
        </a:p>
      </dgm:t>
    </dgm:pt>
    <dgm:pt modelId="{EDCC24A5-70CC-470A-9A1B-26C898020753}" type="parTrans" cxnId="{24A1C1EC-AB91-404F-8EDB-2BD087B92569}">
      <dgm:prSet/>
      <dgm:spPr/>
      <dgm:t>
        <a:bodyPr/>
        <a:lstStyle/>
        <a:p>
          <a:endParaRPr lang="en-US"/>
        </a:p>
      </dgm:t>
    </dgm:pt>
    <dgm:pt modelId="{5D9FC584-D9CC-44AB-BD0B-A2B8B6EC3E12}" type="sibTrans" cxnId="{24A1C1EC-AB91-404F-8EDB-2BD087B92569}">
      <dgm:prSet/>
      <dgm:spPr/>
      <dgm:t>
        <a:bodyPr/>
        <a:lstStyle/>
        <a:p>
          <a:endParaRPr lang="en-US"/>
        </a:p>
      </dgm:t>
    </dgm:pt>
    <dgm:pt modelId="{EC6E5074-00DF-4B2F-B530-3BD3B8D41FA1}">
      <dgm:prSet custT="1"/>
      <dgm:spPr/>
      <dgm:t>
        <a:bodyPr/>
        <a:lstStyle/>
        <a:p>
          <a:r>
            <a:rPr lang="el-GR" sz="1800" dirty="0"/>
            <a:t>Οι νέοι καταναλωτές αποτελούν την κινητήρια δύναμη αυτής της τάσης – Ομάδα στόχος και αυτοί που δεν καταναλώνουν αλκοόλ</a:t>
          </a:r>
          <a:endParaRPr lang="en-US" sz="1800" dirty="0"/>
        </a:p>
      </dgm:t>
    </dgm:pt>
    <dgm:pt modelId="{6E70011E-76FE-4AE9-A134-B745A1C91350}" type="parTrans" cxnId="{F4574B2C-0FA4-49BF-B0DA-DB1820077AEE}">
      <dgm:prSet/>
      <dgm:spPr/>
      <dgm:t>
        <a:bodyPr/>
        <a:lstStyle/>
        <a:p>
          <a:endParaRPr lang="en-US"/>
        </a:p>
      </dgm:t>
    </dgm:pt>
    <dgm:pt modelId="{B9EACA9A-3B5E-4F66-82D9-81E7982915A4}" type="sibTrans" cxnId="{F4574B2C-0FA4-49BF-B0DA-DB1820077AEE}">
      <dgm:prSet/>
      <dgm:spPr/>
      <dgm:t>
        <a:bodyPr/>
        <a:lstStyle/>
        <a:p>
          <a:endParaRPr lang="en-US"/>
        </a:p>
      </dgm:t>
    </dgm:pt>
    <dgm:pt modelId="{EBFE9532-63A4-4CB2-8FC9-DBABEBBF00AE}" type="pres">
      <dgm:prSet presAssocID="{6A42016C-F1A8-492C-8F05-8E33B9C1D8EB}" presName="Name0" presStyleCnt="0">
        <dgm:presLayoutVars>
          <dgm:dir/>
          <dgm:resizeHandles val="exact"/>
        </dgm:presLayoutVars>
      </dgm:prSet>
      <dgm:spPr/>
    </dgm:pt>
    <dgm:pt modelId="{00461D02-1101-4689-A7C5-58B4DE4975A0}" type="pres">
      <dgm:prSet presAssocID="{44CF1511-DFAC-4593-BF36-7BBD8915FC43}" presName="node" presStyleLbl="node1" presStyleIdx="0" presStyleCnt="1" custScaleY="128539">
        <dgm:presLayoutVars>
          <dgm:bulletEnabled val="1"/>
        </dgm:presLayoutVars>
      </dgm:prSet>
      <dgm:spPr/>
    </dgm:pt>
  </dgm:ptLst>
  <dgm:cxnLst>
    <dgm:cxn modelId="{F97D030D-BEBB-4B9C-B0FA-BD57D9511C4B}" srcId="{44CF1511-DFAC-4593-BF36-7BBD8915FC43}" destId="{8286D4BE-0BC5-4626-97D4-5B23FF3DBF38}" srcOrd="2" destOrd="0" parTransId="{FBCC9246-43D0-4005-845A-896F126A6BC3}" sibTransId="{92798AA2-44A7-41D4-BCB2-9F2A189BD2E2}"/>
    <dgm:cxn modelId="{6F87C31C-ADC3-4EA3-BF08-6D3A9AF85E1E}" type="presOf" srcId="{EC6E5074-00DF-4B2F-B530-3BD3B8D41FA1}" destId="{00461D02-1101-4689-A7C5-58B4DE4975A0}" srcOrd="0" destOrd="5" presId="urn:microsoft.com/office/officeart/2016/7/layout/RepeatingBendingProcessNew"/>
    <dgm:cxn modelId="{186BDA23-59DA-4C7D-B80A-90EE8138ACD7}" type="presOf" srcId="{90F7D18A-8101-4ACB-BC00-0A584492DF7B}" destId="{00461D02-1101-4689-A7C5-58B4DE4975A0}" srcOrd="0" destOrd="1" presId="urn:microsoft.com/office/officeart/2016/7/layout/RepeatingBendingProcessNew"/>
    <dgm:cxn modelId="{F4574B2C-0FA4-49BF-B0DA-DB1820077AEE}" srcId="{44CF1511-DFAC-4593-BF36-7BBD8915FC43}" destId="{EC6E5074-00DF-4B2F-B530-3BD3B8D41FA1}" srcOrd="4" destOrd="0" parTransId="{6E70011E-76FE-4AE9-A134-B745A1C91350}" sibTransId="{B9EACA9A-3B5E-4F66-82D9-81E7982915A4}"/>
    <dgm:cxn modelId="{3AE22B3B-5692-4BD3-84D5-9BD67CA54053}" type="presOf" srcId="{4EB39787-6EB7-46C8-B77D-7C1ED1390B6A}" destId="{00461D02-1101-4689-A7C5-58B4DE4975A0}" srcOrd="0" destOrd="4" presId="urn:microsoft.com/office/officeart/2016/7/layout/RepeatingBendingProcessNew"/>
    <dgm:cxn modelId="{BAE5B643-EED6-412B-B287-BA3831033849}" srcId="{44CF1511-DFAC-4593-BF36-7BBD8915FC43}" destId="{9802AD40-9AAD-464E-BE9B-181275661B81}" srcOrd="1" destOrd="0" parTransId="{677D3E58-EEF0-4079-A9FF-BE00CAB4AB29}" sibTransId="{46D74E3D-96AE-42F9-8219-EFABFDDDCC6F}"/>
    <dgm:cxn modelId="{AF01F672-CE9B-487B-A5C2-A1BDDD615C75}" srcId="{6A42016C-F1A8-492C-8F05-8E33B9C1D8EB}" destId="{44CF1511-DFAC-4593-BF36-7BBD8915FC43}" srcOrd="0" destOrd="0" parTransId="{4A5947DB-63C3-4D81-935B-A87B18E06A7D}" sibTransId="{AA83CD71-CD88-4B4C-9BCC-8087F4E1ED12}"/>
    <dgm:cxn modelId="{82B16A54-88F2-40B9-BB76-8C671302C74B}" srcId="{44CF1511-DFAC-4593-BF36-7BBD8915FC43}" destId="{90F7D18A-8101-4ACB-BC00-0A584492DF7B}" srcOrd="0" destOrd="0" parTransId="{D58F56BA-1AD9-4FD7-93BC-E9F8101019F3}" sibTransId="{85E4CCCF-1B8B-4355-BE60-9DE7F3F62EFA}"/>
    <dgm:cxn modelId="{BE17E086-F877-42A6-B0DB-E9225C8AB8FE}" type="presOf" srcId="{9802AD40-9AAD-464E-BE9B-181275661B81}" destId="{00461D02-1101-4689-A7C5-58B4DE4975A0}" srcOrd="0" destOrd="2" presId="urn:microsoft.com/office/officeart/2016/7/layout/RepeatingBendingProcessNew"/>
    <dgm:cxn modelId="{6144248D-2EBE-4C82-A92D-357CF53AAFEF}" type="presOf" srcId="{8286D4BE-0BC5-4626-97D4-5B23FF3DBF38}" destId="{00461D02-1101-4689-A7C5-58B4DE4975A0}" srcOrd="0" destOrd="3" presId="urn:microsoft.com/office/officeart/2016/7/layout/RepeatingBendingProcessNew"/>
    <dgm:cxn modelId="{F0CF5F99-EF13-444C-BA1C-1F27ED252812}" type="presOf" srcId="{6A42016C-F1A8-492C-8F05-8E33B9C1D8EB}" destId="{EBFE9532-63A4-4CB2-8FC9-DBABEBBF00AE}" srcOrd="0" destOrd="0" presId="urn:microsoft.com/office/officeart/2016/7/layout/RepeatingBendingProcessNew"/>
    <dgm:cxn modelId="{32F748D2-9527-494E-B6B1-79198718A239}" type="presOf" srcId="{44CF1511-DFAC-4593-BF36-7BBD8915FC43}" destId="{00461D02-1101-4689-A7C5-58B4DE4975A0}" srcOrd="0" destOrd="0" presId="urn:microsoft.com/office/officeart/2016/7/layout/RepeatingBendingProcessNew"/>
    <dgm:cxn modelId="{24A1C1EC-AB91-404F-8EDB-2BD087B92569}" srcId="{44CF1511-DFAC-4593-BF36-7BBD8915FC43}" destId="{4EB39787-6EB7-46C8-B77D-7C1ED1390B6A}" srcOrd="3" destOrd="0" parTransId="{EDCC24A5-70CC-470A-9A1B-26C898020753}" sibTransId="{5D9FC584-D9CC-44AB-BD0B-A2B8B6EC3E12}"/>
    <dgm:cxn modelId="{06E42D60-2B2A-4880-9E35-8EB860E81FF3}" type="presParOf" srcId="{EBFE9532-63A4-4CB2-8FC9-DBABEBBF00AE}" destId="{00461D02-1101-4689-A7C5-58B4DE4975A0}"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EBE462-8A71-4383-BFB1-4027BC70064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E90787FE-0B9E-4622-9DB5-C2BE0C6A3F7F}">
      <dgm:prSet/>
      <dgm:spPr/>
      <dgm:t>
        <a:bodyPr/>
        <a:lstStyle/>
        <a:p>
          <a:r>
            <a:rPr lang="el-GR" b="1" dirty="0"/>
            <a:t>ΠΑΡΑΛΛΗΛΕΣ ΕΞΕΛΙΞΕΙΣ</a:t>
          </a:r>
        </a:p>
        <a:p>
          <a:r>
            <a:rPr lang="el-GR" b="1" dirty="0"/>
            <a:t> ΠΑΓΚΟΣΜΙΟΣ ΟΡΓΑΝΙΣΜΟΣ ΥΓΕΙΑΣ (Π.Ο.Υ.) ΕΚΘΕΣΗ ΕΙΔΙΚΗΣ ΕΠΙΤΡΟΠΗΣ </a:t>
          </a:r>
          <a:r>
            <a:rPr lang="en-US" b="1" dirty="0"/>
            <a:t>BECA</a:t>
          </a:r>
          <a:r>
            <a:rPr lang="el-GR" b="1" dirty="0"/>
            <a:t> </a:t>
          </a:r>
          <a:br>
            <a:rPr lang="el-GR" b="1" dirty="0"/>
          </a:br>
          <a:r>
            <a:rPr lang="el-GR" b="1" dirty="0"/>
            <a:t>ΕΥΡΩΠΑΪΚΟΣ ΑΜΠΕΛΟΟΙΝΙΚΟΣ ΚΛΑΔΟΣ </a:t>
          </a:r>
          <a:endParaRPr lang="en-US" dirty="0"/>
        </a:p>
      </dgm:t>
    </dgm:pt>
    <dgm:pt modelId="{9C5D78D8-78AD-46EA-9169-C594F3CA7F84}" type="parTrans" cxnId="{E5CF72A1-82EF-45F3-AD48-54AD1C67A6BA}">
      <dgm:prSet/>
      <dgm:spPr/>
      <dgm:t>
        <a:bodyPr/>
        <a:lstStyle/>
        <a:p>
          <a:endParaRPr lang="en-US"/>
        </a:p>
      </dgm:t>
    </dgm:pt>
    <dgm:pt modelId="{E098D854-907E-49E4-A101-B7FABCE48EBA}" type="sibTrans" cxnId="{E5CF72A1-82EF-45F3-AD48-54AD1C67A6BA}">
      <dgm:prSet/>
      <dgm:spPr/>
      <dgm:t>
        <a:bodyPr/>
        <a:lstStyle/>
        <a:p>
          <a:endParaRPr lang="en-US"/>
        </a:p>
      </dgm:t>
    </dgm:pt>
    <dgm:pt modelId="{DEB8DCEF-7C8B-4A24-A79E-83691A6C9C32}">
      <dgm:prSet/>
      <dgm:spPr/>
      <dgm:t>
        <a:bodyPr/>
        <a:lstStyle/>
        <a:p>
          <a:r>
            <a:rPr lang="el-GR" dirty="0"/>
            <a:t>Υιοθετώντας δημοσίευση του ιατρικού περιοδικού </a:t>
          </a:r>
          <a:r>
            <a:rPr lang="en-US" dirty="0"/>
            <a:t>The Lancet,</a:t>
          </a:r>
          <a:r>
            <a:rPr lang="el-GR" dirty="0"/>
            <a:t>ο Π.Ο.Υ:</a:t>
          </a:r>
          <a:endParaRPr lang="en-US" dirty="0"/>
        </a:p>
      </dgm:t>
    </dgm:pt>
    <dgm:pt modelId="{4DE9BCE7-32E8-4642-8C81-07F3A483E2A9}" type="parTrans" cxnId="{CC86EA78-E038-4CC9-8561-812289504BC5}">
      <dgm:prSet/>
      <dgm:spPr/>
      <dgm:t>
        <a:bodyPr/>
        <a:lstStyle/>
        <a:p>
          <a:endParaRPr lang="en-US"/>
        </a:p>
      </dgm:t>
    </dgm:pt>
    <dgm:pt modelId="{6BBF8037-3056-41AA-B1DB-E0EBD8CF5327}" type="sibTrans" cxnId="{CC86EA78-E038-4CC9-8561-812289504BC5}">
      <dgm:prSet/>
      <dgm:spPr/>
      <dgm:t>
        <a:bodyPr/>
        <a:lstStyle/>
        <a:p>
          <a:endParaRPr lang="en-US"/>
        </a:p>
      </dgm:t>
    </dgm:pt>
    <dgm:pt modelId="{0AD0C302-EE5D-4C01-B27A-2E8467A7A83F}">
      <dgm:prSet/>
      <dgm:spPr/>
      <dgm:t>
        <a:bodyPr/>
        <a:lstStyle/>
        <a:p>
          <a:r>
            <a:rPr lang="el-GR" dirty="0"/>
            <a:t>υπενθυμίζει ότι η κατανάλωση αλκοόλ αποτελεί επιβαρυντικό παράγοντα για πολλούς καρκίνους</a:t>
          </a:r>
          <a:endParaRPr lang="en-US" dirty="0"/>
        </a:p>
      </dgm:t>
    </dgm:pt>
    <dgm:pt modelId="{3EB79FF6-EA7F-4E23-B39F-66FE274CE771}" type="parTrans" cxnId="{E7DD541D-A15A-496B-BA1F-B3BE10092DEF}">
      <dgm:prSet/>
      <dgm:spPr/>
      <dgm:t>
        <a:bodyPr/>
        <a:lstStyle/>
        <a:p>
          <a:endParaRPr lang="en-US"/>
        </a:p>
      </dgm:t>
    </dgm:pt>
    <dgm:pt modelId="{87CC97A6-26DA-40C1-9C4D-0BC4FB4AD833}" type="sibTrans" cxnId="{E7DD541D-A15A-496B-BA1F-B3BE10092DEF}">
      <dgm:prSet/>
      <dgm:spPr/>
      <dgm:t>
        <a:bodyPr/>
        <a:lstStyle/>
        <a:p>
          <a:endParaRPr lang="en-US"/>
        </a:p>
      </dgm:t>
    </dgm:pt>
    <dgm:pt modelId="{7D1CC309-9190-4B65-ACA0-C232BBE82913}">
      <dgm:prSet/>
      <dgm:spPr/>
      <dgm:t>
        <a:bodyPr/>
        <a:lstStyle/>
        <a:p>
          <a:r>
            <a:rPr lang="el-GR"/>
            <a:t>όταν πρόκειται για πρόληψη του καρκίνου, δεν υπάρχει επίπεδο ασφαλείας κατανάλωσης αλκοόλ </a:t>
          </a:r>
          <a:endParaRPr lang="en-US"/>
        </a:p>
      </dgm:t>
    </dgm:pt>
    <dgm:pt modelId="{D1F78CAC-B5D4-4042-92CE-C79204A87AD7}" type="parTrans" cxnId="{FF1B4CBB-6480-4A92-B7E5-0428B6FEDAFF}">
      <dgm:prSet/>
      <dgm:spPr/>
      <dgm:t>
        <a:bodyPr/>
        <a:lstStyle/>
        <a:p>
          <a:endParaRPr lang="en-US"/>
        </a:p>
      </dgm:t>
    </dgm:pt>
    <dgm:pt modelId="{6392DEF2-C679-429C-822A-832E5F7679A0}" type="sibTrans" cxnId="{FF1B4CBB-6480-4A92-B7E5-0428B6FEDAFF}">
      <dgm:prSet/>
      <dgm:spPr/>
      <dgm:t>
        <a:bodyPr/>
        <a:lstStyle/>
        <a:p>
          <a:endParaRPr lang="en-US"/>
        </a:p>
      </dgm:t>
    </dgm:pt>
    <dgm:pt modelId="{39988F89-550B-4C94-A7C4-3BB16EC44ABE}">
      <dgm:prSet/>
      <dgm:spPr/>
      <dgm:t>
        <a:bodyPr/>
        <a:lstStyle/>
        <a:p>
          <a:r>
            <a:rPr lang="el-GR" dirty="0"/>
            <a:t>Η θέση αυτή υπερψηφίζεται</a:t>
          </a:r>
          <a:r>
            <a:rPr lang="en-US" dirty="0"/>
            <a:t> </a:t>
          </a:r>
          <a:r>
            <a:rPr lang="el-GR" dirty="0"/>
            <a:t>στο Ε.Κ στις 9/12/2021, αφού ήδη έχει υιοθετηθεί από την επιτροπή για την καταπολέμηση του καρκίνου του ευρωπαϊκού κοινοβουλίου (</a:t>
          </a:r>
          <a:r>
            <a:rPr lang="en-US" dirty="0"/>
            <a:t>Beating Cancer, BECA)</a:t>
          </a:r>
        </a:p>
      </dgm:t>
    </dgm:pt>
    <dgm:pt modelId="{254ACE80-1593-4286-A830-1C99E65719E3}" type="parTrans" cxnId="{5AE24BA7-40A2-4609-B5A9-4E0BF27AAE63}">
      <dgm:prSet/>
      <dgm:spPr/>
      <dgm:t>
        <a:bodyPr/>
        <a:lstStyle/>
        <a:p>
          <a:endParaRPr lang="en-US"/>
        </a:p>
      </dgm:t>
    </dgm:pt>
    <dgm:pt modelId="{FD90A380-E041-4309-939C-B7CEB62883EB}" type="sibTrans" cxnId="{5AE24BA7-40A2-4609-B5A9-4E0BF27AAE63}">
      <dgm:prSet/>
      <dgm:spPr/>
      <dgm:t>
        <a:bodyPr/>
        <a:lstStyle/>
        <a:p>
          <a:endParaRPr lang="en-US"/>
        </a:p>
      </dgm:t>
    </dgm:pt>
    <dgm:pt modelId="{6627A99A-AB07-43F4-9F64-B9983D8E2CA2}" type="pres">
      <dgm:prSet presAssocID="{6CEBE462-8A71-4383-BFB1-4027BC700641}" presName="Name0" presStyleCnt="0">
        <dgm:presLayoutVars>
          <dgm:dir/>
          <dgm:animLvl val="lvl"/>
          <dgm:resizeHandles val="exact"/>
        </dgm:presLayoutVars>
      </dgm:prSet>
      <dgm:spPr/>
    </dgm:pt>
    <dgm:pt modelId="{2A850EB8-F610-47BE-8AE2-48F8518AFF92}" type="pres">
      <dgm:prSet presAssocID="{E90787FE-0B9E-4622-9DB5-C2BE0C6A3F7F}" presName="linNode" presStyleCnt="0"/>
      <dgm:spPr/>
    </dgm:pt>
    <dgm:pt modelId="{E4D1C8B5-E355-4A2E-A7CA-F9BD5AA3364D}" type="pres">
      <dgm:prSet presAssocID="{E90787FE-0B9E-4622-9DB5-C2BE0C6A3F7F}" presName="parentText" presStyleLbl="node1" presStyleIdx="0" presStyleCnt="1">
        <dgm:presLayoutVars>
          <dgm:chMax val="1"/>
          <dgm:bulletEnabled val="1"/>
        </dgm:presLayoutVars>
      </dgm:prSet>
      <dgm:spPr/>
    </dgm:pt>
    <dgm:pt modelId="{2DB0CCC0-5AA3-4778-86AA-9B8B42E9376E}" type="pres">
      <dgm:prSet presAssocID="{E90787FE-0B9E-4622-9DB5-C2BE0C6A3F7F}" presName="descendantText" presStyleLbl="alignAccFollowNode1" presStyleIdx="0" presStyleCnt="1">
        <dgm:presLayoutVars>
          <dgm:bulletEnabled val="1"/>
        </dgm:presLayoutVars>
      </dgm:prSet>
      <dgm:spPr/>
    </dgm:pt>
  </dgm:ptLst>
  <dgm:cxnLst>
    <dgm:cxn modelId="{E7DD541D-A15A-496B-BA1F-B3BE10092DEF}" srcId="{DEB8DCEF-7C8B-4A24-A79E-83691A6C9C32}" destId="{0AD0C302-EE5D-4C01-B27A-2E8467A7A83F}" srcOrd="0" destOrd="0" parTransId="{3EB79FF6-EA7F-4E23-B39F-66FE274CE771}" sibTransId="{87CC97A6-26DA-40C1-9C4D-0BC4FB4AD833}"/>
    <dgm:cxn modelId="{15537735-FB4B-4874-8799-BA43126D173D}" type="presOf" srcId="{6CEBE462-8A71-4383-BFB1-4027BC700641}" destId="{6627A99A-AB07-43F4-9F64-B9983D8E2CA2}" srcOrd="0" destOrd="0" presId="urn:microsoft.com/office/officeart/2005/8/layout/vList5"/>
    <dgm:cxn modelId="{62B6B335-1CD4-4FE6-AD59-67BC19F0DC9F}" type="presOf" srcId="{DEB8DCEF-7C8B-4A24-A79E-83691A6C9C32}" destId="{2DB0CCC0-5AA3-4778-86AA-9B8B42E9376E}" srcOrd="0" destOrd="0" presId="urn:microsoft.com/office/officeart/2005/8/layout/vList5"/>
    <dgm:cxn modelId="{CC86EA78-E038-4CC9-8561-812289504BC5}" srcId="{E90787FE-0B9E-4622-9DB5-C2BE0C6A3F7F}" destId="{DEB8DCEF-7C8B-4A24-A79E-83691A6C9C32}" srcOrd="0" destOrd="0" parTransId="{4DE9BCE7-32E8-4642-8C81-07F3A483E2A9}" sibTransId="{6BBF8037-3056-41AA-B1DB-E0EBD8CF5327}"/>
    <dgm:cxn modelId="{7435ED7A-A1C1-4750-83C8-6F8C245223A8}" type="presOf" srcId="{E90787FE-0B9E-4622-9DB5-C2BE0C6A3F7F}" destId="{E4D1C8B5-E355-4A2E-A7CA-F9BD5AA3364D}" srcOrd="0" destOrd="0" presId="urn:microsoft.com/office/officeart/2005/8/layout/vList5"/>
    <dgm:cxn modelId="{E5CF72A1-82EF-45F3-AD48-54AD1C67A6BA}" srcId="{6CEBE462-8A71-4383-BFB1-4027BC700641}" destId="{E90787FE-0B9E-4622-9DB5-C2BE0C6A3F7F}" srcOrd="0" destOrd="0" parTransId="{9C5D78D8-78AD-46EA-9169-C594F3CA7F84}" sibTransId="{E098D854-907E-49E4-A101-B7FABCE48EBA}"/>
    <dgm:cxn modelId="{5AE24BA7-40A2-4609-B5A9-4E0BF27AAE63}" srcId="{E90787FE-0B9E-4622-9DB5-C2BE0C6A3F7F}" destId="{39988F89-550B-4C94-A7C4-3BB16EC44ABE}" srcOrd="1" destOrd="0" parTransId="{254ACE80-1593-4286-A830-1C99E65719E3}" sibTransId="{FD90A380-E041-4309-939C-B7CEB62883EB}"/>
    <dgm:cxn modelId="{FF1B4CBB-6480-4A92-B7E5-0428B6FEDAFF}" srcId="{DEB8DCEF-7C8B-4A24-A79E-83691A6C9C32}" destId="{7D1CC309-9190-4B65-ACA0-C232BBE82913}" srcOrd="1" destOrd="0" parTransId="{D1F78CAC-B5D4-4042-92CE-C79204A87AD7}" sibTransId="{6392DEF2-C679-429C-822A-832E5F7679A0}"/>
    <dgm:cxn modelId="{6E8DDACB-335F-4828-91DA-76B299A1EB46}" type="presOf" srcId="{7D1CC309-9190-4B65-ACA0-C232BBE82913}" destId="{2DB0CCC0-5AA3-4778-86AA-9B8B42E9376E}" srcOrd="0" destOrd="2" presId="urn:microsoft.com/office/officeart/2005/8/layout/vList5"/>
    <dgm:cxn modelId="{03E0D5CC-4306-4AF3-9D75-B1756F1AC16C}" type="presOf" srcId="{0AD0C302-EE5D-4C01-B27A-2E8467A7A83F}" destId="{2DB0CCC0-5AA3-4778-86AA-9B8B42E9376E}" srcOrd="0" destOrd="1" presId="urn:microsoft.com/office/officeart/2005/8/layout/vList5"/>
    <dgm:cxn modelId="{C8083FDC-444E-44F8-80ED-F159580CA95B}" type="presOf" srcId="{39988F89-550B-4C94-A7C4-3BB16EC44ABE}" destId="{2DB0CCC0-5AA3-4778-86AA-9B8B42E9376E}" srcOrd="0" destOrd="3" presId="urn:microsoft.com/office/officeart/2005/8/layout/vList5"/>
    <dgm:cxn modelId="{B2218ABD-0A92-4F7F-9565-EF28CF16E085}" type="presParOf" srcId="{6627A99A-AB07-43F4-9F64-B9983D8E2CA2}" destId="{2A850EB8-F610-47BE-8AE2-48F8518AFF92}" srcOrd="0" destOrd="0" presId="urn:microsoft.com/office/officeart/2005/8/layout/vList5"/>
    <dgm:cxn modelId="{5AEF9057-C91E-4E02-84FE-9C323D3EEC8E}" type="presParOf" srcId="{2A850EB8-F610-47BE-8AE2-48F8518AFF92}" destId="{E4D1C8B5-E355-4A2E-A7CA-F9BD5AA3364D}" srcOrd="0" destOrd="0" presId="urn:microsoft.com/office/officeart/2005/8/layout/vList5"/>
    <dgm:cxn modelId="{F7B98732-B14A-460B-B661-9780019B712F}" type="presParOf" srcId="{2A850EB8-F610-47BE-8AE2-48F8518AFF92}" destId="{2DB0CCC0-5AA3-4778-86AA-9B8B42E9376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6D5ABB-A7E3-4915-860D-62F9B38D5418}"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F091758D-F4CA-4EA2-8DD9-BCE9CE1920DB}">
      <dgm:prSet/>
      <dgm:spPr/>
      <dgm:t>
        <a:bodyPr/>
        <a:lstStyle/>
        <a:p>
          <a:r>
            <a:rPr lang="el-GR" b="1"/>
            <a:t>ΑΠΟΤΕΛΕΣΜΑ ΤΩΝ ΑΝΤΙΔΡΑΣΕΩΝ</a:t>
          </a:r>
          <a:endParaRPr lang="en-US"/>
        </a:p>
      </dgm:t>
    </dgm:pt>
    <dgm:pt modelId="{5A3085CA-9E54-4222-87EF-EAC3BECB8118}" type="parTrans" cxnId="{6B35AF60-2053-4102-B5FF-129654FDA6C3}">
      <dgm:prSet/>
      <dgm:spPr/>
      <dgm:t>
        <a:bodyPr/>
        <a:lstStyle/>
        <a:p>
          <a:endParaRPr lang="en-US"/>
        </a:p>
      </dgm:t>
    </dgm:pt>
    <dgm:pt modelId="{1AA4BD6D-58F5-4588-B29D-AC187EA02F79}" type="sibTrans" cxnId="{6B35AF60-2053-4102-B5FF-129654FDA6C3}">
      <dgm:prSet/>
      <dgm:spPr/>
      <dgm:t>
        <a:bodyPr/>
        <a:lstStyle/>
        <a:p>
          <a:endParaRPr lang="en-US"/>
        </a:p>
      </dgm:t>
    </dgm:pt>
    <dgm:pt modelId="{F206C8FE-06D5-49DD-8948-60E8B3F1979B}">
      <dgm:prSet custT="1"/>
      <dgm:spPr/>
      <dgm:t>
        <a:bodyPr/>
        <a:lstStyle/>
        <a:p>
          <a:r>
            <a:rPr lang="el-GR" sz="1050" dirty="0"/>
            <a:t>Υιοθετείται από το Ευρωπαϊκό Κοινοβούλιο ο όρος «επιβλαβούς χρήσης αλκοόλ» αντί της «κατανάλωσης αλκοόλ»</a:t>
          </a:r>
          <a:endParaRPr lang="en-US" sz="1050" dirty="0"/>
        </a:p>
      </dgm:t>
    </dgm:pt>
    <dgm:pt modelId="{FD18CB44-9AD4-494C-A17D-B76A87AA9A6A}" type="parTrans" cxnId="{49CE6CBE-7DFF-4472-9EB7-2A9EEE016A8F}">
      <dgm:prSet/>
      <dgm:spPr/>
      <dgm:t>
        <a:bodyPr/>
        <a:lstStyle/>
        <a:p>
          <a:endParaRPr lang="en-US"/>
        </a:p>
      </dgm:t>
    </dgm:pt>
    <dgm:pt modelId="{5435FFA9-0008-4803-900B-A504A5A144B3}" type="sibTrans" cxnId="{49CE6CBE-7DFF-4472-9EB7-2A9EEE016A8F}">
      <dgm:prSet/>
      <dgm:spPr/>
      <dgm:t>
        <a:bodyPr/>
        <a:lstStyle/>
        <a:p>
          <a:endParaRPr lang="en-US"/>
        </a:p>
      </dgm:t>
    </dgm:pt>
    <dgm:pt modelId="{2D0BEDE1-D34A-45F7-A402-11CA0CAACE56}">
      <dgm:prSet custT="1"/>
      <dgm:spPr/>
      <dgm:t>
        <a:bodyPr/>
        <a:lstStyle/>
        <a:p>
          <a:r>
            <a:rPr lang="el-GR" sz="1050" dirty="0"/>
            <a:t>εισάγονται οι ορισμοί στον ΚΑΝ(ΕΚ) 1308/2013, μέσω του ΚΑΝ(ΕΚ) 2117/2021, </a:t>
          </a:r>
          <a:r>
            <a:rPr lang="el-GR" sz="1050" dirty="0" err="1"/>
            <a:t>αποαλκοολωμένος</a:t>
          </a:r>
          <a:r>
            <a:rPr lang="el-GR" sz="1050" dirty="0"/>
            <a:t> και μερικώς </a:t>
          </a:r>
          <a:r>
            <a:rPr lang="el-GR" sz="1050" dirty="0" err="1"/>
            <a:t>αποαλκοολωμένος</a:t>
          </a:r>
          <a:r>
            <a:rPr lang="el-GR" sz="1050" dirty="0"/>
            <a:t> οίνος</a:t>
          </a:r>
          <a:endParaRPr lang="en-US" sz="1050" dirty="0"/>
        </a:p>
      </dgm:t>
    </dgm:pt>
    <dgm:pt modelId="{4D3D1CB4-6B44-4B73-B912-6A8A5A7CA366}" type="parTrans" cxnId="{D7958C63-A1C4-4263-99E1-46A1214F1616}">
      <dgm:prSet/>
      <dgm:spPr/>
      <dgm:t>
        <a:bodyPr/>
        <a:lstStyle/>
        <a:p>
          <a:endParaRPr lang="en-US"/>
        </a:p>
      </dgm:t>
    </dgm:pt>
    <dgm:pt modelId="{88895922-6A98-40C4-AE62-10049F524F95}" type="sibTrans" cxnId="{D7958C63-A1C4-4263-99E1-46A1214F1616}">
      <dgm:prSet/>
      <dgm:spPr/>
      <dgm:t>
        <a:bodyPr/>
        <a:lstStyle/>
        <a:p>
          <a:endParaRPr lang="en-US"/>
        </a:p>
      </dgm:t>
    </dgm:pt>
    <dgm:pt modelId="{C382E198-7E36-4B83-98B4-6EA8136D3F0F}">
      <dgm:prSet custT="1"/>
      <dgm:spPr/>
      <dgm:t>
        <a:bodyPr/>
        <a:lstStyle/>
        <a:p>
          <a:pPr algn="l"/>
          <a:r>
            <a:rPr lang="el-GR" sz="800" dirty="0"/>
            <a:t>η Ομάδα Υψηλού Επιπέδου, που συγκροτήθηκε από εμπειρογνώμονες του ευρωπαϊκού τομέα Οίνου, για την αντιμετώπιση της κρίσης σε αυτόν, στα συμπεράσματα του Δεκεμβρίου 2024 προτρέπει:</a:t>
          </a:r>
          <a:endParaRPr lang="en-US" sz="800" dirty="0"/>
        </a:p>
      </dgm:t>
    </dgm:pt>
    <dgm:pt modelId="{67700DD5-C70C-4CB4-9EAC-E13E335150D1}" type="parTrans" cxnId="{F250288B-F836-4848-B9DE-F5EB63DC0B9E}">
      <dgm:prSet/>
      <dgm:spPr/>
      <dgm:t>
        <a:bodyPr/>
        <a:lstStyle/>
        <a:p>
          <a:endParaRPr lang="en-US"/>
        </a:p>
      </dgm:t>
    </dgm:pt>
    <dgm:pt modelId="{40EDE178-5AAC-46E2-9A2A-5E1C0DE7AF6A}" type="sibTrans" cxnId="{F250288B-F836-4848-B9DE-F5EB63DC0B9E}">
      <dgm:prSet/>
      <dgm:spPr/>
      <dgm:t>
        <a:bodyPr/>
        <a:lstStyle/>
        <a:p>
          <a:endParaRPr lang="en-US"/>
        </a:p>
      </dgm:t>
    </dgm:pt>
    <dgm:pt modelId="{59AC4B38-C390-4DE6-B97E-F69BC038C757}">
      <dgm:prSet custT="1"/>
      <dgm:spPr/>
      <dgm:t>
        <a:bodyPr/>
        <a:lstStyle/>
        <a:p>
          <a:pPr algn="l"/>
          <a:r>
            <a:rPr lang="el-GR" sz="800" dirty="0"/>
            <a:t>τους παραγωγούς οίνου να λάβουν υπ’ </a:t>
          </a:r>
          <a:r>
            <a:rPr lang="el-GR" sz="800" dirty="0" err="1"/>
            <a:t>όψιν</a:t>
          </a:r>
          <a:r>
            <a:rPr lang="el-GR" sz="800" dirty="0"/>
            <a:t> τους τις νέες τάσεις κατανάλωσης, παράγοντας οίνους με χαμηλή ή χωρίς περιεκτικότητα σε αλκοόλη</a:t>
          </a:r>
          <a:endParaRPr lang="en-US" sz="800" dirty="0"/>
        </a:p>
      </dgm:t>
    </dgm:pt>
    <dgm:pt modelId="{F57CDA3A-3441-41B4-8CAD-E9C1E19E2816}" type="parTrans" cxnId="{F9C13BF8-6843-4589-9D65-56D29DAEC9E2}">
      <dgm:prSet/>
      <dgm:spPr/>
      <dgm:t>
        <a:bodyPr/>
        <a:lstStyle/>
        <a:p>
          <a:endParaRPr lang="en-US"/>
        </a:p>
      </dgm:t>
    </dgm:pt>
    <dgm:pt modelId="{D493821B-BF66-4E96-A590-FC31BD9D5718}" type="sibTrans" cxnId="{F9C13BF8-6843-4589-9D65-56D29DAEC9E2}">
      <dgm:prSet/>
      <dgm:spPr/>
      <dgm:t>
        <a:bodyPr/>
        <a:lstStyle/>
        <a:p>
          <a:endParaRPr lang="en-US"/>
        </a:p>
      </dgm:t>
    </dgm:pt>
    <dgm:pt modelId="{FF22E332-820B-4DC1-9264-690EFEF63A0C}">
      <dgm:prSet custT="1"/>
      <dgm:spPr/>
      <dgm:t>
        <a:bodyPr/>
        <a:lstStyle/>
        <a:p>
          <a:pPr algn="l"/>
          <a:r>
            <a:rPr lang="el-GR" sz="800" dirty="0"/>
            <a:t>την Ευρωπαϊκή Επιτροπή να προσαρμόσει τους κανόνες (ορισμούς, οινολογικές πρακτικές, συσκευασίας και παρουσίασης), ώστε να διευκολυνθεί η εμπορία κρασιών πλήρως και μερικώς </a:t>
          </a:r>
          <a:r>
            <a:rPr lang="el-GR" sz="800" dirty="0" err="1"/>
            <a:t>αποαλκοολωμένων</a:t>
          </a:r>
          <a:endParaRPr lang="en-US" sz="800" dirty="0"/>
        </a:p>
      </dgm:t>
    </dgm:pt>
    <dgm:pt modelId="{83FB5B98-ACDE-4621-8934-8A7CAD236CE3}" type="parTrans" cxnId="{F3DF589B-61F4-402F-B892-EC1CD6CB26F5}">
      <dgm:prSet/>
      <dgm:spPr/>
      <dgm:t>
        <a:bodyPr/>
        <a:lstStyle/>
        <a:p>
          <a:endParaRPr lang="en-US"/>
        </a:p>
      </dgm:t>
    </dgm:pt>
    <dgm:pt modelId="{41DBA63F-565F-43FB-9EA5-B566BF53AFC3}" type="sibTrans" cxnId="{F3DF589B-61F4-402F-B892-EC1CD6CB26F5}">
      <dgm:prSet/>
      <dgm:spPr/>
      <dgm:t>
        <a:bodyPr/>
        <a:lstStyle/>
        <a:p>
          <a:endParaRPr lang="en-US"/>
        </a:p>
      </dgm:t>
    </dgm:pt>
    <dgm:pt modelId="{A269FF28-4BBF-4C36-96BD-2CFBAC0FCCB7}" type="pres">
      <dgm:prSet presAssocID="{A36D5ABB-A7E3-4915-860D-62F9B38D5418}" presName="diagram" presStyleCnt="0">
        <dgm:presLayoutVars>
          <dgm:dir/>
          <dgm:resizeHandles/>
        </dgm:presLayoutVars>
      </dgm:prSet>
      <dgm:spPr/>
    </dgm:pt>
    <dgm:pt modelId="{9DBCEB4E-16D0-4908-9D8A-04BEE12D32CA}" type="pres">
      <dgm:prSet presAssocID="{F091758D-F4CA-4EA2-8DD9-BCE9CE1920DB}" presName="firstNode" presStyleLbl="node1" presStyleIdx="0" presStyleCnt="4">
        <dgm:presLayoutVars>
          <dgm:bulletEnabled val="1"/>
        </dgm:presLayoutVars>
      </dgm:prSet>
      <dgm:spPr/>
    </dgm:pt>
    <dgm:pt modelId="{BD657C21-9132-4BAA-93D7-4964288C54E6}" type="pres">
      <dgm:prSet presAssocID="{1AA4BD6D-58F5-4588-B29D-AC187EA02F79}" presName="sibTrans" presStyleLbl="sibTrans2D1" presStyleIdx="0" presStyleCnt="3"/>
      <dgm:spPr/>
    </dgm:pt>
    <dgm:pt modelId="{D738538E-C81E-416D-8C44-31B863C5291E}" type="pres">
      <dgm:prSet presAssocID="{F206C8FE-06D5-49DD-8948-60E8B3F1979B}" presName="middleNode" presStyleCnt="0"/>
      <dgm:spPr/>
    </dgm:pt>
    <dgm:pt modelId="{955DA258-BB21-4960-BF72-1D02362E0468}" type="pres">
      <dgm:prSet presAssocID="{F206C8FE-06D5-49DD-8948-60E8B3F1979B}" presName="padding" presStyleLbl="node1" presStyleIdx="0" presStyleCnt="4"/>
      <dgm:spPr/>
    </dgm:pt>
    <dgm:pt modelId="{788B63CA-1409-4279-A2FF-7EEC29C22EAB}" type="pres">
      <dgm:prSet presAssocID="{F206C8FE-06D5-49DD-8948-60E8B3F1979B}" presName="shape" presStyleLbl="node1" presStyleIdx="1" presStyleCnt="4" custScaleX="113206" custScaleY="116603">
        <dgm:presLayoutVars>
          <dgm:bulletEnabled val="1"/>
        </dgm:presLayoutVars>
      </dgm:prSet>
      <dgm:spPr/>
    </dgm:pt>
    <dgm:pt modelId="{B8E25789-CC5B-466B-A86D-9FC86D24C75F}" type="pres">
      <dgm:prSet presAssocID="{5435FFA9-0008-4803-900B-A504A5A144B3}" presName="sibTrans" presStyleLbl="sibTrans2D1" presStyleIdx="1" presStyleCnt="3"/>
      <dgm:spPr/>
    </dgm:pt>
    <dgm:pt modelId="{ADD6928E-9226-42D6-AF40-4FA3E5A4EE3A}" type="pres">
      <dgm:prSet presAssocID="{2D0BEDE1-D34A-45F7-A402-11CA0CAACE56}" presName="middleNode" presStyleCnt="0"/>
      <dgm:spPr/>
    </dgm:pt>
    <dgm:pt modelId="{1C314665-D281-4087-8A69-F2AB5E7C07AD}" type="pres">
      <dgm:prSet presAssocID="{2D0BEDE1-D34A-45F7-A402-11CA0CAACE56}" presName="padding" presStyleLbl="node1" presStyleIdx="1" presStyleCnt="4"/>
      <dgm:spPr/>
    </dgm:pt>
    <dgm:pt modelId="{A1F11B50-8F49-4E7A-B44C-2F298C3CE0FD}" type="pres">
      <dgm:prSet presAssocID="{2D0BEDE1-D34A-45F7-A402-11CA0CAACE56}" presName="shape" presStyleLbl="node1" presStyleIdx="2" presStyleCnt="4" custScaleX="132348" custScaleY="113893">
        <dgm:presLayoutVars>
          <dgm:bulletEnabled val="1"/>
        </dgm:presLayoutVars>
      </dgm:prSet>
      <dgm:spPr/>
    </dgm:pt>
    <dgm:pt modelId="{D0A2EAC1-40E3-4EA7-9C67-8B55353B162B}" type="pres">
      <dgm:prSet presAssocID="{88895922-6A98-40C4-AE62-10049F524F95}" presName="sibTrans" presStyleLbl="sibTrans2D1" presStyleIdx="2" presStyleCnt="3"/>
      <dgm:spPr/>
    </dgm:pt>
    <dgm:pt modelId="{9C5B6638-311D-40F8-9CF7-A672977CA5FA}" type="pres">
      <dgm:prSet presAssocID="{C382E198-7E36-4B83-98B4-6EA8136D3F0F}" presName="lastNode" presStyleLbl="node1" presStyleIdx="3" presStyleCnt="4" custScaleX="123565" custScaleY="132265">
        <dgm:presLayoutVars>
          <dgm:bulletEnabled val="1"/>
        </dgm:presLayoutVars>
      </dgm:prSet>
      <dgm:spPr/>
    </dgm:pt>
  </dgm:ptLst>
  <dgm:cxnLst>
    <dgm:cxn modelId="{C34C4C03-AAF3-4C3A-A9C3-6544EA29B8F6}" type="presOf" srcId="{2D0BEDE1-D34A-45F7-A402-11CA0CAACE56}" destId="{A1F11B50-8F49-4E7A-B44C-2F298C3CE0FD}" srcOrd="0" destOrd="0" presId="urn:microsoft.com/office/officeart/2005/8/layout/bProcess2"/>
    <dgm:cxn modelId="{FC3A7C0A-DE38-4976-BCB6-43C13B7DBE1F}" type="presOf" srcId="{F206C8FE-06D5-49DD-8948-60E8B3F1979B}" destId="{788B63CA-1409-4279-A2FF-7EEC29C22EAB}" srcOrd="0" destOrd="0" presId="urn:microsoft.com/office/officeart/2005/8/layout/bProcess2"/>
    <dgm:cxn modelId="{65CDFF11-508D-4141-A938-93006A63A576}" type="presOf" srcId="{FF22E332-820B-4DC1-9264-690EFEF63A0C}" destId="{9C5B6638-311D-40F8-9CF7-A672977CA5FA}" srcOrd="0" destOrd="2" presId="urn:microsoft.com/office/officeart/2005/8/layout/bProcess2"/>
    <dgm:cxn modelId="{16A91112-D09A-4268-B852-A5CCC96CEB6C}" type="presOf" srcId="{88895922-6A98-40C4-AE62-10049F524F95}" destId="{D0A2EAC1-40E3-4EA7-9C67-8B55353B162B}" srcOrd="0" destOrd="0" presId="urn:microsoft.com/office/officeart/2005/8/layout/bProcess2"/>
    <dgm:cxn modelId="{3A16F416-B21E-4645-A0A0-806A9D16577A}" type="presOf" srcId="{A36D5ABB-A7E3-4915-860D-62F9B38D5418}" destId="{A269FF28-4BBF-4C36-96BD-2CFBAC0FCCB7}" srcOrd="0" destOrd="0" presId="urn:microsoft.com/office/officeart/2005/8/layout/bProcess2"/>
    <dgm:cxn modelId="{527DF85D-8355-4545-A87E-88FB938294FE}" type="presOf" srcId="{1AA4BD6D-58F5-4588-B29D-AC187EA02F79}" destId="{BD657C21-9132-4BAA-93D7-4964288C54E6}" srcOrd="0" destOrd="0" presId="urn:microsoft.com/office/officeart/2005/8/layout/bProcess2"/>
    <dgm:cxn modelId="{6B35AF60-2053-4102-B5FF-129654FDA6C3}" srcId="{A36D5ABB-A7E3-4915-860D-62F9B38D5418}" destId="{F091758D-F4CA-4EA2-8DD9-BCE9CE1920DB}" srcOrd="0" destOrd="0" parTransId="{5A3085CA-9E54-4222-87EF-EAC3BECB8118}" sibTransId="{1AA4BD6D-58F5-4588-B29D-AC187EA02F79}"/>
    <dgm:cxn modelId="{D7958C63-A1C4-4263-99E1-46A1214F1616}" srcId="{A36D5ABB-A7E3-4915-860D-62F9B38D5418}" destId="{2D0BEDE1-D34A-45F7-A402-11CA0CAACE56}" srcOrd="2" destOrd="0" parTransId="{4D3D1CB4-6B44-4B73-B912-6A8A5A7CA366}" sibTransId="{88895922-6A98-40C4-AE62-10049F524F95}"/>
    <dgm:cxn modelId="{9E097250-8F3B-4504-815A-E97130E88AC3}" type="presOf" srcId="{C382E198-7E36-4B83-98B4-6EA8136D3F0F}" destId="{9C5B6638-311D-40F8-9CF7-A672977CA5FA}" srcOrd="0" destOrd="0" presId="urn:microsoft.com/office/officeart/2005/8/layout/bProcess2"/>
    <dgm:cxn modelId="{F250288B-F836-4848-B9DE-F5EB63DC0B9E}" srcId="{A36D5ABB-A7E3-4915-860D-62F9B38D5418}" destId="{C382E198-7E36-4B83-98B4-6EA8136D3F0F}" srcOrd="3" destOrd="0" parTransId="{67700DD5-C70C-4CB4-9EAC-E13E335150D1}" sibTransId="{40EDE178-5AAC-46E2-9A2A-5E1C0DE7AF6A}"/>
    <dgm:cxn modelId="{E7E44A93-34AF-4927-BFD2-B006D3D35411}" type="presOf" srcId="{5435FFA9-0008-4803-900B-A504A5A144B3}" destId="{B8E25789-CC5B-466B-A86D-9FC86D24C75F}" srcOrd="0" destOrd="0" presId="urn:microsoft.com/office/officeart/2005/8/layout/bProcess2"/>
    <dgm:cxn modelId="{F3DF589B-61F4-402F-B892-EC1CD6CB26F5}" srcId="{C382E198-7E36-4B83-98B4-6EA8136D3F0F}" destId="{FF22E332-820B-4DC1-9264-690EFEF63A0C}" srcOrd="1" destOrd="0" parTransId="{83FB5B98-ACDE-4621-8934-8A7CAD236CE3}" sibTransId="{41DBA63F-565F-43FB-9EA5-B566BF53AFC3}"/>
    <dgm:cxn modelId="{49CE6CBE-7DFF-4472-9EB7-2A9EEE016A8F}" srcId="{A36D5ABB-A7E3-4915-860D-62F9B38D5418}" destId="{F206C8FE-06D5-49DD-8948-60E8B3F1979B}" srcOrd="1" destOrd="0" parTransId="{FD18CB44-9AD4-494C-A17D-B76A87AA9A6A}" sibTransId="{5435FFA9-0008-4803-900B-A504A5A144B3}"/>
    <dgm:cxn modelId="{415A92C4-5B66-4CCE-9659-B7E02AC69AB9}" type="presOf" srcId="{59AC4B38-C390-4DE6-B97E-F69BC038C757}" destId="{9C5B6638-311D-40F8-9CF7-A672977CA5FA}" srcOrd="0" destOrd="1" presId="urn:microsoft.com/office/officeart/2005/8/layout/bProcess2"/>
    <dgm:cxn modelId="{B0CE47D2-8F19-43EA-AC10-9958A4EDD610}" type="presOf" srcId="{F091758D-F4CA-4EA2-8DD9-BCE9CE1920DB}" destId="{9DBCEB4E-16D0-4908-9D8A-04BEE12D32CA}" srcOrd="0" destOrd="0" presId="urn:microsoft.com/office/officeart/2005/8/layout/bProcess2"/>
    <dgm:cxn modelId="{F9C13BF8-6843-4589-9D65-56D29DAEC9E2}" srcId="{C382E198-7E36-4B83-98B4-6EA8136D3F0F}" destId="{59AC4B38-C390-4DE6-B97E-F69BC038C757}" srcOrd="0" destOrd="0" parTransId="{F57CDA3A-3441-41B4-8CAD-E9C1E19E2816}" sibTransId="{D493821B-BF66-4E96-A590-FC31BD9D5718}"/>
    <dgm:cxn modelId="{1D4C2058-D1A1-431F-8DC0-21F66421C6B9}" type="presParOf" srcId="{A269FF28-4BBF-4C36-96BD-2CFBAC0FCCB7}" destId="{9DBCEB4E-16D0-4908-9D8A-04BEE12D32CA}" srcOrd="0" destOrd="0" presId="urn:microsoft.com/office/officeart/2005/8/layout/bProcess2"/>
    <dgm:cxn modelId="{3BE6BEF0-6F73-41C8-B482-6B693F85659B}" type="presParOf" srcId="{A269FF28-4BBF-4C36-96BD-2CFBAC0FCCB7}" destId="{BD657C21-9132-4BAA-93D7-4964288C54E6}" srcOrd="1" destOrd="0" presId="urn:microsoft.com/office/officeart/2005/8/layout/bProcess2"/>
    <dgm:cxn modelId="{0F1B7203-4074-4C5A-8DC7-82DB3C2E3AFA}" type="presParOf" srcId="{A269FF28-4BBF-4C36-96BD-2CFBAC0FCCB7}" destId="{D738538E-C81E-416D-8C44-31B863C5291E}" srcOrd="2" destOrd="0" presId="urn:microsoft.com/office/officeart/2005/8/layout/bProcess2"/>
    <dgm:cxn modelId="{59738196-8B75-4603-BAE3-F30684E75BFD}" type="presParOf" srcId="{D738538E-C81E-416D-8C44-31B863C5291E}" destId="{955DA258-BB21-4960-BF72-1D02362E0468}" srcOrd="0" destOrd="0" presId="urn:microsoft.com/office/officeart/2005/8/layout/bProcess2"/>
    <dgm:cxn modelId="{CF5549A3-3CED-4F9F-BCE0-753DABBA4E06}" type="presParOf" srcId="{D738538E-C81E-416D-8C44-31B863C5291E}" destId="{788B63CA-1409-4279-A2FF-7EEC29C22EAB}" srcOrd="1" destOrd="0" presId="urn:microsoft.com/office/officeart/2005/8/layout/bProcess2"/>
    <dgm:cxn modelId="{B744419A-F6FB-46F8-B2A4-E8C03D3CFDDE}" type="presParOf" srcId="{A269FF28-4BBF-4C36-96BD-2CFBAC0FCCB7}" destId="{B8E25789-CC5B-466B-A86D-9FC86D24C75F}" srcOrd="3" destOrd="0" presId="urn:microsoft.com/office/officeart/2005/8/layout/bProcess2"/>
    <dgm:cxn modelId="{0392331A-2C49-42D9-8586-2668A4CFA184}" type="presParOf" srcId="{A269FF28-4BBF-4C36-96BD-2CFBAC0FCCB7}" destId="{ADD6928E-9226-42D6-AF40-4FA3E5A4EE3A}" srcOrd="4" destOrd="0" presId="urn:microsoft.com/office/officeart/2005/8/layout/bProcess2"/>
    <dgm:cxn modelId="{62E54C7F-68CC-485C-BF4C-437565C3910C}" type="presParOf" srcId="{ADD6928E-9226-42D6-AF40-4FA3E5A4EE3A}" destId="{1C314665-D281-4087-8A69-F2AB5E7C07AD}" srcOrd="0" destOrd="0" presId="urn:microsoft.com/office/officeart/2005/8/layout/bProcess2"/>
    <dgm:cxn modelId="{2161D275-2841-48FE-A14F-D2BC65A148EC}" type="presParOf" srcId="{ADD6928E-9226-42D6-AF40-4FA3E5A4EE3A}" destId="{A1F11B50-8F49-4E7A-B44C-2F298C3CE0FD}" srcOrd="1" destOrd="0" presId="urn:microsoft.com/office/officeart/2005/8/layout/bProcess2"/>
    <dgm:cxn modelId="{05FD30D9-A038-462A-A495-B39AF52BD64C}" type="presParOf" srcId="{A269FF28-4BBF-4C36-96BD-2CFBAC0FCCB7}" destId="{D0A2EAC1-40E3-4EA7-9C67-8B55353B162B}" srcOrd="5" destOrd="0" presId="urn:microsoft.com/office/officeart/2005/8/layout/bProcess2"/>
    <dgm:cxn modelId="{9502613D-6353-4050-B988-4E0D2087A0F7}" type="presParOf" srcId="{A269FF28-4BBF-4C36-96BD-2CFBAC0FCCB7}" destId="{9C5B6638-311D-40F8-9CF7-A672977CA5FA}" srcOrd="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E13B67-4C4B-4B0A-8C88-110A87D16F2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5A3496D-B05A-4417-9EB1-B2666958D90C}">
      <dgm:prSet/>
      <dgm:spPr/>
      <dgm:t>
        <a:bodyPr/>
        <a:lstStyle/>
        <a:p>
          <a:r>
            <a:rPr lang="el-GR" b="1" dirty="0"/>
            <a:t>ΣΗΜΕΡΑ</a:t>
          </a:r>
        </a:p>
        <a:p>
          <a:r>
            <a:rPr lang="el-GR" b="1" dirty="0"/>
            <a:t>Ο </a:t>
          </a:r>
          <a:r>
            <a:rPr lang="en-US" b="1" dirty="0"/>
            <a:t>O.I.V </a:t>
          </a:r>
          <a:r>
            <a:rPr lang="el-GR" b="1" dirty="0"/>
            <a:t>ανακοινώνει ότι το 2024 η κατανάλωση οίνου συνεχίζει να μειώνεται και βρίσκεται πλέον στα επίπεδα του 1961 ,γεγονός που αποδίδει  σ</a:t>
          </a:r>
          <a:r>
            <a:rPr lang="el-GR" b="0" i="0" dirty="0"/>
            <a:t>τις εξελισσόμενες αλλαγές του τρόπου ζωής ,στις αλλαγές κοινωνικών συνηθειών και στις αλλαγές των γενεών και της συμπεριφοράς των καταναλωτών.</a:t>
          </a:r>
          <a:r>
            <a:rPr lang="el-GR" dirty="0">
              <a:solidFill>
                <a:schemeClr val="tx2">
                  <a:lumMod val="50000"/>
                  <a:lumOff val="50000"/>
                </a:schemeClr>
              </a:solidFill>
            </a:rPr>
            <a:t> </a:t>
          </a:r>
          <a:r>
            <a:rPr lang="el-GR" dirty="0">
              <a:solidFill>
                <a:schemeClr val="bg1"/>
              </a:solidFill>
            </a:rPr>
            <a:t>Ήδη ,το ευρωπαϊκό τμήμα του Π.Ο.Υ ,λόγω των ελλειμάτων του προτείνει στα Κ/Μ της ΕΕ ,την φορολόγηση του οίνου και του αλκοόλ ,για την μείωση της κατανάλωσής τους </a:t>
          </a:r>
          <a:endParaRPr lang="el-GR" b="1" dirty="0">
            <a:solidFill>
              <a:schemeClr val="bg1"/>
            </a:solidFill>
          </a:endParaRPr>
        </a:p>
      </dgm:t>
    </dgm:pt>
    <dgm:pt modelId="{ED0AC256-A764-434B-83B7-DA6D3ED78F66}" type="parTrans" cxnId="{8E99291D-2ABB-4084-8073-8736EB8AC565}">
      <dgm:prSet/>
      <dgm:spPr/>
      <dgm:t>
        <a:bodyPr/>
        <a:lstStyle/>
        <a:p>
          <a:endParaRPr lang="en-US"/>
        </a:p>
      </dgm:t>
    </dgm:pt>
    <dgm:pt modelId="{D71EA899-EC12-4293-86B5-57176BF58BE3}" type="sibTrans" cxnId="{8E99291D-2ABB-4084-8073-8736EB8AC565}">
      <dgm:prSet/>
      <dgm:spPr/>
      <dgm:t>
        <a:bodyPr/>
        <a:lstStyle/>
        <a:p>
          <a:endParaRPr lang="en-US"/>
        </a:p>
      </dgm:t>
    </dgm:pt>
    <dgm:pt modelId="{3BFECC04-10D5-43BB-A17B-C1BDBB172E78}">
      <dgm:prSet/>
      <dgm:spPr/>
      <dgm:t>
        <a:bodyPr/>
        <a:lstStyle/>
        <a:p>
          <a:r>
            <a:rPr lang="el-GR" b="1" dirty="0"/>
            <a:t>Σε σχετική Έκθεση στο Ηνωμένο Βασίλειο αναφέρεται ότι</a:t>
          </a:r>
          <a:r>
            <a:rPr lang="en-US" b="1" dirty="0"/>
            <a:t>:</a:t>
          </a:r>
          <a:r>
            <a:rPr lang="el-GR" dirty="0"/>
            <a:t>η ζήτηση για κρασιά με αλκοόλ μεταξύ 5 και 9 %</a:t>
          </a:r>
          <a:r>
            <a:rPr lang="en-US" dirty="0"/>
            <a:t> vol </a:t>
          </a:r>
          <a:r>
            <a:rPr lang="en-US" dirty="0" err="1"/>
            <a:t>alc</a:t>
          </a:r>
          <a:r>
            <a:rPr lang="en-US" dirty="0"/>
            <a:t> </a:t>
          </a:r>
          <a:r>
            <a:rPr lang="el-GR" dirty="0"/>
            <a:t>αυξήθηκε κατά 100% το δωδεκάμηνο Φεβ 2024 – Φεβ 2025 (</a:t>
          </a:r>
          <a:r>
            <a:rPr lang="en-US" dirty="0"/>
            <a:t>Nielsen)</a:t>
          </a:r>
        </a:p>
      </dgm:t>
    </dgm:pt>
    <dgm:pt modelId="{B040EA2D-E9DB-4DA6-8AC8-F3F9E63F1BF3}" type="parTrans" cxnId="{1DB840B2-AFB7-49E3-BFF1-00A8AF9FCDE2}">
      <dgm:prSet/>
      <dgm:spPr/>
      <dgm:t>
        <a:bodyPr/>
        <a:lstStyle/>
        <a:p>
          <a:endParaRPr lang="en-US"/>
        </a:p>
      </dgm:t>
    </dgm:pt>
    <dgm:pt modelId="{57E5C187-869F-4FBF-9AAC-26C57C409A93}" type="sibTrans" cxnId="{1DB840B2-AFB7-49E3-BFF1-00A8AF9FCDE2}">
      <dgm:prSet/>
      <dgm:spPr/>
      <dgm:t>
        <a:bodyPr/>
        <a:lstStyle/>
        <a:p>
          <a:endParaRPr lang="en-US"/>
        </a:p>
      </dgm:t>
    </dgm:pt>
    <dgm:pt modelId="{6536768F-138C-4011-877D-B638602C405C}">
      <dgm:prSet/>
      <dgm:spPr/>
      <dgm:t>
        <a:bodyPr/>
        <a:lstStyle/>
        <a:p>
          <a:r>
            <a:rPr lang="el-GR"/>
            <a:t>Οι αλυσίδες λιανικών πωλήσεων </a:t>
          </a:r>
          <a:r>
            <a:rPr lang="en-US"/>
            <a:t>Tesco </a:t>
          </a:r>
          <a:r>
            <a:rPr lang="el-GR"/>
            <a:t>και </a:t>
          </a:r>
          <a:r>
            <a:rPr lang="en-US"/>
            <a:t>Waitrose</a:t>
          </a:r>
          <a:r>
            <a:rPr lang="el-GR"/>
            <a:t>, απολαμβάνουν αύξηση των πωλήσεων της σχετικής κατηγορίας από μήνα σε μήνα , λανσάροντας και δικά τους κρασιά</a:t>
          </a:r>
          <a:endParaRPr lang="en-US"/>
        </a:p>
      </dgm:t>
    </dgm:pt>
    <dgm:pt modelId="{CB04A625-96F6-466A-88F2-384407712004}" type="parTrans" cxnId="{D1AA0D8A-2C44-4BBB-B44A-E10B4B43A503}">
      <dgm:prSet/>
      <dgm:spPr/>
      <dgm:t>
        <a:bodyPr/>
        <a:lstStyle/>
        <a:p>
          <a:endParaRPr lang="en-US"/>
        </a:p>
      </dgm:t>
    </dgm:pt>
    <dgm:pt modelId="{32ED8DCE-2F0E-4EB6-A615-32305CC592B1}" type="sibTrans" cxnId="{D1AA0D8A-2C44-4BBB-B44A-E10B4B43A503}">
      <dgm:prSet/>
      <dgm:spPr/>
      <dgm:t>
        <a:bodyPr/>
        <a:lstStyle/>
        <a:p>
          <a:endParaRPr lang="en-US"/>
        </a:p>
      </dgm:t>
    </dgm:pt>
    <dgm:pt modelId="{300AF974-61EB-42A4-80F5-4D03BDA81CEE}">
      <dgm:prSet/>
      <dgm:spPr/>
      <dgm:t>
        <a:bodyPr/>
        <a:lstStyle/>
        <a:p>
          <a:r>
            <a:rPr lang="el-GR"/>
            <a:t>Το 50% των καταναλωτών προτιμούν να πίνουν δυο ποτήρια κρασιού με χαμηλό αλκοόλ αντί για ένα ,με αντίστοιχο ποσοστό 71% στις ηλικίες 25 – 34 ετών </a:t>
          </a:r>
          <a:endParaRPr lang="en-US"/>
        </a:p>
      </dgm:t>
    </dgm:pt>
    <dgm:pt modelId="{F0C68DC4-C555-4133-BB98-F709488F42E1}" type="parTrans" cxnId="{D0E75D92-034A-4207-8E68-612DD379836A}">
      <dgm:prSet/>
      <dgm:spPr/>
      <dgm:t>
        <a:bodyPr/>
        <a:lstStyle/>
        <a:p>
          <a:endParaRPr lang="en-US"/>
        </a:p>
      </dgm:t>
    </dgm:pt>
    <dgm:pt modelId="{11CF4DAA-8683-4F4C-AED9-F7C5A3E35E7C}" type="sibTrans" cxnId="{D0E75D92-034A-4207-8E68-612DD379836A}">
      <dgm:prSet/>
      <dgm:spPr/>
      <dgm:t>
        <a:bodyPr/>
        <a:lstStyle/>
        <a:p>
          <a:endParaRPr lang="en-US"/>
        </a:p>
      </dgm:t>
    </dgm:pt>
    <dgm:pt modelId="{1C245062-34A6-4421-92AD-3B37469DBCC7}">
      <dgm:prSet/>
      <dgm:spPr/>
      <dgm:t>
        <a:bodyPr/>
        <a:lstStyle/>
        <a:p>
          <a:r>
            <a:rPr lang="el-GR" dirty="0"/>
            <a:t> Στο πλαίσιο του συμβιβασμού η</a:t>
          </a:r>
          <a:r>
            <a:rPr lang="el-GR" b="1" dirty="0"/>
            <a:t> ΕΥΡΩΠΑΪΚΗ ΕΠΙΤΡΟΠΗ ΓΕΦΥΡΩΝΕΙ ΤΙΣ  ΠΟΛΙΤΙΚΕΣ ΑΝΤΙΘΕΣΕΙΣ, μ</a:t>
          </a:r>
          <a:r>
            <a:rPr lang="el-GR" dirty="0"/>
            <a:t>έσω του συνδυασμού της </a:t>
          </a:r>
          <a:r>
            <a:rPr lang="el-GR" dirty="0" err="1"/>
            <a:t>μετρι</a:t>
          </a:r>
          <a:r>
            <a:rPr lang="en-US" dirty="0"/>
            <a:t>o</a:t>
          </a:r>
          <a:r>
            <a:rPr lang="el-GR" dirty="0" err="1"/>
            <a:t>παθούς</a:t>
          </a:r>
          <a:r>
            <a:rPr lang="el-GR" dirty="0"/>
            <a:t> κατανάλωσης (</a:t>
          </a:r>
          <a:r>
            <a:rPr lang="en-US" dirty="0"/>
            <a:t>moderation),</a:t>
          </a:r>
          <a:r>
            <a:rPr lang="el-GR" dirty="0"/>
            <a:t> της παραγωγής οίνων με χαμηλή αλκοόλη και των συστάσεων της Επιτροπής </a:t>
          </a:r>
          <a:r>
            <a:rPr lang="en-US" dirty="0"/>
            <a:t>BECA </a:t>
          </a:r>
          <a:r>
            <a:rPr lang="el-GR" dirty="0"/>
            <a:t>του Ευρωπαϊκού Κοινοβουλίου </a:t>
          </a:r>
          <a:r>
            <a:rPr lang="en-US" dirty="0"/>
            <a:t> </a:t>
          </a:r>
          <a:r>
            <a:rPr lang="el-GR" b="1" dirty="0"/>
            <a:t>  </a:t>
          </a:r>
          <a:endParaRPr lang="en-US" dirty="0"/>
        </a:p>
      </dgm:t>
    </dgm:pt>
    <dgm:pt modelId="{0FA6E519-17FE-4CA7-A1DF-CDC9F4AFF54E}" type="parTrans" cxnId="{F4051470-46A4-4B83-AC68-31FEEB13A8F8}">
      <dgm:prSet/>
      <dgm:spPr/>
      <dgm:t>
        <a:bodyPr/>
        <a:lstStyle/>
        <a:p>
          <a:endParaRPr lang="en-US"/>
        </a:p>
      </dgm:t>
    </dgm:pt>
    <dgm:pt modelId="{FFEF5B9D-BE09-4BAA-9D00-233AE268F50F}" type="sibTrans" cxnId="{F4051470-46A4-4B83-AC68-31FEEB13A8F8}">
      <dgm:prSet/>
      <dgm:spPr/>
      <dgm:t>
        <a:bodyPr/>
        <a:lstStyle/>
        <a:p>
          <a:endParaRPr lang="en-US"/>
        </a:p>
      </dgm:t>
    </dgm:pt>
    <dgm:pt modelId="{48F8E6C4-ACE2-49AE-BFF6-0C045CEE4DD2}" type="pres">
      <dgm:prSet presAssocID="{F2E13B67-4C4B-4B0A-8C88-110A87D16F22}" presName="outerComposite" presStyleCnt="0">
        <dgm:presLayoutVars>
          <dgm:chMax val="5"/>
          <dgm:dir/>
          <dgm:resizeHandles val="exact"/>
        </dgm:presLayoutVars>
      </dgm:prSet>
      <dgm:spPr/>
    </dgm:pt>
    <dgm:pt modelId="{E4B952AF-41C5-4B96-B7D8-3D5C702F53F5}" type="pres">
      <dgm:prSet presAssocID="{F2E13B67-4C4B-4B0A-8C88-110A87D16F22}" presName="dummyMaxCanvas" presStyleCnt="0">
        <dgm:presLayoutVars/>
      </dgm:prSet>
      <dgm:spPr/>
    </dgm:pt>
    <dgm:pt modelId="{FB5F48E9-BFC4-4330-9B15-FA662F7DE018}" type="pres">
      <dgm:prSet presAssocID="{F2E13B67-4C4B-4B0A-8C88-110A87D16F22}" presName="FiveNodes_1" presStyleLbl="node1" presStyleIdx="0" presStyleCnt="5">
        <dgm:presLayoutVars>
          <dgm:bulletEnabled val="1"/>
        </dgm:presLayoutVars>
      </dgm:prSet>
      <dgm:spPr/>
    </dgm:pt>
    <dgm:pt modelId="{A04972DB-BCF8-4916-8193-AA7665046BBE}" type="pres">
      <dgm:prSet presAssocID="{F2E13B67-4C4B-4B0A-8C88-110A87D16F22}" presName="FiveNodes_2" presStyleLbl="node1" presStyleIdx="1" presStyleCnt="5">
        <dgm:presLayoutVars>
          <dgm:bulletEnabled val="1"/>
        </dgm:presLayoutVars>
      </dgm:prSet>
      <dgm:spPr/>
    </dgm:pt>
    <dgm:pt modelId="{5180C12E-BBF4-4CB3-A073-7D25121E549A}" type="pres">
      <dgm:prSet presAssocID="{F2E13B67-4C4B-4B0A-8C88-110A87D16F22}" presName="FiveNodes_3" presStyleLbl="node1" presStyleIdx="2" presStyleCnt="5">
        <dgm:presLayoutVars>
          <dgm:bulletEnabled val="1"/>
        </dgm:presLayoutVars>
      </dgm:prSet>
      <dgm:spPr/>
    </dgm:pt>
    <dgm:pt modelId="{A342F15F-BEE2-49B4-8974-67E09C785054}" type="pres">
      <dgm:prSet presAssocID="{F2E13B67-4C4B-4B0A-8C88-110A87D16F22}" presName="FiveNodes_4" presStyleLbl="node1" presStyleIdx="3" presStyleCnt="5">
        <dgm:presLayoutVars>
          <dgm:bulletEnabled val="1"/>
        </dgm:presLayoutVars>
      </dgm:prSet>
      <dgm:spPr/>
    </dgm:pt>
    <dgm:pt modelId="{41CAD7FD-1152-480F-BB15-D793F2DDF08D}" type="pres">
      <dgm:prSet presAssocID="{F2E13B67-4C4B-4B0A-8C88-110A87D16F22}" presName="FiveNodes_5" presStyleLbl="node1" presStyleIdx="4" presStyleCnt="5">
        <dgm:presLayoutVars>
          <dgm:bulletEnabled val="1"/>
        </dgm:presLayoutVars>
      </dgm:prSet>
      <dgm:spPr/>
    </dgm:pt>
    <dgm:pt modelId="{59151F9F-8AC1-433B-81B6-34B4483447FE}" type="pres">
      <dgm:prSet presAssocID="{F2E13B67-4C4B-4B0A-8C88-110A87D16F22}" presName="FiveConn_1-2" presStyleLbl="fgAccFollowNode1" presStyleIdx="0" presStyleCnt="4">
        <dgm:presLayoutVars>
          <dgm:bulletEnabled val="1"/>
        </dgm:presLayoutVars>
      </dgm:prSet>
      <dgm:spPr/>
    </dgm:pt>
    <dgm:pt modelId="{775756CD-94D1-407B-B272-0EBAFB46B809}" type="pres">
      <dgm:prSet presAssocID="{F2E13B67-4C4B-4B0A-8C88-110A87D16F22}" presName="FiveConn_2-3" presStyleLbl="fgAccFollowNode1" presStyleIdx="1" presStyleCnt="4">
        <dgm:presLayoutVars>
          <dgm:bulletEnabled val="1"/>
        </dgm:presLayoutVars>
      </dgm:prSet>
      <dgm:spPr/>
    </dgm:pt>
    <dgm:pt modelId="{B64D487A-50B1-47E2-86DE-F76B13A9D599}" type="pres">
      <dgm:prSet presAssocID="{F2E13B67-4C4B-4B0A-8C88-110A87D16F22}" presName="FiveConn_3-4" presStyleLbl="fgAccFollowNode1" presStyleIdx="2" presStyleCnt="4">
        <dgm:presLayoutVars>
          <dgm:bulletEnabled val="1"/>
        </dgm:presLayoutVars>
      </dgm:prSet>
      <dgm:spPr/>
    </dgm:pt>
    <dgm:pt modelId="{FA9E55D1-4E06-4BBF-BF7A-5C0EF0ED2CDF}" type="pres">
      <dgm:prSet presAssocID="{F2E13B67-4C4B-4B0A-8C88-110A87D16F22}" presName="FiveConn_4-5" presStyleLbl="fgAccFollowNode1" presStyleIdx="3" presStyleCnt="4">
        <dgm:presLayoutVars>
          <dgm:bulletEnabled val="1"/>
        </dgm:presLayoutVars>
      </dgm:prSet>
      <dgm:spPr/>
    </dgm:pt>
    <dgm:pt modelId="{57514E34-2C9A-4232-BE68-4840DF8C439C}" type="pres">
      <dgm:prSet presAssocID="{F2E13B67-4C4B-4B0A-8C88-110A87D16F22}" presName="FiveNodes_1_text" presStyleLbl="node1" presStyleIdx="4" presStyleCnt="5">
        <dgm:presLayoutVars>
          <dgm:bulletEnabled val="1"/>
        </dgm:presLayoutVars>
      </dgm:prSet>
      <dgm:spPr/>
    </dgm:pt>
    <dgm:pt modelId="{42327EFE-FA6B-46E6-BF79-5961DFDCEEFA}" type="pres">
      <dgm:prSet presAssocID="{F2E13B67-4C4B-4B0A-8C88-110A87D16F22}" presName="FiveNodes_2_text" presStyleLbl="node1" presStyleIdx="4" presStyleCnt="5">
        <dgm:presLayoutVars>
          <dgm:bulletEnabled val="1"/>
        </dgm:presLayoutVars>
      </dgm:prSet>
      <dgm:spPr/>
    </dgm:pt>
    <dgm:pt modelId="{1B8CDC1B-08A4-4816-B3A5-E14BF69B85DD}" type="pres">
      <dgm:prSet presAssocID="{F2E13B67-4C4B-4B0A-8C88-110A87D16F22}" presName="FiveNodes_3_text" presStyleLbl="node1" presStyleIdx="4" presStyleCnt="5">
        <dgm:presLayoutVars>
          <dgm:bulletEnabled val="1"/>
        </dgm:presLayoutVars>
      </dgm:prSet>
      <dgm:spPr/>
    </dgm:pt>
    <dgm:pt modelId="{1B12D3BE-53F3-4CEF-8112-F5CC93916D07}" type="pres">
      <dgm:prSet presAssocID="{F2E13B67-4C4B-4B0A-8C88-110A87D16F22}" presName="FiveNodes_4_text" presStyleLbl="node1" presStyleIdx="4" presStyleCnt="5">
        <dgm:presLayoutVars>
          <dgm:bulletEnabled val="1"/>
        </dgm:presLayoutVars>
      </dgm:prSet>
      <dgm:spPr/>
    </dgm:pt>
    <dgm:pt modelId="{817BFBD2-60ED-4799-B00F-6C3EB09866D1}" type="pres">
      <dgm:prSet presAssocID="{F2E13B67-4C4B-4B0A-8C88-110A87D16F22}" presName="FiveNodes_5_text" presStyleLbl="node1" presStyleIdx="4" presStyleCnt="5">
        <dgm:presLayoutVars>
          <dgm:bulletEnabled val="1"/>
        </dgm:presLayoutVars>
      </dgm:prSet>
      <dgm:spPr/>
    </dgm:pt>
  </dgm:ptLst>
  <dgm:cxnLst>
    <dgm:cxn modelId="{3011770F-5CA5-471C-AD95-4098F690F43A}" type="presOf" srcId="{300AF974-61EB-42A4-80F5-4D03BDA81CEE}" destId="{A342F15F-BEE2-49B4-8974-67E09C785054}" srcOrd="0" destOrd="0" presId="urn:microsoft.com/office/officeart/2005/8/layout/vProcess5"/>
    <dgm:cxn modelId="{8E99291D-2ABB-4084-8073-8736EB8AC565}" srcId="{F2E13B67-4C4B-4B0A-8C88-110A87D16F22}" destId="{65A3496D-B05A-4417-9EB1-B2666958D90C}" srcOrd="0" destOrd="0" parTransId="{ED0AC256-A764-434B-83B7-DA6D3ED78F66}" sibTransId="{D71EA899-EC12-4293-86B5-57176BF58BE3}"/>
    <dgm:cxn modelId="{03630721-7672-4251-A112-146164107396}" type="presOf" srcId="{3BFECC04-10D5-43BB-A17B-C1BDBB172E78}" destId="{42327EFE-FA6B-46E6-BF79-5961DFDCEEFA}" srcOrd="1" destOrd="0" presId="urn:microsoft.com/office/officeart/2005/8/layout/vProcess5"/>
    <dgm:cxn modelId="{64466F32-B770-4EF0-88EA-5843F7ABB330}" type="presOf" srcId="{1C245062-34A6-4421-92AD-3B37469DBCC7}" destId="{817BFBD2-60ED-4799-B00F-6C3EB09866D1}" srcOrd="1" destOrd="0" presId="urn:microsoft.com/office/officeart/2005/8/layout/vProcess5"/>
    <dgm:cxn modelId="{C497E44B-2039-4F8E-B47D-7206A07B8BF5}" type="presOf" srcId="{11CF4DAA-8683-4F4C-AED9-F7C5A3E35E7C}" destId="{FA9E55D1-4E06-4BBF-BF7A-5C0EF0ED2CDF}" srcOrd="0" destOrd="0" presId="urn:microsoft.com/office/officeart/2005/8/layout/vProcess5"/>
    <dgm:cxn modelId="{F4051470-46A4-4B83-AC68-31FEEB13A8F8}" srcId="{F2E13B67-4C4B-4B0A-8C88-110A87D16F22}" destId="{1C245062-34A6-4421-92AD-3B37469DBCC7}" srcOrd="4" destOrd="0" parTransId="{0FA6E519-17FE-4CA7-A1DF-CDC9F4AFF54E}" sibTransId="{FFEF5B9D-BE09-4BAA-9D00-233AE268F50F}"/>
    <dgm:cxn modelId="{2654D452-34EC-4CA9-B8D7-2B0F368E8DEE}" type="presOf" srcId="{F2E13B67-4C4B-4B0A-8C88-110A87D16F22}" destId="{48F8E6C4-ACE2-49AE-BFF6-0C045CEE4DD2}" srcOrd="0" destOrd="0" presId="urn:microsoft.com/office/officeart/2005/8/layout/vProcess5"/>
    <dgm:cxn modelId="{2920B854-2438-4D2B-8C1E-5263C41A4C5C}" type="presOf" srcId="{6536768F-138C-4011-877D-B638602C405C}" destId="{5180C12E-BBF4-4CB3-A073-7D25121E549A}" srcOrd="0" destOrd="0" presId="urn:microsoft.com/office/officeart/2005/8/layout/vProcess5"/>
    <dgm:cxn modelId="{6D789378-FB0C-4821-B01A-625AE5566285}" type="presOf" srcId="{65A3496D-B05A-4417-9EB1-B2666958D90C}" destId="{FB5F48E9-BFC4-4330-9B15-FA662F7DE018}" srcOrd="0" destOrd="0" presId="urn:microsoft.com/office/officeart/2005/8/layout/vProcess5"/>
    <dgm:cxn modelId="{D1AA0D8A-2C44-4BBB-B44A-E10B4B43A503}" srcId="{F2E13B67-4C4B-4B0A-8C88-110A87D16F22}" destId="{6536768F-138C-4011-877D-B638602C405C}" srcOrd="2" destOrd="0" parTransId="{CB04A625-96F6-466A-88F2-384407712004}" sibTransId="{32ED8DCE-2F0E-4EB6-A615-32305CC592B1}"/>
    <dgm:cxn modelId="{FF12968D-51FA-427A-A7E2-421A94C1E5E5}" type="presOf" srcId="{65A3496D-B05A-4417-9EB1-B2666958D90C}" destId="{57514E34-2C9A-4232-BE68-4840DF8C439C}" srcOrd="1" destOrd="0" presId="urn:microsoft.com/office/officeart/2005/8/layout/vProcess5"/>
    <dgm:cxn modelId="{D0E75D92-034A-4207-8E68-612DD379836A}" srcId="{F2E13B67-4C4B-4B0A-8C88-110A87D16F22}" destId="{300AF974-61EB-42A4-80F5-4D03BDA81CEE}" srcOrd="3" destOrd="0" parTransId="{F0C68DC4-C555-4133-BB98-F709488F42E1}" sibTransId="{11CF4DAA-8683-4F4C-AED9-F7C5A3E35E7C}"/>
    <dgm:cxn modelId="{1DB840B2-AFB7-49E3-BFF1-00A8AF9FCDE2}" srcId="{F2E13B67-4C4B-4B0A-8C88-110A87D16F22}" destId="{3BFECC04-10D5-43BB-A17B-C1BDBB172E78}" srcOrd="1" destOrd="0" parTransId="{B040EA2D-E9DB-4DA6-8AC8-F3F9E63F1BF3}" sibTransId="{57E5C187-869F-4FBF-9AAC-26C57C409A93}"/>
    <dgm:cxn modelId="{AD586CB3-D9D8-431B-8495-C1E5FBD3C8EE}" type="presOf" srcId="{300AF974-61EB-42A4-80F5-4D03BDA81CEE}" destId="{1B12D3BE-53F3-4CEF-8112-F5CC93916D07}" srcOrd="1" destOrd="0" presId="urn:microsoft.com/office/officeart/2005/8/layout/vProcess5"/>
    <dgm:cxn modelId="{E68B6EBF-DF17-458D-A93D-15DDEF84EF77}" type="presOf" srcId="{D71EA899-EC12-4293-86B5-57176BF58BE3}" destId="{59151F9F-8AC1-433B-81B6-34B4483447FE}" srcOrd="0" destOrd="0" presId="urn:microsoft.com/office/officeart/2005/8/layout/vProcess5"/>
    <dgm:cxn modelId="{A924BACF-A077-4548-855D-0ED45E551623}" type="presOf" srcId="{1C245062-34A6-4421-92AD-3B37469DBCC7}" destId="{41CAD7FD-1152-480F-BB15-D793F2DDF08D}" srcOrd="0" destOrd="0" presId="urn:microsoft.com/office/officeart/2005/8/layout/vProcess5"/>
    <dgm:cxn modelId="{5B3561E4-1A07-4FD9-825F-D82D825B65A1}" type="presOf" srcId="{32ED8DCE-2F0E-4EB6-A615-32305CC592B1}" destId="{B64D487A-50B1-47E2-86DE-F76B13A9D599}" srcOrd="0" destOrd="0" presId="urn:microsoft.com/office/officeart/2005/8/layout/vProcess5"/>
    <dgm:cxn modelId="{83C57EE6-5BBC-4FBE-96D2-7485D5D16A57}" type="presOf" srcId="{57E5C187-869F-4FBF-9AAC-26C57C409A93}" destId="{775756CD-94D1-407B-B272-0EBAFB46B809}" srcOrd="0" destOrd="0" presId="urn:microsoft.com/office/officeart/2005/8/layout/vProcess5"/>
    <dgm:cxn modelId="{9D4723ED-1779-4CC1-9E3D-9FE43513593B}" type="presOf" srcId="{6536768F-138C-4011-877D-B638602C405C}" destId="{1B8CDC1B-08A4-4816-B3A5-E14BF69B85DD}" srcOrd="1" destOrd="0" presId="urn:microsoft.com/office/officeart/2005/8/layout/vProcess5"/>
    <dgm:cxn modelId="{749F9DF9-21FF-449C-B57C-4C6D1FE44D30}" type="presOf" srcId="{3BFECC04-10D5-43BB-A17B-C1BDBB172E78}" destId="{A04972DB-BCF8-4916-8193-AA7665046BBE}" srcOrd="0" destOrd="0" presId="urn:microsoft.com/office/officeart/2005/8/layout/vProcess5"/>
    <dgm:cxn modelId="{1F7555AA-7597-4CDC-9051-CF2C6F7C84EA}" type="presParOf" srcId="{48F8E6C4-ACE2-49AE-BFF6-0C045CEE4DD2}" destId="{E4B952AF-41C5-4B96-B7D8-3D5C702F53F5}" srcOrd="0" destOrd="0" presId="urn:microsoft.com/office/officeart/2005/8/layout/vProcess5"/>
    <dgm:cxn modelId="{319A3820-4776-40D4-9D16-DCB097A84407}" type="presParOf" srcId="{48F8E6C4-ACE2-49AE-BFF6-0C045CEE4DD2}" destId="{FB5F48E9-BFC4-4330-9B15-FA662F7DE018}" srcOrd="1" destOrd="0" presId="urn:microsoft.com/office/officeart/2005/8/layout/vProcess5"/>
    <dgm:cxn modelId="{6ACD6684-F45C-48E4-AFAE-FCA3E4B67702}" type="presParOf" srcId="{48F8E6C4-ACE2-49AE-BFF6-0C045CEE4DD2}" destId="{A04972DB-BCF8-4916-8193-AA7665046BBE}" srcOrd="2" destOrd="0" presId="urn:microsoft.com/office/officeart/2005/8/layout/vProcess5"/>
    <dgm:cxn modelId="{493AD2FB-C88C-4719-B28D-95BFB43FA120}" type="presParOf" srcId="{48F8E6C4-ACE2-49AE-BFF6-0C045CEE4DD2}" destId="{5180C12E-BBF4-4CB3-A073-7D25121E549A}" srcOrd="3" destOrd="0" presId="urn:microsoft.com/office/officeart/2005/8/layout/vProcess5"/>
    <dgm:cxn modelId="{5A1F6599-027D-4514-9EB9-BEEB591F406B}" type="presParOf" srcId="{48F8E6C4-ACE2-49AE-BFF6-0C045CEE4DD2}" destId="{A342F15F-BEE2-49B4-8974-67E09C785054}" srcOrd="4" destOrd="0" presId="urn:microsoft.com/office/officeart/2005/8/layout/vProcess5"/>
    <dgm:cxn modelId="{A22643F0-A560-464E-B03F-D8A3410FF8A1}" type="presParOf" srcId="{48F8E6C4-ACE2-49AE-BFF6-0C045CEE4DD2}" destId="{41CAD7FD-1152-480F-BB15-D793F2DDF08D}" srcOrd="5" destOrd="0" presId="urn:microsoft.com/office/officeart/2005/8/layout/vProcess5"/>
    <dgm:cxn modelId="{D3D89C33-0EB2-43E0-892C-B54E83A3EE67}" type="presParOf" srcId="{48F8E6C4-ACE2-49AE-BFF6-0C045CEE4DD2}" destId="{59151F9F-8AC1-433B-81B6-34B4483447FE}" srcOrd="6" destOrd="0" presId="urn:microsoft.com/office/officeart/2005/8/layout/vProcess5"/>
    <dgm:cxn modelId="{2803D28A-EC4E-4F05-A9F1-E5D9CDC5D515}" type="presParOf" srcId="{48F8E6C4-ACE2-49AE-BFF6-0C045CEE4DD2}" destId="{775756CD-94D1-407B-B272-0EBAFB46B809}" srcOrd="7" destOrd="0" presId="urn:microsoft.com/office/officeart/2005/8/layout/vProcess5"/>
    <dgm:cxn modelId="{4904B8BB-6310-4F9B-831F-6EA9118A2D56}" type="presParOf" srcId="{48F8E6C4-ACE2-49AE-BFF6-0C045CEE4DD2}" destId="{B64D487A-50B1-47E2-86DE-F76B13A9D599}" srcOrd="8" destOrd="0" presId="urn:microsoft.com/office/officeart/2005/8/layout/vProcess5"/>
    <dgm:cxn modelId="{2FA851B2-2393-4EC8-9350-47A72B01F046}" type="presParOf" srcId="{48F8E6C4-ACE2-49AE-BFF6-0C045CEE4DD2}" destId="{FA9E55D1-4E06-4BBF-BF7A-5C0EF0ED2CDF}" srcOrd="9" destOrd="0" presId="urn:microsoft.com/office/officeart/2005/8/layout/vProcess5"/>
    <dgm:cxn modelId="{D06B0DA6-D47A-4E46-A541-B245E197254A}" type="presParOf" srcId="{48F8E6C4-ACE2-49AE-BFF6-0C045CEE4DD2}" destId="{57514E34-2C9A-4232-BE68-4840DF8C439C}" srcOrd="10" destOrd="0" presId="urn:microsoft.com/office/officeart/2005/8/layout/vProcess5"/>
    <dgm:cxn modelId="{72028539-A715-465B-97CD-2A5D383CA469}" type="presParOf" srcId="{48F8E6C4-ACE2-49AE-BFF6-0C045CEE4DD2}" destId="{42327EFE-FA6B-46E6-BF79-5961DFDCEEFA}" srcOrd="11" destOrd="0" presId="urn:microsoft.com/office/officeart/2005/8/layout/vProcess5"/>
    <dgm:cxn modelId="{6F93F6E6-ECD3-40A4-9CEC-67BD1BC0C100}" type="presParOf" srcId="{48F8E6C4-ACE2-49AE-BFF6-0C045CEE4DD2}" destId="{1B8CDC1B-08A4-4816-B3A5-E14BF69B85DD}" srcOrd="12" destOrd="0" presId="urn:microsoft.com/office/officeart/2005/8/layout/vProcess5"/>
    <dgm:cxn modelId="{CBAC2C33-0663-4A95-95DF-3D532414D311}" type="presParOf" srcId="{48F8E6C4-ACE2-49AE-BFF6-0C045CEE4DD2}" destId="{1B12D3BE-53F3-4CEF-8112-F5CC93916D07}" srcOrd="13" destOrd="0" presId="urn:microsoft.com/office/officeart/2005/8/layout/vProcess5"/>
    <dgm:cxn modelId="{4725C671-B0A9-42AA-94CF-34818F7AD3FF}" type="presParOf" srcId="{48F8E6C4-ACE2-49AE-BFF6-0C045CEE4DD2}" destId="{817BFBD2-60ED-4799-B00F-6C3EB09866D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7E0D77-26AF-495C-8F31-65023E0D38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7474D2-27BC-41B0-A44D-21AB32123C83}">
      <dgm:prSet/>
      <dgm:spPr/>
      <dgm:t>
        <a:bodyPr/>
        <a:lstStyle/>
        <a:p>
          <a:r>
            <a:rPr lang="el-GR" b="1" dirty="0"/>
            <a:t>Σε έρευνα που πραγματοποιήθηκε το 2022 σε δείγμα 741 καταναλωτών στην Ελλάδα μέσω </a:t>
          </a:r>
          <a:r>
            <a:rPr lang="en-US" b="1" dirty="0"/>
            <a:t>Google Forms</a:t>
          </a:r>
        </a:p>
      </dgm:t>
    </dgm:pt>
    <dgm:pt modelId="{2922DA65-2AAD-46AB-B843-2DF487A368C0}" type="parTrans" cxnId="{67FE5D5E-EE85-434C-8102-8CCB4EC2ED1F}">
      <dgm:prSet/>
      <dgm:spPr/>
      <dgm:t>
        <a:bodyPr/>
        <a:lstStyle/>
        <a:p>
          <a:endParaRPr lang="en-US"/>
        </a:p>
      </dgm:t>
    </dgm:pt>
    <dgm:pt modelId="{BECDC4B9-C892-43E3-9248-B939B67D7EC8}" type="sibTrans" cxnId="{67FE5D5E-EE85-434C-8102-8CCB4EC2ED1F}">
      <dgm:prSet/>
      <dgm:spPr/>
      <dgm:t>
        <a:bodyPr/>
        <a:lstStyle/>
        <a:p>
          <a:endParaRPr lang="en-US"/>
        </a:p>
      </dgm:t>
    </dgm:pt>
    <dgm:pt modelId="{BA1D26D5-C6C2-42CB-957F-B788DF3F831A}">
      <dgm:prSet/>
      <dgm:spPr/>
      <dgm:t>
        <a:bodyPr/>
        <a:lstStyle/>
        <a:p>
          <a:r>
            <a:rPr lang="el-GR" b="1" dirty="0"/>
            <a:t>. 230 καταναλωτές (31,4%)</a:t>
          </a:r>
          <a:r>
            <a:rPr lang="el-GR" dirty="0"/>
            <a:t> ,είχαν δοκιμάσει κρασιά με μειωμένο ή χωρίς αλκοόλ</a:t>
          </a:r>
          <a:endParaRPr lang="en-US" dirty="0"/>
        </a:p>
      </dgm:t>
    </dgm:pt>
    <dgm:pt modelId="{311EECF8-C759-4667-87E4-EC5A1F3988C0}" type="parTrans" cxnId="{C12051F1-320A-41F5-9DEA-50E4031D27AA}">
      <dgm:prSet/>
      <dgm:spPr/>
      <dgm:t>
        <a:bodyPr/>
        <a:lstStyle/>
        <a:p>
          <a:endParaRPr lang="en-US"/>
        </a:p>
      </dgm:t>
    </dgm:pt>
    <dgm:pt modelId="{CD099691-0F7C-4BD2-90D8-29D64323FF06}" type="sibTrans" cxnId="{C12051F1-320A-41F5-9DEA-50E4031D27AA}">
      <dgm:prSet/>
      <dgm:spPr/>
      <dgm:t>
        <a:bodyPr/>
        <a:lstStyle/>
        <a:p>
          <a:endParaRPr lang="en-US"/>
        </a:p>
      </dgm:t>
    </dgm:pt>
    <dgm:pt modelId="{5169097A-9AC7-427A-B63A-3B76C4465105}">
      <dgm:prSet/>
      <dgm:spPr/>
      <dgm:t>
        <a:bodyPr/>
        <a:lstStyle/>
        <a:p>
          <a:r>
            <a:rPr lang="el-GR" dirty="0"/>
            <a:t>. από αυτούς </a:t>
          </a:r>
          <a:r>
            <a:rPr lang="el-GR" b="1" dirty="0"/>
            <a:t>134 (58,3%) , είχαν θετική άποψη, </a:t>
          </a:r>
          <a:r>
            <a:rPr lang="el-GR" dirty="0"/>
            <a:t>αναφέροντας επίσης τα οφέλη στην </a:t>
          </a:r>
          <a:r>
            <a:rPr lang="el-GR" dirty="0" err="1"/>
            <a:t>οδηγική</a:t>
          </a:r>
          <a:r>
            <a:rPr lang="el-GR" dirty="0"/>
            <a:t> συμπεριφορά </a:t>
          </a:r>
          <a:endParaRPr lang="en-US" dirty="0"/>
        </a:p>
      </dgm:t>
    </dgm:pt>
    <dgm:pt modelId="{9CB44B44-CC62-468A-AB14-1096AFFA5A14}" type="parTrans" cxnId="{BB47950E-B338-4BD4-8717-B04C545835A0}">
      <dgm:prSet/>
      <dgm:spPr/>
      <dgm:t>
        <a:bodyPr/>
        <a:lstStyle/>
        <a:p>
          <a:endParaRPr lang="en-US"/>
        </a:p>
      </dgm:t>
    </dgm:pt>
    <dgm:pt modelId="{8514D420-0117-4531-8C93-19D07EF8584D}" type="sibTrans" cxnId="{BB47950E-B338-4BD4-8717-B04C545835A0}">
      <dgm:prSet/>
      <dgm:spPr/>
      <dgm:t>
        <a:bodyPr/>
        <a:lstStyle/>
        <a:p>
          <a:endParaRPr lang="en-US"/>
        </a:p>
      </dgm:t>
    </dgm:pt>
    <dgm:pt modelId="{98FF6A47-4019-4869-B4B7-C09A63C6C81A}">
      <dgm:prSet/>
      <dgm:spPr/>
      <dgm:t>
        <a:bodyPr/>
        <a:lstStyle/>
        <a:p>
          <a:r>
            <a:rPr lang="el-GR" b="0" dirty="0"/>
            <a:t>. η θετική άποψη εκφράστηκε στο εύρος ηλικιών 18 – 35 ετών </a:t>
          </a:r>
          <a:r>
            <a:rPr lang="el-GR" dirty="0"/>
            <a:t>, κυρίως από γυναίκες για κρασιά όμως με μειωμένο αλκοόλ </a:t>
          </a:r>
          <a:endParaRPr lang="en-US" dirty="0"/>
        </a:p>
      </dgm:t>
    </dgm:pt>
    <dgm:pt modelId="{C129B5AF-A8D0-437E-8888-9A62EB966BD4}" type="parTrans" cxnId="{E6DF2982-6572-4A8F-8EEF-80E06429429D}">
      <dgm:prSet/>
      <dgm:spPr/>
      <dgm:t>
        <a:bodyPr/>
        <a:lstStyle/>
        <a:p>
          <a:endParaRPr lang="en-US"/>
        </a:p>
      </dgm:t>
    </dgm:pt>
    <dgm:pt modelId="{29347BBD-8F17-4C00-BF1C-CA9101E3668C}" type="sibTrans" cxnId="{E6DF2982-6572-4A8F-8EEF-80E06429429D}">
      <dgm:prSet/>
      <dgm:spPr/>
      <dgm:t>
        <a:bodyPr/>
        <a:lstStyle/>
        <a:p>
          <a:endParaRPr lang="en-US"/>
        </a:p>
      </dgm:t>
    </dgm:pt>
    <dgm:pt modelId="{A06E560A-E9BE-47DF-B8FA-A62017F25DEC}">
      <dgm:prSet/>
      <dgm:spPr/>
      <dgm:t>
        <a:bodyPr/>
        <a:lstStyle/>
        <a:p>
          <a:r>
            <a:rPr lang="el-GR" b="1" dirty="0"/>
            <a:t>. 96 καταναλωτές (42%) </a:t>
          </a:r>
          <a:r>
            <a:rPr lang="el-GR" dirty="0"/>
            <a:t>εξέφρασαν ουδέτερη έως αρνητική άποψη</a:t>
          </a:r>
          <a:endParaRPr lang="en-US" dirty="0"/>
        </a:p>
      </dgm:t>
    </dgm:pt>
    <dgm:pt modelId="{857B18E5-EC3E-4DBE-A849-8C8D2B120AEC}" type="parTrans" cxnId="{BFF51807-31E0-4837-9F6C-A273668FC873}">
      <dgm:prSet/>
      <dgm:spPr/>
      <dgm:t>
        <a:bodyPr/>
        <a:lstStyle/>
        <a:p>
          <a:endParaRPr lang="en-US"/>
        </a:p>
      </dgm:t>
    </dgm:pt>
    <dgm:pt modelId="{8CD93C26-95FA-42E0-9469-267CB09DB3D7}" type="sibTrans" cxnId="{BFF51807-31E0-4837-9F6C-A273668FC873}">
      <dgm:prSet/>
      <dgm:spPr/>
      <dgm:t>
        <a:bodyPr/>
        <a:lstStyle/>
        <a:p>
          <a:endParaRPr lang="en-US"/>
        </a:p>
      </dgm:t>
    </dgm:pt>
    <dgm:pt modelId="{77995A4E-B743-48B0-B8B1-E7C4770D6F49}">
      <dgm:prSet/>
      <dgm:spPr/>
      <dgm:t>
        <a:bodyPr/>
        <a:lstStyle/>
        <a:p>
          <a:r>
            <a:rPr lang="el-GR" b="1" dirty="0"/>
            <a:t>. από τους 511 καταναλωτές</a:t>
          </a:r>
          <a:r>
            <a:rPr lang="el-GR" dirty="0"/>
            <a:t> που δεν είχαν δοκιμάσει κρασιά με μειωμένο ή χωρίς αλκοόλ, </a:t>
          </a:r>
          <a:r>
            <a:rPr lang="el-GR" b="1" dirty="0"/>
            <a:t>το 83% εκδήλωσαν μεγάλο ενδιαφέρον  για δοκιμή</a:t>
          </a:r>
          <a:endParaRPr lang="en-US" b="1" dirty="0"/>
        </a:p>
      </dgm:t>
    </dgm:pt>
    <dgm:pt modelId="{F02F3FE2-D804-4B73-858C-7E5FC7288E5C}" type="parTrans" cxnId="{A2797156-0FB0-477D-B084-227ACFA8A7E3}">
      <dgm:prSet/>
      <dgm:spPr/>
      <dgm:t>
        <a:bodyPr/>
        <a:lstStyle/>
        <a:p>
          <a:endParaRPr lang="en-US"/>
        </a:p>
      </dgm:t>
    </dgm:pt>
    <dgm:pt modelId="{B95A30DE-9AB7-41F4-BFF3-F8FC46BAA60A}" type="sibTrans" cxnId="{A2797156-0FB0-477D-B084-227ACFA8A7E3}">
      <dgm:prSet/>
      <dgm:spPr/>
      <dgm:t>
        <a:bodyPr/>
        <a:lstStyle/>
        <a:p>
          <a:endParaRPr lang="en-US"/>
        </a:p>
      </dgm:t>
    </dgm:pt>
    <dgm:pt modelId="{B7E8FE31-09E6-4C3E-891A-EB0438CD46FA}">
      <dgm:prSet/>
      <dgm:spPr/>
      <dgm:t>
        <a:bodyPr/>
        <a:lstStyle/>
        <a:p>
          <a:r>
            <a:rPr lang="el-GR" b="1" dirty="0"/>
            <a:t>. οι καταναλωτές είναι φανερά διστακτικοί για κρασιά με μηδενικό  αλκοόλ</a:t>
          </a:r>
          <a:endParaRPr lang="en-US" b="1" dirty="0"/>
        </a:p>
      </dgm:t>
    </dgm:pt>
    <dgm:pt modelId="{C8241E31-DD8F-4E6A-9BC0-763078916935}" type="parTrans" cxnId="{9FB15098-0582-4323-81B8-04B4ACDB240E}">
      <dgm:prSet/>
      <dgm:spPr/>
      <dgm:t>
        <a:bodyPr/>
        <a:lstStyle/>
        <a:p>
          <a:endParaRPr lang="en-US"/>
        </a:p>
      </dgm:t>
    </dgm:pt>
    <dgm:pt modelId="{08D2DC58-0E44-4FD4-9D8F-798CB81D3FD9}" type="sibTrans" cxnId="{9FB15098-0582-4323-81B8-04B4ACDB240E}">
      <dgm:prSet/>
      <dgm:spPr/>
      <dgm:t>
        <a:bodyPr/>
        <a:lstStyle/>
        <a:p>
          <a:endParaRPr lang="en-US"/>
        </a:p>
      </dgm:t>
    </dgm:pt>
    <dgm:pt modelId="{B6BF71CD-E816-4F9D-B0CD-D048CE33EA8C}" type="pres">
      <dgm:prSet presAssocID="{E97E0D77-26AF-495C-8F31-65023E0D38A2}" presName="linear" presStyleCnt="0">
        <dgm:presLayoutVars>
          <dgm:animLvl val="lvl"/>
          <dgm:resizeHandles val="exact"/>
        </dgm:presLayoutVars>
      </dgm:prSet>
      <dgm:spPr/>
    </dgm:pt>
    <dgm:pt modelId="{43BA9078-947A-437C-A249-AA05399FA501}" type="pres">
      <dgm:prSet presAssocID="{177474D2-27BC-41B0-A44D-21AB32123C83}" presName="parentText" presStyleLbl="node1" presStyleIdx="0" presStyleCnt="7">
        <dgm:presLayoutVars>
          <dgm:chMax val="0"/>
          <dgm:bulletEnabled val="1"/>
        </dgm:presLayoutVars>
      </dgm:prSet>
      <dgm:spPr/>
    </dgm:pt>
    <dgm:pt modelId="{E8DEE893-69AD-4786-9CFF-9BAAF8B95ABD}" type="pres">
      <dgm:prSet presAssocID="{BECDC4B9-C892-43E3-9248-B939B67D7EC8}" presName="spacer" presStyleCnt="0"/>
      <dgm:spPr/>
    </dgm:pt>
    <dgm:pt modelId="{0D201417-B2F2-4C82-ADE5-4360C17DE963}" type="pres">
      <dgm:prSet presAssocID="{BA1D26D5-C6C2-42CB-957F-B788DF3F831A}" presName="parentText" presStyleLbl="node1" presStyleIdx="1" presStyleCnt="7">
        <dgm:presLayoutVars>
          <dgm:chMax val="0"/>
          <dgm:bulletEnabled val="1"/>
        </dgm:presLayoutVars>
      </dgm:prSet>
      <dgm:spPr/>
    </dgm:pt>
    <dgm:pt modelId="{4C05AAC7-E69F-4D43-97D2-817C9C787115}" type="pres">
      <dgm:prSet presAssocID="{CD099691-0F7C-4BD2-90D8-29D64323FF06}" presName="spacer" presStyleCnt="0"/>
      <dgm:spPr/>
    </dgm:pt>
    <dgm:pt modelId="{810A8052-F538-449D-BC17-648A5C34555E}" type="pres">
      <dgm:prSet presAssocID="{5169097A-9AC7-427A-B63A-3B76C4465105}" presName="parentText" presStyleLbl="node1" presStyleIdx="2" presStyleCnt="7">
        <dgm:presLayoutVars>
          <dgm:chMax val="0"/>
          <dgm:bulletEnabled val="1"/>
        </dgm:presLayoutVars>
      </dgm:prSet>
      <dgm:spPr/>
    </dgm:pt>
    <dgm:pt modelId="{B4598A77-8428-488D-80C0-E2146D7DB497}" type="pres">
      <dgm:prSet presAssocID="{8514D420-0117-4531-8C93-19D07EF8584D}" presName="spacer" presStyleCnt="0"/>
      <dgm:spPr/>
    </dgm:pt>
    <dgm:pt modelId="{AB9FFE44-468A-4C59-B760-AF0F193D1592}" type="pres">
      <dgm:prSet presAssocID="{98FF6A47-4019-4869-B4B7-C09A63C6C81A}" presName="parentText" presStyleLbl="node1" presStyleIdx="3" presStyleCnt="7">
        <dgm:presLayoutVars>
          <dgm:chMax val="0"/>
          <dgm:bulletEnabled val="1"/>
        </dgm:presLayoutVars>
      </dgm:prSet>
      <dgm:spPr/>
    </dgm:pt>
    <dgm:pt modelId="{2A3B1EC9-5A86-4885-95FB-114AD3FB2DA6}" type="pres">
      <dgm:prSet presAssocID="{29347BBD-8F17-4C00-BF1C-CA9101E3668C}" presName="spacer" presStyleCnt="0"/>
      <dgm:spPr/>
    </dgm:pt>
    <dgm:pt modelId="{08C8E921-5285-4BAA-AFCB-F3F0C94A8480}" type="pres">
      <dgm:prSet presAssocID="{A06E560A-E9BE-47DF-B8FA-A62017F25DEC}" presName="parentText" presStyleLbl="node1" presStyleIdx="4" presStyleCnt="7">
        <dgm:presLayoutVars>
          <dgm:chMax val="0"/>
          <dgm:bulletEnabled val="1"/>
        </dgm:presLayoutVars>
      </dgm:prSet>
      <dgm:spPr/>
    </dgm:pt>
    <dgm:pt modelId="{7C229E84-4668-46EF-8FDB-FFBAF368F4BA}" type="pres">
      <dgm:prSet presAssocID="{8CD93C26-95FA-42E0-9469-267CB09DB3D7}" presName="spacer" presStyleCnt="0"/>
      <dgm:spPr/>
    </dgm:pt>
    <dgm:pt modelId="{2A4C92C2-64AA-4DED-B9F8-E99F85EA1B1B}" type="pres">
      <dgm:prSet presAssocID="{77995A4E-B743-48B0-B8B1-E7C4770D6F49}" presName="parentText" presStyleLbl="node1" presStyleIdx="5" presStyleCnt="7">
        <dgm:presLayoutVars>
          <dgm:chMax val="0"/>
          <dgm:bulletEnabled val="1"/>
        </dgm:presLayoutVars>
      </dgm:prSet>
      <dgm:spPr/>
    </dgm:pt>
    <dgm:pt modelId="{18DAB613-3693-4DCB-8FCE-F386180FA3CC}" type="pres">
      <dgm:prSet presAssocID="{B95A30DE-9AB7-41F4-BFF3-F8FC46BAA60A}" presName="spacer" presStyleCnt="0"/>
      <dgm:spPr/>
    </dgm:pt>
    <dgm:pt modelId="{1D663E0F-D93C-4692-9EE8-AEAED47DC414}" type="pres">
      <dgm:prSet presAssocID="{B7E8FE31-09E6-4C3E-891A-EB0438CD46FA}" presName="parentText" presStyleLbl="node1" presStyleIdx="6" presStyleCnt="7">
        <dgm:presLayoutVars>
          <dgm:chMax val="0"/>
          <dgm:bulletEnabled val="1"/>
        </dgm:presLayoutVars>
      </dgm:prSet>
      <dgm:spPr/>
    </dgm:pt>
  </dgm:ptLst>
  <dgm:cxnLst>
    <dgm:cxn modelId="{BFF51807-31E0-4837-9F6C-A273668FC873}" srcId="{E97E0D77-26AF-495C-8F31-65023E0D38A2}" destId="{A06E560A-E9BE-47DF-B8FA-A62017F25DEC}" srcOrd="4" destOrd="0" parTransId="{857B18E5-EC3E-4DBE-A849-8C8D2B120AEC}" sibTransId="{8CD93C26-95FA-42E0-9469-267CB09DB3D7}"/>
    <dgm:cxn modelId="{BB47950E-B338-4BD4-8717-B04C545835A0}" srcId="{E97E0D77-26AF-495C-8F31-65023E0D38A2}" destId="{5169097A-9AC7-427A-B63A-3B76C4465105}" srcOrd="2" destOrd="0" parTransId="{9CB44B44-CC62-468A-AB14-1096AFFA5A14}" sibTransId="{8514D420-0117-4531-8C93-19D07EF8584D}"/>
    <dgm:cxn modelId="{0FAEFB2F-4CAD-42BA-83FA-558B461D7056}" type="presOf" srcId="{E97E0D77-26AF-495C-8F31-65023E0D38A2}" destId="{B6BF71CD-E816-4F9D-B0CD-D048CE33EA8C}" srcOrd="0" destOrd="0" presId="urn:microsoft.com/office/officeart/2005/8/layout/vList2"/>
    <dgm:cxn modelId="{55F0D236-627C-4934-B9AB-186B93869CC6}" type="presOf" srcId="{77995A4E-B743-48B0-B8B1-E7C4770D6F49}" destId="{2A4C92C2-64AA-4DED-B9F8-E99F85EA1B1B}" srcOrd="0" destOrd="0" presId="urn:microsoft.com/office/officeart/2005/8/layout/vList2"/>
    <dgm:cxn modelId="{67FE5D5E-EE85-434C-8102-8CCB4EC2ED1F}" srcId="{E97E0D77-26AF-495C-8F31-65023E0D38A2}" destId="{177474D2-27BC-41B0-A44D-21AB32123C83}" srcOrd="0" destOrd="0" parTransId="{2922DA65-2AAD-46AB-B843-2DF487A368C0}" sibTransId="{BECDC4B9-C892-43E3-9248-B939B67D7EC8}"/>
    <dgm:cxn modelId="{A2797156-0FB0-477D-B084-227ACFA8A7E3}" srcId="{E97E0D77-26AF-495C-8F31-65023E0D38A2}" destId="{77995A4E-B743-48B0-B8B1-E7C4770D6F49}" srcOrd="5" destOrd="0" parTransId="{F02F3FE2-D804-4B73-858C-7E5FC7288E5C}" sibTransId="{B95A30DE-9AB7-41F4-BFF3-F8FC46BAA60A}"/>
    <dgm:cxn modelId="{62E77178-95B9-48E6-A9EA-207817A769B4}" type="presOf" srcId="{B7E8FE31-09E6-4C3E-891A-EB0438CD46FA}" destId="{1D663E0F-D93C-4692-9EE8-AEAED47DC414}" srcOrd="0" destOrd="0" presId="urn:microsoft.com/office/officeart/2005/8/layout/vList2"/>
    <dgm:cxn modelId="{302E077F-5307-42BE-AF4C-1E2BAB5FCCE4}" type="presOf" srcId="{A06E560A-E9BE-47DF-B8FA-A62017F25DEC}" destId="{08C8E921-5285-4BAA-AFCB-F3F0C94A8480}" srcOrd="0" destOrd="0" presId="urn:microsoft.com/office/officeart/2005/8/layout/vList2"/>
    <dgm:cxn modelId="{E6DF2982-6572-4A8F-8EEF-80E06429429D}" srcId="{E97E0D77-26AF-495C-8F31-65023E0D38A2}" destId="{98FF6A47-4019-4869-B4B7-C09A63C6C81A}" srcOrd="3" destOrd="0" parTransId="{C129B5AF-A8D0-437E-8888-9A62EB966BD4}" sibTransId="{29347BBD-8F17-4C00-BF1C-CA9101E3668C}"/>
    <dgm:cxn modelId="{BB76358C-E8C9-4A7A-8308-E09EA21382EA}" type="presOf" srcId="{98FF6A47-4019-4869-B4B7-C09A63C6C81A}" destId="{AB9FFE44-468A-4C59-B760-AF0F193D1592}" srcOrd="0" destOrd="0" presId="urn:microsoft.com/office/officeart/2005/8/layout/vList2"/>
    <dgm:cxn modelId="{9FB15098-0582-4323-81B8-04B4ACDB240E}" srcId="{E97E0D77-26AF-495C-8F31-65023E0D38A2}" destId="{B7E8FE31-09E6-4C3E-891A-EB0438CD46FA}" srcOrd="6" destOrd="0" parTransId="{C8241E31-DD8F-4E6A-9BC0-763078916935}" sibTransId="{08D2DC58-0E44-4FD4-9D8F-798CB81D3FD9}"/>
    <dgm:cxn modelId="{5D7BA6B6-9793-447C-B885-962FD1B07DAC}" type="presOf" srcId="{BA1D26D5-C6C2-42CB-957F-B788DF3F831A}" destId="{0D201417-B2F2-4C82-ADE5-4360C17DE963}" srcOrd="0" destOrd="0" presId="urn:microsoft.com/office/officeart/2005/8/layout/vList2"/>
    <dgm:cxn modelId="{59C6C3B6-0909-4AB8-B30A-1E541D3CFE5B}" type="presOf" srcId="{5169097A-9AC7-427A-B63A-3B76C4465105}" destId="{810A8052-F538-449D-BC17-648A5C34555E}" srcOrd="0" destOrd="0" presId="urn:microsoft.com/office/officeart/2005/8/layout/vList2"/>
    <dgm:cxn modelId="{C12051F1-320A-41F5-9DEA-50E4031D27AA}" srcId="{E97E0D77-26AF-495C-8F31-65023E0D38A2}" destId="{BA1D26D5-C6C2-42CB-957F-B788DF3F831A}" srcOrd="1" destOrd="0" parTransId="{311EECF8-C759-4667-87E4-EC5A1F3988C0}" sibTransId="{CD099691-0F7C-4BD2-90D8-29D64323FF06}"/>
    <dgm:cxn modelId="{ABAA74F4-7E31-47C9-975B-9A481E6FF34F}" type="presOf" srcId="{177474D2-27BC-41B0-A44D-21AB32123C83}" destId="{43BA9078-947A-437C-A249-AA05399FA501}" srcOrd="0" destOrd="0" presId="urn:microsoft.com/office/officeart/2005/8/layout/vList2"/>
    <dgm:cxn modelId="{55847564-1C69-4B27-BC1D-DF267E6E4BD8}" type="presParOf" srcId="{B6BF71CD-E816-4F9D-B0CD-D048CE33EA8C}" destId="{43BA9078-947A-437C-A249-AA05399FA501}" srcOrd="0" destOrd="0" presId="urn:microsoft.com/office/officeart/2005/8/layout/vList2"/>
    <dgm:cxn modelId="{819AC339-7762-469F-A0FC-DFDF453C2693}" type="presParOf" srcId="{B6BF71CD-E816-4F9D-B0CD-D048CE33EA8C}" destId="{E8DEE893-69AD-4786-9CFF-9BAAF8B95ABD}" srcOrd="1" destOrd="0" presId="urn:microsoft.com/office/officeart/2005/8/layout/vList2"/>
    <dgm:cxn modelId="{6AE9036F-25B1-49F6-8890-F44C336F7A7E}" type="presParOf" srcId="{B6BF71CD-E816-4F9D-B0CD-D048CE33EA8C}" destId="{0D201417-B2F2-4C82-ADE5-4360C17DE963}" srcOrd="2" destOrd="0" presId="urn:microsoft.com/office/officeart/2005/8/layout/vList2"/>
    <dgm:cxn modelId="{16CCD3D6-5E0A-4665-841E-ADBFEC3564D0}" type="presParOf" srcId="{B6BF71CD-E816-4F9D-B0CD-D048CE33EA8C}" destId="{4C05AAC7-E69F-4D43-97D2-817C9C787115}" srcOrd="3" destOrd="0" presId="urn:microsoft.com/office/officeart/2005/8/layout/vList2"/>
    <dgm:cxn modelId="{474C9AC7-4B05-4248-B3AE-91DBA712F18B}" type="presParOf" srcId="{B6BF71CD-E816-4F9D-B0CD-D048CE33EA8C}" destId="{810A8052-F538-449D-BC17-648A5C34555E}" srcOrd="4" destOrd="0" presId="urn:microsoft.com/office/officeart/2005/8/layout/vList2"/>
    <dgm:cxn modelId="{276DAA90-167F-4E96-A833-588A5A933B67}" type="presParOf" srcId="{B6BF71CD-E816-4F9D-B0CD-D048CE33EA8C}" destId="{B4598A77-8428-488D-80C0-E2146D7DB497}" srcOrd="5" destOrd="0" presId="urn:microsoft.com/office/officeart/2005/8/layout/vList2"/>
    <dgm:cxn modelId="{7570DE70-C467-428E-A386-D6B67CA49051}" type="presParOf" srcId="{B6BF71CD-E816-4F9D-B0CD-D048CE33EA8C}" destId="{AB9FFE44-468A-4C59-B760-AF0F193D1592}" srcOrd="6" destOrd="0" presId="urn:microsoft.com/office/officeart/2005/8/layout/vList2"/>
    <dgm:cxn modelId="{5A861930-EC96-47FA-8A42-59758813BF99}" type="presParOf" srcId="{B6BF71CD-E816-4F9D-B0CD-D048CE33EA8C}" destId="{2A3B1EC9-5A86-4885-95FB-114AD3FB2DA6}" srcOrd="7" destOrd="0" presId="urn:microsoft.com/office/officeart/2005/8/layout/vList2"/>
    <dgm:cxn modelId="{A4ADABCB-24CD-4D2D-B41B-847FEEE8204F}" type="presParOf" srcId="{B6BF71CD-E816-4F9D-B0CD-D048CE33EA8C}" destId="{08C8E921-5285-4BAA-AFCB-F3F0C94A8480}" srcOrd="8" destOrd="0" presId="urn:microsoft.com/office/officeart/2005/8/layout/vList2"/>
    <dgm:cxn modelId="{EDBA628B-4A42-4093-87B5-4826D1ADEE1B}" type="presParOf" srcId="{B6BF71CD-E816-4F9D-B0CD-D048CE33EA8C}" destId="{7C229E84-4668-46EF-8FDB-FFBAF368F4BA}" srcOrd="9" destOrd="0" presId="urn:microsoft.com/office/officeart/2005/8/layout/vList2"/>
    <dgm:cxn modelId="{C60A3B45-BD3F-45E7-9428-ADBA4133653F}" type="presParOf" srcId="{B6BF71CD-E816-4F9D-B0CD-D048CE33EA8C}" destId="{2A4C92C2-64AA-4DED-B9F8-E99F85EA1B1B}" srcOrd="10" destOrd="0" presId="urn:microsoft.com/office/officeart/2005/8/layout/vList2"/>
    <dgm:cxn modelId="{6B230258-31D4-4471-8B68-D5F889B01810}" type="presParOf" srcId="{B6BF71CD-E816-4F9D-B0CD-D048CE33EA8C}" destId="{18DAB613-3693-4DCB-8FCE-F386180FA3CC}" srcOrd="11" destOrd="0" presId="urn:microsoft.com/office/officeart/2005/8/layout/vList2"/>
    <dgm:cxn modelId="{9458A0C5-77F2-4315-8196-E953EA5F0622}" type="presParOf" srcId="{B6BF71CD-E816-4F9D-B0CD-D048CE33EA8C}" destId="{1D663E0F-D93C-4692-9EE8-AEAED47DC41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5D4BED-F470-4F18-B099-24674060F8C3}"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AF4BD252-37A8-412E-AE52-B423176E5D16}">
      <dgm:prSet/>
      <dgm:spPr/>
      <dgm:t>
        <a:bodyPr/>
        <a:lstStyle/>
        <a:p>
          <a:r>
            <a:rPr lang="el-GR" b="1" dirty="0"/>
            <a:t>ΕΝ ΜΕΣΩ ΤΩΝ ΕΞΕΛΙΞΕΩΝ ΚΑΙ ΤΩΝ ΤΑΣΕΩΝ ΣΤΟ ΔΙΕΘΝΕΣ ΠΕΡΙΒΑΛΛΟΝ</a:t>
          </a:r>
          <a:endParaRPr lang="en-US" dirty="0"/>
        </a:p>
      </dgm:t>
    </dgm:pt>
    <dgm:pt modelId="{31503EA2-1E49-46CB-9E31-D87939F98ECC}" type="parTrans" cxnId="{F88D9F5E-E2D5-4C94-B050-1468E80AB29A}">
      <dgm:prSet/>
      <dgm:spPr/>
      <dgm:t>
        <a:bodyPr/>
        <a:lstStyle/>
        <a:p>
          <a:endParaRPr lang="en-US"/>
        </a:p>
      </dgm:t>
    </dgm:pt>
    <dgm:pt modelId="{A83A4FF5-2413-4070-B282-CD91479AD683}" type="sibTrans" cxnId="{F88D9F5E-E2D5-4C94-B050-1468E80AB29A}">
      <dgm:prSet/>
      <dgm:spPr/>
      <dgm:t>
        <a:bodyPr/>
        <a:lstStyle/>
        <a:p>
          <a:endParaRPr lang="en-US"/>
        </a:p>
      </dgm:t>
    </dgm:pt>
    <dgm:pt modelId="{BAA7B847-3C40-408E-AFEE-3BF8B4616470}">
      <dgm:prSet custT="1"/>
      <dgm:spPr/>
      <dgm:t>
        <a:bodyPr/>
        <a:lstStyle/>
        <a:p>
          <a:r>
            <a:rPr lang="el-GR" sz="1200" dirty="0"/>
            <a:t>Στο πλαίσιο του Μέτρου 16 ΣΥΝΕΡΓΑΣΙΑ και ειδικότερα του </a:t>
          </a:r>
          <a:r>
            <a:rPr lang="el-GR" sz="1200" dirty="0" err="1"/>
            <a:t>υπομέτρου</a:t>
          </a:r>
          <a:r>
            <a:rPr lang="el-GR" sz="1200" dirty="0"/>
            <a:t> 16.2 Ίδρυση και λειτουργία επιχειρησιακών ομάδων της Ευρωπαϊκής Σύμπραξης Καινοτομίας για την παραγωγικότητα και βιωσιμότητα της Γεωργίας στο ΠΑΑ 2014-2020</a:t>
          </a:r>
        </a:p>
        <a:p>
          <a:r>
            <a:rPr lang="el-GR" sz="1200" dirty="0"/>
            <a:t> συγκροτείται εν δυνάμει (2018) και στη συνέχεια (2022),  Επιχειρησιακή Ομάδα (Ε.Ο.)</a:t>
          </a:r>
          <a:endParaRPr lang="en-US" sz="1200" dirty="0"/>
        </a:p>
      </dgm:t>
    </dgm:pt>
    <dgm:pt modelId="{DBEC36F7-90CB-4D20-9ED6-6BB8F385C195}" type="parTrans" cxnId="{A2189A82-658F-4BD5-8B80-A370C5F9F675}">
      <dgm:prSet/>
      <dgm:spPr/>
      <dgm:t>
        <a:bodyPr/>
        <a:lstStyle/>
        <a:p>
          <a:endParaRPr lang="en-US"/>
        </a:p>
      </dgm:t>
    </dgm:pt>
    <dgm:pt modelId="{8DC6B4EA-526F-431B-88EA-E23DE9378058}" type="sibTrans" cxnId="{A2189A82-658F-4BD5-8B80-A370C5F9F675}">
      <dgm:prSet/>
      <dgm:spPr/>
      <dgm:t>
        <a:bodyPr/>
        <a:lstStyle/>
        <a:p>
          <a:endParaRPr lang="en-US"/>
        </a:p>
      </dgm:t>
    </dgm:pt>
    <dgm:pt modelId="{34CDAAB9-A5F2-4E59-B41A-EB11E34D85BB}">
      <dgm:prSet/>
      <dgm:spPr/>
      <dgm:t>
        <a:bodyPr/>
        <a:lstStyle/>
        <a:p>
          <a:r>
            <a:rPr lang="el-GR" dirty="0"/>
            <a:t>για την υποβολή μελέτης σκοπιμότητας , για την ανάπτυξη και παραγωγή νέου τύπου οίνου μη οινοπνευματικής οινοποίησης </a:t>
          </a:r>
          <a:r>
            <a:rPr lang="en-US" dirty="0"/>
            <a:t>(</a:t>
          </a:r>
          <a:r>
            <a:rPr lang="el-GR" dirty="0"/>
            <a:t>χωρίς ή με χαμηλή αλκοόλη</a:t>
          </a:r>
          <a:r>
            <a:rPr lang="en-US" dirty="0"/>
            <a:t>)</a:t>
          </a:r>
          <a:r>
            <a:rPr lang="el-GR" dirty="0"/>
            <a:t> που αποτελείται από …</a:t>
          </a:r>
          <a:endParaRPr lang="en-US" dirty="0"/>
        </a:p>
      </dgm:t>
    </dgm:pt>
    <dgm:pt modelId="{D7B91CD0-0C4A-44F2-8C0C-EE5E565D3F17}" type="parTrans" cxnId="{CD963DDA-9277-4C0C-95E7-DBF10F35E57A}">
      <dgm:prSet/>
      <dgm:spPr/>
      <dgm:t>
        <a:bodyPr/>
        <a:lstStyle/>
        <a:p>
          <a:endParaRPr lang="en-US"/>
        </a:p>
      </dgm:t>
    </dgm:pt>
    <dgm:pt modelId="{3A562B36-7E4E-4D41-A895-C6112C5E0C3C}" type="sibTrans" cxnId="{CD963DDA-9277-4C0C-95E7-DBF10F35E57A}">
      <dgm:prSet/>
      <dgm:spPr/>
      <dgm:t>
        <a:bodyPr/>
        <a:lstStyle/>
        <a:p>
          <a:endParaRPr lang="en-US"/>
        </a:p>
      </dgm:t>
    </dgm:pt>
    <dgm:pt modelId="{A0AFACBE-5DAD-45F4-B949-7A2FADE08ADE}" type="pres">
      <dgm:prSet presAssocID="{7B5D4BED-F470-4F18-B099-24674060F8C3}" presName="Name0" presStyleCnt="0">
        <dgm:presLayoutVars>
          <dgm:dir/>
          <dgm:animLvl val="lvl"/>
          <dgm:resizeHandles val="exact"/>
        </dgm:presLayoutVars>
      </dgm:prSet>
      <dgm:spPr/>
    </dgm:pt>
    <dgm:pt modelId="{396CA12D-98D7-4D0B-A378-8A0F4CE9D8BA}" type="pres">
      <dgm:prSet presAssocID="{BAA7B847-3C40-408E-AFEE-3BF8B4616470}" presName="boxAndChildren" presStyleCnt="0"/>
      <dgm:spPr/>
    </dgm:pt>
    <dgm:pt modelId="{39C7E726-4109-400B-B3E6-1C8C94C0A456}" type="pres">
      <dgm:prSet presAssocID="{BAA7B847-3C40-408E-AFEE-3BF8B4616470}" presName="parentTextBox" presStyleLbl="alignNode1" presStyleIdx="0" presStyleCnt="2" custScaleX="115109" custScaleY="487710"/>
      <dgm:spPr/>
    </dgm:pt>
    <dgm:pt modelId="{85DC1D3C-57E9-45A9-8DF0-38684EB51B1F}" type="pres">
      <dgm:prSet presAssocID="{BAA7B847-3C40-408E-AFEE-3BF8B4616470}" presName="descendantBox" presStyleLbl="bgAccFollowNode1" presStyleIdx="0" presStyleCnt="2"/>
      <dgm:spPr/>
    </dgm:pt>
    <dgm:pt modelId="{BBB0E63E-2A0A-449E-B593-D8D80282A447}" type="pres">
      <dgm:prSet presAssocID="{A83A4FF5-2413-4070-B282-CD91479AD683}" presName="sp" presStyleCnt="0"/>
      <dgm:spPr/>
    </dgm:pt>
    <dgm:pt modelId="{0377096D-9EA6-41FA-817F-30ECDB2F4EDE}" type="pres">
      <dgm:prSet presAssocID="{AF4BD252-37A8-412E-AE52-B423176E5D16}" presName="arrowAndChildren" presStyleCnt="0"/>
      <dgm:spPr/>
    </dgm:pt>
    <dgm:pt modelId="{22644550-779D-4D56-90FA-855AACD3E2C3}" type="pres">
      <dgm:prSet presAssocID="{AF4BD252-37A8-412E-AE52-B423176E5D16}" presName="parentTextArrow" presStyleLbl="node1" presStyleIdx="0" presStyleCnt="1"/>
      <dgm:spPr/>
    </dgm:pt>
    <dgm:pt modelId="{BAE975D4-4430-42B0-A484-4FF73AEE43A1}" type="pres">
      <dgm:prSet presAssocID="{AF4BD252-37A8-412E-AE52-B423176E5D16}" presName="arrow" presStyleLbl="alignNode1" presStyleIdx="1" presStyleCnt="2" custScaleY="138904"/>
      <dgm:spPr/>
    </dgm:pt>
    <dgm:pt modelId="{91674BAA-566F-4D03-A6FA-9B03A558B700}" type="pres">
      <dgm:prSet presAssocID="{AF4BD252-37A8-412E-AE52-B423176E5D16}" presName="descendantArrow" presStyleLbl="bgAccFollowNode1" presStyleIdx="1" presStyleCnt="2" custLinFactNeighborY="-28"/>
      <dgm:spPr/>
    </dgm:pt>
  </dgm:ptLst>
  <dgm:cxnLst>
    <dgm:cxn modelId="{752AE207-F662-4961-8E29-D565148DDB2D}" type="presOf" srcId="{7B5D4BED-F470-4F18-B099-24674060F8C3}" destId="{A0AFACBE-5DAD-45F4-B949-7A2FADE08ADE}" srcOrd="0" destOrd="0" presId="urn:microsoft.com/office/officeart/2016/7/layout/VerticalDownArrowProcess"/>
    <dgm:cxn modelId="{02F5E93B-7AC4-45A0-B751-D274B761292D}" type="presOf" srcId="{34CDAAB9-A5F2-4E59-B41A-EB11E34D85BB}" destId="{85DC1D3C-57E9-45A9-8DF0-38684EB51B1F}" srcOrd="0" destOrd="0" presId="urn:microsoft.com/office/officeart/2016/7/layout/VerticalDownArrowProcess"/>
    <dgm:cxn modelId="{F88D9F5E-E2D5-4C94-B050-1468E80AB29A}" srcId="{7B5D4BED-F470-4F18-B099-24674060F8C3}" destId="{AF4BD252-37A8-412E-AE52-B423176E5D16}" srcOrd="0" destOrd="0" parTransId="{31503EA2-1E49-46CB-9E31-D87939F98ECC}" sibTransId="{A83A4FF5-2413-4070-B282-CD91479AD683}"/>
    <dgm:cxn modelId="{D2AD275A-58B9-4AFE-A338-880906989A60}" type="presOf" srcId="{AF4BD252-37A8-412E-AE52-B423176E5D16}" destId="{22644550-779D-4D56-90FA-855AACD3E2C3}" srcOrd="0" destOrd="0" presId="urn:microsoft.com/office/officeart/2016/7/layout/VerticalDownArrowProcess"/>
    <dgm:cxn modelId="{A2189A82-658F-4BD5-8B80-A370C5F9F675}" srcId="{7B5D4BED-F470-4F18-B099-24674060F8C3}" destId="{BAA7B847-3C40-408E-AFEE-3BF8B4616470}" srcOrd="1" destOrd="0" parTransId="{DBEC36F7-90CB-4D20-9ED6-6BB8F385C195}" sibTransId="{8DC6B4EA-526F-431B-88EA-E23DE9378058}"/>
    <dgm:cxn modelId="{DCD2D9A9-D73B-43F8-A1CD-06550FD67D35}" type="presOf" srcId="{AF4BD252-37A8-412E-AE52-B423176E5D16}" destId="{BAE975D4-4430-42B0-A484-4FF73AEE43A1}" srcOrd="1" destOrd="0" presId="urn:microsoft.com/office/officeart/2016/7/layout/VerticalDownArrowProcess"/>
    <dgm:cxn modelId="{CD963DDA-9277-4C0C-95E7-DBF10F35E57A}" srcId="{BAA7B847-3C40-408E-AFEE-3BF8B4616470}" destId="{34CDAAB9-A5F2-4E59-B41A-EB11E34D85BB}" srcOrd="0" destOrd="0" parTransId="{D7B91CD0-0C4A-44F2-8C0C-EE5E565D3F17}" sibTransId="{3A562B36-7E4E-4D41-A895-C6112C5E0C3C}"/>
    <dgm:cxn modelId="{92E391E5-4961-4498-AE13-A8BD6809FE85}" type="presOf" srcId="{BAA7B847-3C40-408E-AFEE-3BF8B4616470}" destId="{39C7E726-4109-400B-B3E6-1C8C94C0A456}" srcOrd="0" destOrd="0" presId="urn:microsoft.com/office/officeart/2016/7/layout/VerticalDownArrowProcess"/>
    <dgm:cxn modelId="{36F5A2EA-CBF1-4BC6-BF1C-FE8256072912}" type="presParOf" srcId="{A0AFACBE-5DAD-45F4-B949-7A2FADE08ADE}" destId="{396CA12D-98D7-4D0B-A378-8A0F4CE9D8BA}" srcOrd="0" destOrd="0" presId="urn:microsoft.com/office/officeart/2016/7/layout/VerticalDownArrowProcess"/>
    <dgm:cxn modelId="{CAB82C08-30F7-4A97-B874-050EA4B3FACB}" type="presParOf" srcId="{396CA12D-98D7-4D0B-A378-8A0F4CE9D8BA}" destId="{39C7E726-4109-400B-B3E6-1C8C94C0A456}" srcOrd="0" destOrd="0" presId="urn:microsoft.com/office/officeart/2016/7/layout/VerticalDownArrowProcess"/>
    <dgm:cxn modelId="{67BBC8E3-91EE-400F-9525-ABA89668B0E8}" type="presParOf" srcId="{396CA12D-98D7-4D0B-A378-8A0F4CE9D8BA}" destId="{85DC1D3C-57E9-45A9-8DF0-38684EB51B1F}" srcOrd="1" destOrd="0" presId="urn:microsoft.com/office/officeart/2016/7/layout/VerticalDownArrowProcess"/>
    <dgm:cxn modelId="{00D53A7A-5D5B-47A7-98E9-D23BE70E9AA3}" type="presParOf" srcId="{A0AFACBE-5DAD-45F4-B949-7A2FADE08ADE}" destId="{BBB0E63E-2A0A-449E-B593-D8D80282A447}" srcOrd="1" destOrd="0" presId="urn:microsoft.com/office/officeart/2016/7/layout/VerticalDownArrowProcess"/>
    <dgm:cxn modelId="{8D6F1E21-4AD8-4276-8C02-F9A2C04A4D24}" type="presParOf" srcId="{A0AFACBE-5DAD-45F4-B949-7A2FADE08ADE}" destId="{0377096D-9EA6-41FA-817F-30ECDB2F4EDE}" srcOrd="2" destOrd="0" presId="urn:microsoft.com/office/officeart/2016/7/layout/VerticalDownArrowProcess"/>
    <dgm:cxn modelId="{D7777311-1FA9-4F0F-B136-B7BFDECEDF56}" type="presParOf" srcId="{0377096D-9EA6-41FA-817F-30ECDB2F4EDE}" destId="{22644550-779D-4D56-90FA-855AACD3E2C3}" srcOrd="0" destOrd="0" presId="urn:microsoft.com/office/officeart/2016/7/layout/VerticalDownArrowProcess"/>
    <dgm:cxn modelId="{A87AC9C8-C936-46CA-A897-ABA8E5C185DF}" type="presParOf" srcId="{0377096D-9EA6-41FA-817F-30ECDB2F4EDE}" destId="{BAE975D4-4430-42B0-A484-4FF73AEE43A1}" srcOrd="1" destOrd="0" presId="urn:microsoft.com/office/officeart/2016/7/layout/VerticalDownArrowProcess"/>
    <dgm:cxn modelId="{1BD876DE-D795-43BD-AA86-D833B0ACEE92}" type="presParOf" srcId="{0377096D-9EA6-41FA-817F-30ECDB2F4EDE}" destId="{91674BAA-566F-4D03-A6FA-9B03A558B700}"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FF15C2-EAF4-4069-92FB-0512323684A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F682257-BA9E-4A96-A381-685773196660}">
      <dgm:prSet/>
      <dgm:spPr/>
      <dgm:t>
        <a:bodyPr/>
        <a:lstStyle/>
        <a:p>
          <a:r>
            <a:rPr lang="el-GR"/>
            <a:t>Την ΚΕΟΣΟΕ  (Συντονιστής Φορέας)</a:t>
          </a:r>
          <a:endParaRPr lang="en-US"/>
        </a:p>
      </dgm:t>
    </dgm:pt>
    <dgm:pt modelId="{0E762B4C-0912-4F33-915E-156ECDEDAB2E}" type="parTrans" cxnId="{E5123952-6A26-41FD-888D-9414B7477283}">
      <dgm:prSet/>
      <dgm:spPr/>
      <dgm:t>
        <a:bodyPr/>
        <a:lstStyle/>
        <a:p>
          <a:endParaRPr lang="en-US"/>
        </a:p>
      </dgm:t>
    </dgm:pt>
    <dgm:pt modelId="{A564F198-4C2D-4963-93F6-CC6FD3609231}" type="sibTrans" cxnId="{E5123952-6A26-41FD-888D-9414B7477283}">
      <dgm:prSet/>
      <dgm:spPr/>
      <dgm:t>
        <a:bodyPr/>
        <a:lstStyle/>
        <a:p>
          <a:endParaRPr lang="en-US"/>
        </a:p>
      </dgm:t>
    </dgm:pt>
    <dgm:pt modelId="{F018612A-5B42-4D26-8979-6A8E7BCEB8AE}">
      <dgm:prSet/>
      <dgm:spPr/>
      <dgm:t>
        <a:bodyPr/>
        <a:lstStyle/>
        <a:p>
          <a:r>
            <a:rPr lang="el-GR"/>
            <a:t>Το Πανεπιστήμιο Πατρών (Ερευνητικός Φορέας)</a:t>
          </a:r>
          <a:endParaRPr lang="en-US"/>
        </a:p>
      </dgm:t>
    </dgm:pt>
    <dgm:pt modelId="{40178436-B7BE-430B-A265-B88DE484AC65}" type="parTrans" cxnId="{416E0825-0F1E-4E06-AD2F-CD59A571FD39}">
      <dgm:prSet/>
      <dgm:spPr/>
      <dgm:t>
        <a:bodyPr/>
        <a:lstStyle/>
        <a:p>
          <a:endParaRPr lang="en-US"/>
        </a:p>
      </dgm:t>
    </dgm:pt>
    <dgm:pt modelId="{246D98FE-5343-4FBB-A45C-F5B09990E9A9}" type="sibTrans" cxnId="{416E0825-0F1E-4E06-AD2F-CD59A571FD39}">
      <dgm:prSet/>
      <dgm:spPr/>
      <dgm:t>
        <a:bodyPr/>
        <a:lstStyle/>
        <a:p>
          <a:endParaRPr lang="en-US"/>
        </a:p>
      </dgm:t>
    </dgm:pt>
    <dgm:pt modelId="{0ADCF014-D4B9-403B-B1ED-7F432609778B}">
      <dgm:prSet/>
      <dgm:spPr/>
      <dgm:t>
        <a:bodyPr/>
        <a:lstStyle/>
        <a:p>
          <a:r>
            <a:rPr lang="el-GR"/>
            <a:t>Την Ε.Σ. Θηραϊκών Προϊόντων (Παραγωγικός Φορέας)</a:t>
          </a:r>
          <a:endParaRPr lang="en-US"/>
        </a:p>
      </dgm:t>
    </dgm:pt>
    <dgm:pt modelId="{6E8259D4-4760-4E66-9880-D26F16CBFDB0}" type="parTrans" cxnId="{350D3A3F-AB63-4CE0-9F78-1004C7360F29}">
      <dgm:prSet/>
      <dgm:spPr/>
      <dgm:t>
        <a:bodyPr/>
        <a:lstStyle/>
        <a:p>
          <a:endParaRPr lang="en-US"/>
        </a:p>
      </dgm:t>
    </dgm:pt>
    <dgm:pt modelId="{2038EF32-22D7-423A-9B99-47C5DEEB2D2E}" type="sibTrans" cxnId="{350D3A3F-AB63-4CE0-9F78-1004C7360F29}">
      <dgm:prSet/>
      <dgm:spPr/>
      <dgm:t>
        <a:bodyPr/>
        <a:lstStyle/>
        <a:p>
          <a:endParaRPr lang="en-US"/>
        </a:p>
      </dgm:t>
    </dgm:pt>
    <dgm:pt modelId="{73C29608-BA35-4B4D-9FED-AB5DE3273101}">
      <dgm:prSet/>
      <dgm:spPr/>
      <dgm:t>
        <a:bodyPr/>
        <a:lstStyle/>
        <a:p>
          <a:r>
            <a:rPr lang="el-GR"/>
            <a:t>Την </a:t>
          </a:r>
          <a:r>
            <a:rPr lang="en-US"/>
            <a:t>MASTER AE</a:t>
          </a:r>
          <a:r>
            <a:rPr lang="el-GR"/>
            <a:t> (Διαμεσολαβητής καινοτομίας)</a:t>
          </a:r>
          <a:endParaRPr lang="en-US"/>
        </a:p>
      </dgm:t>
    </dgm:pt>
    <dgm:pt modelId="{A50044FC-E4DD-4FB8-BF1B-D3FC4FF79C38}" type="parTrans" cxnId="{953493C0-313E-4AC4-955F-91CDE842E051}">
      <dgm:prSet/>
      <dgm:spPr/>
      <dgm:t>
        <a:bodyPr/>
        <a:lstStyle/>
        <a:p>
          <a:endParaRPr lang="en-US"/>
        </a:p>
      </dgm:t>
    </dgm:pt>
    <dgm:pt modelId="{4D1FB9DA-5F78-4B50-B58C-847BDA66798A}" type="sibTrans" cxnId="{953493C0-313E-4AC4-955F-91CDE842E051}">
      <dgm:prSet/>
      <dgm:spPr/>
      <dgm:t>
        <a:bodyPr/>
        <a:lstStyle/>
        <a:p>
          <a:endParaRPr lang="en-US"/>
        </a:p>
      </dgm:t>
    </dgm:pt>
    <dgm:pt modelId="{69101BB0-D475-417E-8BFD-AA9E62A41F77}">
      <dgm:prSet/>
      <dgm:spPr/>
      <dgm:t>
        <a:bodyPr/>
        <a:lstStyle/>
        <a:p>
          <a:r>
            <a:rPr lang="el-GR" dirty="0"/>
            <a:t>Με στόχο την ανάπτυξη και παραγωγή οίνων με μερική ή ολική αφαίρεση αλκοόλης στους οίνους</a:t>
          </a:r>
          <a:r>
            <a:rPr lang="en-US" dirty="0"/>
            <a:t>:</a:t>
          </a:r>
        </a:p>
      </dgm:t>
    </dgm:pt>
    <dgm:pt modelId="{4227FB65-BC90-46E6-B76D-77CFFE5D240B}" type="parTrans" cxnId="{1ABB7592-1FFF-4A97-8B5C-0B01FEA0ED02}">
      <dgm:prSet/>
      <dgm:spPr/>
      <dgm:t>
        <a:bodyPr/>
        <a:lstStyle/>
        <a:p>
          <a:endParaRPr lang="en-US"/>
        </a:p>
      </dgm:t>
    </dgm:pt>
    <dgm:pt modelId="{7A466E5C-8A18-4387-A6B2-02B436DE84F7}" type="sibTrans" cxnId="{1ABB7592-1FFF-4A97-8B5C-0B01FEA0ED02}">
      <dgm:prSet/>
      <dgm:spPr/>
      <dgm:t>
        <a:bodyPr/>
        <a:lstStyle/>
        <a:p>
          <a:endParaRPr lang="en-US"/>
        </a:p>
      </dgm:t>
    </dgm:pt>
    <dgm:pt modelId="{B195ABC5-0A7D-471D-8FFE-2B8669DAEA3E}">
      <dgm:prSet/>
      <dgm:spPr/>
      <dgm:t>
        <a:bodyPr/>
        <a:lstStyle/>
        <a:p>
          <a:r>
            <a:rPr lang="el-GR" b="1" dirty="0">
              <a:solidFill>
                <a:schemeClr val="accent2">
                  <a:lumMod val="75000"/>
                </a:schemeClr>
              </a:solidFill>
            </a:rPr>
            <a:t>ΠΟΠ Σαντορίνη (</a:t>
          </a:r>
          <a:r>
            <a:rPr lang="el-GR" b="1" dirty="0" err="1">
              <a:solidFill>
                <a:schemeClr val="accent2">
                  <a:lumMod val="75000"/>
                </a:schemeClr>
              </a:solidFill>
            </a:rPr>
            <a:t>Ασύρτικο</a:t>
          </a:r>
          <a:r>
            <a:rPr lang="el-GR" b="1" dirty="0">
              <a:solidFill>
                <a:schemeClr val="accent2">
                  <a:lumMod val="75000"/>
                </a:schemeClr>
              </a:solidFill>
            </a:rPr>
            <a:t>)</a:t>
          </a:r>
          <a:endParaRPr lang="en-US" b="1" dirty="0">
            <a:solidFill>
              <a:schemeClr val="accent2">
                <a:lumMod val="75000"/>
              </a:schemeClr>
            </a:solidFill>
          </a:endParaRPr>
        </a:p>
      </dgm:t>
    </dgm:pt>
    <dgm:pt modelId="{0A8B9E7E-1854-4B30-8331-AE0382E9E1E7}" type="parTrans" cxnId="{84D4FBD3-FE2D-42A1-9F0E-CEF1F1CCE903}">
      <dgm:prSet/>
      <dgm:spPr/>
      <dgm:t>
        <a:bodyPr/>
        <a:lstStyle/>
        <a:p>
          <a:endParaRPr lang="en-US"/>
        </a:p>
      </dgm:t>
    </dgm:pt>
    <dgm:pt modelId="{5856A457-43FD-43AF-88C6-E6758E1E9E4E}" type="sibTrans" cxnId="{84D4FBD3-FE2D-42A1-9F0E-CEF1F1CCE903}">
      <dgm:prSet/>
      <dgm:spPr/>
      <dgm:t>
        <a:bodyPr/>
        <a:lstStyle/>
        <a:p>
          <a:endParaRPr lang="en-US"/>
        </a:p>
      </dgm:t>
    </dgm:pt>
    <dgm:pt modelId="{2F0DE4C8-8A04-4BD2-B7ED-759D29F8E730}">
      <dgm:prSet/>
      <dgm:spPr/>
      <dgm:t>
        <a:bodyPr/>
        <a:lstStyle/>
        <a:p>
          <a:r>
            <a:rPr lang="el-GR" b="1" dirty="0">
              <a:solidFill>
                <a:schemeClr val="accent2">
                  <a:lumMod val="75000"/>
                </a:schemeClr>
              </a:solidFill>
            </a:rPr>
            <a:t>ΠΓΕ Κυκλάδες (</a:t>
          </a:r>
          <a:r>
            <a:rPr lang="el-GR" b="1" dirty="0" err="1">
              <a:solidFill>
                <a:schemeClr val="accent2">
                  <a:lumMod val="75000"/>
                </a:schemeClr>
              </a:solidFill>
            </a:rPr>
            <a:t>Αθήρι</a:t>
          </a:r>
          <a:r>
            <a:rPr lang="el-GR" b="1" dirty="0">
              <a:solidFill>
                <a:schemeClr val="accent2">
                  <a:lumMod val="75000"/>
                </a:schemeClr>
              </a:solidFill>
            </a:rPr>
            <a:t>)</a:t>
          </a:r>
          <a:endParaRPr lang="en-US" b="1" dirty="0">
            <a:solidFill>
              <a:schemeClr val="accent2">
                <a:lumMod val="75000"/>
              </a:schemeClr>
            </a:solidFill>
          </a:endParaRPr>
        </a:p>
      </dgm:t>
    </dgm:pt>
    <dgm:pt modelId="{F5818F15-5F69-4CEF-A8AA-DE9E0CDC523D}" type="parTrans" cxnId="{23F108AD-3134-452B-9308-F6E9D747A891}">
      <dgm:prSet/>
      <dgm:spPr/>
      <dgm:t>
        <a:bodyPr/>
        <a:lstStyle/>
        <a:p>
          <a:endParaRPr lang="en-US"/>
        </a:p>
      </dgm:t>
    </dgm:pt>
    <dgm:pt modelId="{D316E3D5-3F59-4471-B2F8-0B944EB1907F}" type="sibTrans" cxnId="{23F108AD-3134-452B-9308-F6E9D747A891}">
      <dgm:prSet/>
      <dgm:spPr/>
      <dgm:t>
        <a:bodyPr/>
        <a:lstStyle/>
        <a:p>
          <a:endParaRPr lang="en-US"/>
        </a:p>
      </dgm:t>
    </dgm:pt>
    <dgm:pt modelId="{35BD83A6-F3A6-4949-BA4A-35E36A66DE37}">
      <dgm:prSet/>
      <dgm:spPr/>
      <dgm:t>
        <a:bodyPr/>
        <a:lstStyle/>
        <a:p>
          <a:r>
            <a:rPr lang="el-GR" b="1" dirty="0">
              <a:solidFill>
                <a:schemeClr val="accent2">
                  <a:lumMod val="75000"/>
                </a:schemeClr>
              </a:solidFill>
            </a:rPr>
            <a:t>ΠΓΕ Κυκλάδες (</a:t>
          </a:r>
          <a:r>
            <a:rPr lang="el-GR" b="1" dirty="0" err="1">
              <a:solidFill>
                <a:schemeClr val="accent2">
                  <a:lumMod val="75000"/>
                </a:schemeClr>
              </a:solidFill>
            </a:rPr>
            <a:t>Αηδάνι</a:t>
          </a:r>
          <a:r>
            <a:rPr lang="el-GR" b="1" dirty="0">
              <a:solidFill>
                <a:schemeClr val="accent2">
                  <a:lumMod val="75000"/>
                </a:schemeClr>
              </a:solidFill>
            </a:rPr>
            <a:t>) </a:t>
          </a:r>
          <a:endParaRPr lang="en-US" b="1" dirty="0">
            <a:solidFill>
              <a:schemeClr val="accent2">
                <a:lumMod val="75000"/>
              </a:schemeClr>
            </a:solidFill>
          </a:endParaRPr>
        </a:p>
      </dgm:t>
    </dgm:pt>
    <dgm:pt modelId="{DF9335D1-A2E4-4B0B-BF0E-CDD127E3756F}" type="parTrans" cxnId="{B8C68F36-989C-427D-BAF5-300671740233}">
      <dgm:prSet/>
      <dgm:spPr/>
      <dgm:t>
        <a:bodyPr/>
        <a:lstStyle/>
        <a:p>
          <a:endParaRPr lang="en-US"/>
        </a:p>
      </dgm:t>
    </dgm:pt>
    <dgm:pt modelId="{66662181-7A12-4FCC-BCA4-4AC1C6614DE9}" type="sibTrans" cxnId="{B8C68F36-989C-427D-BAF5-300671740233}">
      <dgm:prSet/>
      <dgm:spPr/>
      <dgm:t>
        <a:bodyPr/>
        <a:lstStyle/>
        <a:p>
          <a:endParaRPr lang="en-US"/>
        </a:p>
      </dgm:t>
    </dgm:pt>
    <dgm:pt modelId="{22B9DF8B-834E-48B6-870E-472A55256761}">
      <dgm:prSet/>
      <dgm:spPr/>
      <dgm:t>
        <a:bodyPr/>
        <a:lstStyle/>
        <a:p>
          <a:r>
            <a:rPr lang="el-GR" b="1" dirty="0">
              <a:solidFill>
                <a:schemeClr val="accent2">
                  <a:lumMod val="75000"/>
                </a:schemeClr>
              </a:solidFill>
            </a:rPr>
            <a:t>ΠΓΕ Κυκλάδες (</a:t>
          </a:r>
          <a:r>
            <a:rPr lang="el-GR" b="1" dirty="0" err="1">
              <a:solidFill>
                <a:schemeClr val="accent2">
                  <a:lumMod val="75000"/>
                </a:schemeClr>
              </a:solidFill>
            </a:rPr>
            <a:t>Μανδηλαριά</a:t>
          </a:r>
          <a:r>
            <a:rPr lang="el-GR" b="1" dirty="0">
              <a:solidFill>
                <a:schemeClr val="accent2">
                  <a:lumMod val="75000"/>
                </a:schemeClr>
              </a:solidFill>
            </a:rPr>
            <a:t>)</a:t>
          </a:r>
          <a:endParaRPr lang="en-US" b="1" dirty="0">
            <a:solidFill>
              <a:schemeClr val="accent2">
                <a:lumMod val="75000"/>
              </a:schemeClr>
            </a:solidFill>
          </a:endParaRPr>
        </a:p>
      </dgm:t>
    </dgm:pt>
    <dgm:pt modelId="{A6C5C131-221D-448A-AEB6-47DBDF2CCB81}" type="parTrans" cxnId="{1875B849-6976-447F-B0D7-DF509729EF9B}">
      <dgm:prSet/>
      <dgm:spPr/>
      <dgm:t>
        <a:bodyPr/>
        <a:lstStyle/>
        <a:p>
          <a:endParaRPr lang="en-US"/>
        </a:p>
      </dgm:t>
    </dgm:pt>
    <dgm:pt modelId="{6B4D17C4-F02F-4484-AC4E-D752ED9A41F2}" type="sibTrans" cxnId="{1875B849-6976-447F-B0D7-DF509729EF9B}">
      <dgm:prSet/>
      <dgm:spPr/>
      <dgm:t>
        <a:bodyPr/>
        <a:lstStyle/>
        <a:p>
          <a:endParaRPr lang="en-US"/>
        </a:p>
      </dgm:t>
    </dgm:pt>
    <dgm:pt modelId="{33839D05-C1CC-4A8A-9CA8-74EAF62E0892}">
      <dgm:prSet/>
      <dgm:spPr/>
      <dgm:t>
        <a:bodyPr/>
        <a:lstStyle/>
        <a:p>
          <a:r>
            <a:rPr lang="el-GR" b="1" dirty="0">
              <a:solidFill>
                <a:schemeClr val="accent2">
                  <a:lumMod val="75000"/>
                </a:schemeClr>
              </a:solidFill>
            </a:rPr>
            <a:t>ΠΓΕ Κυκλάδες (</a:t>
          </a:r>
          <a:r>
            <a:rPr lang="el-GR" b="1" dirty="0" err="1">
              <a:solidFill>
                <a:schemeClr val="accent2">
                  <a:lumMod val="75000"/>
                </a:schemeClr>
              </a:solidFill>
            </a:rPr>
            <a:t>Μαυροτράγανο</a:t>
          </a:r>
          <a:r>
            <a:rPr lang="el-GR" b="1" dirty="0">
              <a:solidFill>
                <a:schemeClr val="accent2">
                  <a:lumMod val="75000"/>
                </a:schemeClr>
              </a:solidFill>
            </a:rPr>
            <a:t>)</a:t>
          </a:r>
          <a:endParaRPr lang="en-US" b="1" dirty="0">
            <a:solidFill>
              <a:schemeClr val="accent2">
                <a:lumMod val="75000"/>
              </a:schemeClr>
            </a:solidFill>
          </a:endParaRPr>
        </a:p>
      </dgm:t>
    </dgm:pt>
    <dgm:pt modelId="{EEC4C73E-FBE7-4B29-96D9-D80D3CEDA939}" type="parTrans" cxnId="{3077D19A-4EF6-42D1-AECF-18BEE138676C}">
      <dgm:prSet/>
      <dgm:spPr/>
      <dgm:t>
        <a:bodyPr/>
        <a:lstStyle/>
        <a:p>
          <a:endParaRPr lang="en-US"/>
        </a:p>
      </dgm:t>
    </dgm:pt>
    <dgm:pt modelId="{B41C1A34-1731-4262-A6C9-69510739D42B}" type="sibTrans" cxnId="{3077D19A-4EF6-42D1-AECF-18BEE138676C}">
      <dgm:prSet/>
      <dgm:spPr/>
      <dgm:t>
        <a:bodyPr/>
        <a:lstStyle/>
        <a:p>
          <a:endParaRPr lang="en-US"/>
        </a:p>
      </dgm:t>
    </dgm:pt>
    <dgm:pt modelId="{D0047BD3-54A4-4A31-B6C8-F75CC5DFCFCC}" type="pres">
      <dgm:prSet presAssocID="{80FF15C2-EAF4-4069-92FB-0512323684AE}" presName="linear" presStyleCnt="0">
        <dgm:presLayoutVars>
          <dgm:animLvl val="lvl"/>
          <dgm:resizeHandles val="exact"/>
        </dgm:presLayoutVars>
      </dgm:prSet>
      <dgm:spPr/>
    </dgm:pt>
    <dgm:pt modelId="{61C669F7-EEC1-4F34-89F1-FBBD4CF55A7B}" type="pres">
      <dgm:prSet presAssocID="{1F682257-BA9E-4A96-A381-685773196660}" presName="parentText" presStyleLbl="node1" presStyleIdx="0" presStyleCnt="5">
        <dgm:presLayoutVars>
          <dgm:chMax val="0"/>
          <dgm:bulletEnabled val="1"/>
        </dgm:presLayoutVars>
      </dgm:prSet>
      <dgm:spPr/>
    </dgm:pt>
    <dgm:pt modelId="{1F036FE3-7088-4079-87BC-ED5247A0EF49}" type="pres">
      <dgm:prSet presAssocID="{A564F198-4C2D-4963-93F6-CC6FD3609231}" presName="spacer" presStyleCnt="0"/>
      <dgm:spPr/>
    </dgm:pt>
    <dgm:pt modelId="{E356A0AF-422A-470F-B944-189418AE734F}" type="pres">
      <dgm:prSet presAssocID="{F018612A-5B42-4D26-8979-6A8E7BCEB8AE}" presName="parentText" presStyleLbl="node1" presStyleIdx="1" presStyleCnt="5">
        <dgm:presLayoutVars>
          <dgm:chMax val="0"/>
          <dgm:bulletEnabled val="1"/>
        </dgm:presLayoutVars>
      </dgm:prSet>
      <dgm:spPr/>
    </dgm:pt>
    <dgm:pt modelId="{7F3512AA-6F8A-479B-81BF-3F41013CE442}" type="pres">
      <dgm:prSet presAssocID="{246D98FE-5343-4FBB-A45C-F5B09990E9A9}" presName="spacer" presStyleCnt="0"/>
      <dgm:spPr/>
    </dgm:pt>
    <dgm:pt modelId="{F28FA0AC-295C-4D03-8ED8-D12E5F2360D9}" type="pres">
      <dgm:prSet presAssocID="{0ADCF014-D4B9-403B-B1ED-7F432609778B}" presName="parentText" presStyleLbl="node1" presStyleIdx="2" presStyleCnt="5">
        <dgm:presLayoutVars>
          <dgm:chMax val="0"/>
          <dgm:bulletEnabled val="1"/>
        </dgm:presLayoutVars>
      </dgm:prSet>
      <dgm:spPr/>
    </dgm:pt>
    <dgm:pt modelId="{C929F928-6679-47E1-B11A-224C60525C4C}" type="pres">
      <dgm:prSet presAssocID="{2038EF32-22D7-423A-9B99-47C5DEEB2D2E}" presName="spacer" presStyleCnt="0"/>
      <dgm:spPr/>
    </dgm:pt>
    <dgm:pt modelId="{EBC0764D-99F5-40E3-A78E-085C34CA9F39}" type="pres">
      <dgm:prSet presAssocID="{73C29608-BA35-4B4D-9FED-AB5DE3273101}" presName="parentText" presStyleLbl="node1" presStyleIdx="3" presStyleCnt="5">
        <dgm:presLayoutVars>
          <dgm:chMax val="0"/>
          <dgm:bulletEnabled val="1"/>
        </dgm:presLayoutVars>
      </dgm:prSet>
      <dgm:spPr/>
    </dgm:pt>
    <dgm:pt modelId="{E4856ACA-6F2B-4D8B-B3A9-03EDC89E31F7}" type="pres">
      <dgm:prSet presAssocID="{4D1FB9DA-5F78-4B50-B58C-847BDA66798A}" presName="spacer" presStyleCnt="0"/>
      <dgm:spPr/>
    </dgm:pt>
    <dgm:pt modelId="{5828DAFE-A04D-4043-B00F-5DE9DAAC3FA7}" type="pres">
      <dgm:prSet presAssocID="{69101BB0-D475-417E-8BFD-AA9E62A41F77}" presName="parentText" presStyleLbl="node1" presStyleIdx="4" presStyleCnt="5">
        <dgm:presLayoutVars>
          <dgm:chMax val="0"/>
          <dgm:bulletEnabled val="1"/>
        </dgm:presLayoutVars>
      </dgm:prSet>
      <dgm:spPr/>
    </dgm:pt>
    <dgm:pt modelId="{EA018825-E0E0-47A1-91D9-BD4452BBE78C}" type="pres">
      <dgm:prSet presAssocID="{69101BB0-D475-417E-8BFD-AA9E62A41F77}" presName="childText" presStyleLbl="revTx" presStyleIdx="0" presStyleCnt="1">
        <dgm:presLayoutVars>
          <dgm:bulletEnabled val="1"/>
        </dgm:presLayoutVars>
      </dgm:prSet>
      <dgm:spPr/>
    </dgm:pt>
  </dgm:ptLst>
  <dgm:cxnLst>
    <dgm:cxn modelId="{2B469E13-1DE0-4973-87F1-CB34CF47AAEA}" type="presOf" srcId="{73C29608-BA35-4B4D-9FED-AB5DE3273101}" destId="{EBC0764D-99F5-40E3-A78E-085C34CA9F39}" srcOrd="0" destOrd="0" presId="urn:microsoft.com/office/officeart/2005/8/layout/vList2"/>
    <dgm:cxn modelId="{84599720-0580-49D4-96A8-76028C8A2EB9}" type="presOf" srcId="{1F682257-BA9E-4A96-A381-685773196660}" destId="{61C669F7-EEC1-4F34-89F1-FBBD4CF55A7B}" srcOrd="0" destOrd="0" presId="urn:microsoft.com/office/officeart/2005/8/layout/vList2"/>
    <dgm:cxn modelId="{416E0825-0F1E-4E06-AD2F-CD59A571FD39}" srcId="{80FF15C2-EAF4-4069-92FB-0512323684AE}" destId="{F018612A-5B42-4D26-8979-6A8E7BCEB8AE}" srcOrd="1" destOrd="0" parTransId="{40178436-B7BE-430B-A265-B88DE484AC65}" sibTransId="{246D98FE-5343-4FBB-A45C-F5B09990E9A9}"/>
    <dgm:cxn modelId="{B8C68F36-989C-427D-BAF5-300671740233}" srcId="{69101BB0-D475-417E-8BFD-AA9E62A41F77}" destId="{35BD83A6-F3A6-4949-BA4A-35E36A66DE37}" srcOrd="2" destOrd="0" parTransId="{DF9335D1-A2E4-4B0B-BF0E-CDD127E3756F}" sibTransId="{66662181-7A12-4FCC-BCA4-4AC1C6614DE9}"/>
    <dgm:cxn modelId="{350D3A3F-AB63-4CE0-9F78-1004C7360F29}" srcId="{80FF15C2-EAF4-4069-92FB-0512323684AE}" destId="{0ADCF014-D4B9-403B-B1ED-7F432609778B}" srcOrd="2" destOrd="0" parTransId="{6E8259D4-4760-4E66-9880-D26F16CBFDB0}" sibTransId="{2038EF32-22D7-423A-9B99-47C5DEEB2D2E}"/>
    <dgm:cxn modelId="{5ED6B042-786A-404D-BA55-0D4D28026B55}" type="presOf" srcId="{0ADCF014-D4B9-403B-B1ED-7F432609778B}" destId="{F28FA0AC-295C-4D03-8ED8-D12E5F2360D9}" srcOrd="0" destOrd="0" presId="urn:microsoft.com/office/officeart/2005/8/layout/vList2"/>
    <dgm:cxn modelId="{1875B849-6976-447F-B0D7-DF509729EF9B}" srcId="{69101BB0-D475-417E-8BFD-AA9E62A41F77}" destId="{22B9DF8B-834E-48B6-870E-472A55256761}" srcOrd="3" destOrd="0" parTransId="{A6C5C131-221D-448A-AEB6-47DBDF2CCB81}" sibTransId="{6B4D17C4-F02F-4484-AC4E-D752ED9A41F2}"/>
    <dgm:cxn modelId="{43CC034A-BAE2-4B1F-BC6E-785CBA9F1077}" type="presOf" srcId="{2F0DE4C8-8A04-4BD2-B7ED-759D29F8E730}" destId="{EA018825-E0E0-47A1-91D9-BD4452BBE78C}" srcOrd="0" destOrd="1" presId="urn:microsoft.com/office/officeart/2005/8/layout/vList2"/>
    <dgm:cxn modelId="{E5123952-6A26-41FD-888D-9414B7477283}" srcId="{80FF15C2-EAF4-4069-92FB-0512323684AE}" destId="{1F682257-BA9E-4A96-A381-685773196660}" srcOrd="0" destOrd="0" parTransId="{0E762B4C-0912-4F33-915E-156ECDEDAB2E}" sibTransId="{A564F198-4C2D-4963-93F6-CC6FD3609231}"/>
    <dgm:cxn modelId="{30824277-496C-4669-A5F1-9918D7A6C6BD}" type="presOf" srcId="{69101BB0-D475-417E-8BFD-AA9E62A41F77}" destId="{5828DAFE-A04D-4043-B00F-5DE9DAAC3FA7}" srcOrd="0" destOrd="0" presId="urn:microsoft.com/office/officeart/2005/8/layout/vList2"/>
    <dgm:cxn modelId="{1791B57D-4081-49EE-B77B-FB843EC842B0}" type="presOf" srcId="{33839D05-C1CC-4A8A-9CA8-74EAF62E0892}" destId="{EA018825-E0E0-47A1-91D9-BD4452BBE78C}" srcOrd="0" destOrd="4" presId="urn:microsoft.com/office/officeart/2005/8/layout/vList2"/>
    <dgm:cxn modelId="{117D0B83-3434-4DB8-AF53-D8EE508C54F0}" type="presOf" srcId="{B195ABC5-0A7D-471D-8FFE-2B8669DAEA3E}" destId="{EA018825-E0E0-47A1-91D9-BD4452BBE78C}" srcOrd="0" destOrd="0" presId="urn:microsoft.com/office/officeart/2005/8/layout/vList2"/>
    <dgm:cxn modelId="{480FED8B-8B54-46F7-978E-3A3E077738DE}" type="presOf" srcId="{80FF15C2-EAF4-4069-92FB-0512323684AE}" destId="{D0047BD3-54A4-4A31-B6C8-F75CC5DFCFCC}" srcOrd="0" destOrd="0" presId="urn:microsoft.com/office/officeart/2005/8/layout/vList2"/>
    <dgm:cxn modelId="{1ABB7592-1FFF-4A97-8B5C-0B01FEA0ED02}" srcId="{80FF15C2-EAF4-4069-92FB-0512323684AE}" destId="{69101BB0-D475-417E-8BFD-AA9E62A41F77}" srcOrd="4" destOrd="0" parTransId="{4227FB65-BC90-46E6-B76D-77CFFE5D240B}" sibTransId="{7A466E5C-8A18-4387-A6B2-02B436DE84F7}"/>
    <dgm:cxn modelId="{3077D19A-4EF6-42D1-AECF-18BEE138676C}" srcId="{69101BB0-D475-417E-8BFD-AA9E62A41F77}" destId="{33839D05-C1CC-4A8A-9CA8-74EAF62E0892}" srcOrd="4" destOrd="0" parTransId="{EEC4C73E-FBE7-4B29-96D9-D80D3CEDA939}" sibTransId="{B41C1A34-1731-4262-A6C9-69510739D42B}"/>
    <dgm:cxn modelId="{66F890A8-F82E-4070-86CD-26F277FCA6AB}" type="presOf" srcId="{F018612A-5B42-4D26-8979-6A8E7BCEB8AE}" destId="{E356A0AF-422A-470F-B944-189418AE734F}" srcOrd="0" destOrd="0" presId="urn:microsoft.com/office/officeart/2005/8/layout/vList2"/>
    <dgm:cxn modelId="{23F108AD-3134-452B-9308-F6E9D747A891}" srcId="{69101BB0-D475-417E-8BFD-AA9E62A41F77}" destId="{2F0DE4C8-8A04-4BD2-B7ED-759D29F8E730}" srcOrd="1" destOrd="0" parTransId="{F5818F15-5F69-4CEF-A8AA-DE9E0CDC523D}" sibTransId="{D316E3D5-3F59-4471-B2F8-0B944EB1907F}"/>
    <dgm:cxn modelId="{953493C0-313E-4AC4-955F-91CDE842E051}" srcId="{80FF15C2-EAF4-4069-92FB-0512323684AE}" destId="{73C29608-BA35-4B4D-9FED-AB5DE3273101}" srcOrd="3" destOrd="0" parTransId="{A50044FC-E4DD-4FB8-BF1B-D3FC4FF79C38}" sibTransId="{4D1FB9DA-5F78-4B50-B58C-847BDA66798A}"/>
    <dgm:cxn modelId="{84D4FBD3-FE2D-42A1-9F0E-CEF1F1CCE903}" srcId="{69101BB0-D475-417E-8BFD-AA9E62A41F77}" destId="{B195ABC5-0A7D-471D-8FFE-2B8669DAEA3E}" srcOrd="0" destOrd="0" parTransId="{0A8B9E7E-1854-4B30-8331-AE0382E9E1E7}" sibTransId="{5856A457-43FD-43AF-88C6-E6758E1E9E4E}"/>
    <dgm:cxn modelId="{F76689FD-15E5-40C5-9B31-EA4803AC9BF5}" type="presOf" srcId="{35BD83A6-F3A6-4949-BA4A-35E36A66DE37}" destId="{EA018825-E0E0-47A1-91D9-BD4452BBE78C}" srcOrd="0" destOrd="2" presId="urn:microsoft.com/office/officeart/2005/8/layout/vList2"/>
    <dgm:cxn modelId="{702196FD-9F32-4FE0-9294-770D2A014D69}" type="presOf" srcId="{22B9DF8B-834E-48B6-870E-472A55256761}" destId="{EA018825-E0E0-47A1-91D9-BD4452BBE78C}" srcOrd="0" destOrd="3" presId="urn:microsoft.com/office/officeart/2005/8/layout/vList2"/>
    <dgm:cxn modelId="{5522038C-379A-4BBC-B4B4-928352B5C376}" type="presParOf" srcId="{D0047BD3-54A4-4A31-B6C8-F75CC5DFCFCC}" destId="{61C669F7-EEC1-4F34-89F1-FBBD4CF55A7B}" srcOrd="0" destOrd="0" presId="urn:microsoft.com/office/officeart/2005/8/layout/vList2"/>
    <dgm:cxn modelId="{ACE56B92-071E-4E0A-8836-FBFE9FC7286D}" type="presParOf" srcId="{D0047BD3-54A4-4A31-B6C8-F75CC5DFCFCC}" destId="{1F036FE3-7088-4079-87BC-ED5247A0EF49}" srcOrd="1" destOrd="0" presId="urn:microsoft.com/office/officeart/2005/8/layout/vList2"/>
    <dgm:cxn modelId="{2C1D19C3-BBB1-4139-A030-A9B2AF92FE45}" type="presParOf" srcId="{D0047BD3-54A4-4A31-B6C8-F75CC5DFCFCC}" destId="{E356A0AF-422A-470F-B944-189418AE734F}" srcOrd="2" destOrd="0" presId="urn:microsoft.com/office/officeart/2005/8/layout/vList2"/>
    <dgm:cxn modelId="{5C8A2ED0-20F7-4686-A7CC-7BD00671137F}" type="presParOf" srcId="{D0047BD3-54A4-4A31-B6C8-F75CC5DFCFCC}" destId="{7F3512AA-6F8A-479B-81BF-3F41013CE442}" srcOrd="3" destOrd="0" presId="urn:microsoft.com/office/officeart/2005/8/layout/vList2"/>
    <dgm:cxn modelId="{1CF42AC1-ACC5-43FB-9D5A-813A2BEE8B0B}" type="presParOf" srcId="{D0047BD3-54A4-4A31-B6C8-F75CC5DFCFCC}" destId="{F28FA0AC-295C-4D03-8ED8-D12E5F2360D9}" srcOrd="4" destOrd="0" presId="urn:microsoft.com/office/officeart/2005/8/layout/vList2"/>
    <dgm:cxn modelId="{65EC3D9D-F273-48BB-8B77-D89EC44FD416}" type="presParOf" srcId="{D0047BD3-54A4-4A31-B6C8-F75CC5DFCFCC}" destId="{C929F928-6679-47E1-B11A-224C60525C4C}" srcOrd="5" destOrd="0" presId="urn:microsoft.com/office/officeart/2005/8/layout/vList2"/>
    <dgm:cxn modelId="{3876E24C-EB7A-4F96-BADE-697825195D61}" type="presParOf" srcId="{D0047BD3-54A4-4A31-B6C8-F75CC5DFCFCC}" destId="{EBC0764D-99F5-40E3-A78E-085C34CA9F39}" srcOrd="6" destOrd="0" presId="urn:microsoft.com/office/officeart/2005/8/layout/vList2"/>
    <dgm:cxn modelId="{C3EC76F4-183C-47CD-B485-A391D635BB95}" type="presParOf" srcId="{D0047BD3-54A4-4A31-B6C8-F75CC5DFCFCC}" destId="{E4856ACA-6F2B-4D8B-B3A9-03EDC89E31F7}" srcOrd="7" destOrd="0" presId="urn:microsoft.com/office/officeart/2005/8/layout/vList2"/>
    <dgm:cxn modelId="{BC83BFC2-41FE-4F8D-AC2A-FA58CD428479}" type="presParOf" srcId="{D0047BD3-54A4-4A31-B6C8-F75CC5DFCFCC}" destId="{5828DAFE-A04D-4043-B00F-5DE9DAAC3FA7}" srcOrd="8" destOrd="0" presId="urn:microsoft.com/office/officeart/2005/8/layout/vList2"/>
    <dgm:cxn modelId="{5784762B-3123-4E8C-BC0D-F9A1DA813B21}" type="presParOf" srcId="{D0047BD3-54A4-4A31-B6C8-F75CC5DFCFCC}" destId="{EA018825-E0E0-47A1-91D9-BD4452BBE78C}"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28322E-5DB3-4AE7-9447-74EB27C147B8}"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1DCB92E9-8222-4589-BFA7-B93F417D2EB5}">
      <dgm:prSet/>
      <dgm:spPr/>
      <dgm:t>
        <a:bodyPr/>
        <a:lstStyle/>
        <a:p>
          <a:r>
            <a:rPr lang="el-GR"/>
            <a:t>ΓΕΝΙΚΟΣ ΣΚΟΠΟΣ</a:t>
          </a:r>
          <a:endParaRPr lang="en-US"/>
        </a:p>
      </dgm:t>
    </dgm:pt>
    <dgm:pt modelId="{C25B3AB5-E71A-4485-AB13-9BB59A010470}" type="parTrans" cxnId="{2C651899-9618-4707-BB65-EFEAFC4E6639}">
      <dgm:prSet/>
      <dgm:spPr/>
      <dgm:t>
        <a:bodyPr/>
        <a:lstStyle/>
        <a:p>
          <a:endParaRPr lang="en-US"/>
        </a:p>
      </dgm:t>
    </dgm:pt>
    <dgm:pt modelId="{316678FA-C069-46E4-A6F8-1DA2227C673C}" type="sibTrans" cxnId="{2C651899-9618-4707-BB65-EFEAFC4E6639}">
      <dgm:prSet/>
      <dgm:spPr/>
      <dgm:t>
        <a:bodyPr/>
        <a:lstStyle/>
        <a:p>
          <a:endParaRPr lang="en-US"/>
        </a:p>
      </dgm:t>
    </dgm:pt>
    <dgm:pt modelId="{3CF7A375-2355-44AA-913A-365C354CE767}">
      <dgm:prSet/>
      <dgm:spPr/>
      <dgm:t>
        <a:bodyPr/>
        <a:lstStyle/>
        <a:p>
          <a:r>
            <a:rPr lang="el-GR"/>
            <a:t>Ανάπτυξη και πιλοτική εφαρμογή μεθόδου μη οινοπνευματικής οινοποίησης ώστε:</a:t>
          </a:r>
          <a:endParaRPr lang="en-US"/>
        </a:p>
      </dgm:t>
    </dgm:pt>
    <dgm:pt modelId="{B00E98BB-40EF-4569-9815-CC1B92CC5A87}" type="parTrans" cxnId="{3CD9969A-A6EA-4B5A-835F-B00A6BC487A7}">
      <dgm:prSet/>
      <dgm:spPr/>
      <dgm:t>
        <a:bodyPr/>
        <a:lstStyle/>
        <a:p>
          <a:endParaRPr lang="en-US"/>
        </a:p>
      </dgm:t>
    </dgm:pt>
    <dgm:pt modelId="{C7975C00-9053-4355-BAE7-5EA2EAF94146}" type="sibTrans" cxnId="{3CD9969A-A6EA-4B5A-835F-B00A6BC487A7}">
      <dgm:prSet/>
      <dgm:spPr/>
      <dgm:t>
        <a:bodyPr/>
        <a:lstStyle/>
        <a:p>
          <a:endParaRPr lang="en-US"/>
        </a:p>
      </dgm:t>
    </dgm:pt>
    <dgm:pt modelId="{5905CBF8-197D-4829-9E25-D2ABCB8F5035}">
      <dgm:prSet/>
      <dgm:spPr/>
      <dgm:t>
        <a:bodyPr/>
        <a:lstStyle/>
        <a:p>
          <a:r>
            <a:rPr lang="el-GR"/>
            <a:t>να παραχθεί νέος τύπος οίνου που διατηρεί τα αρχικά οργανοληπτικά του χαρακτηριστικά</a:t>
          </a:r>
          <a:endParaRPr lang="en-US"/>
        </a:p>
      </dgm:t>
    </dgm:pt>
    <dgm:pt modelId="{C2A7A1F7-35D2-4301-8D2A-59CB09D6F550}" type="parTrans" cxnId="{DBC7944E-EBE3-4C41-896B-32F0D84471C7}">
      <dgm:prSet/>
      <dgm:spPr/>
      <dgm:t>
        <a:bodyPr/>
        <a:lstStyle/>
        <a:p>
          <a:endParaRPr lang="en-US"/>
        </a:p>
      </dgm:t>
    </dgm:pt>
    <dgm:pt modelId="{CD92CD8F-B4B4-45BB-9902-759926150BF8}" type="sibTrans" cxnId="{DBC7944E-EBE3-4C41-896B-32F0D84471C7}">
      <dgm:prSet/>
      <dgm:spPr/>
      <dgm:t>
        <a:bodyPr/>
        <a:lstStyle/>
        <a:p>
          <a:endParaRPr lang="en-US"/>
        </a:p>
      </dgm:t>
    </dgm:pt>
    <dgm:pt modelId="{76A968AE-31A0-45C3-B3A3-7A3BF973BA98}">
      <dgm:prSet/>
      <dgm:spPr/>
      <dgm:t>
        <a:bodyPr/>
        <a:lstStyle/>
        <a:p>
          <a:r>
            <a:rPr lang="el-GR" dirty="0"/>
            <a:t>να καταναλώνεται</a:t>
          </a:r>
          <a:r>
            <a:rPr lang="en-US" dirty="0"/>
            <a:t> </a:t>
          </a:r>
          <a:r>
            <a:rPr lang="el-GR" dirty="0"/>
            <a:t>και από άτομα που δεν επιτρέπεται να καταναλώνουν αλκοόλ</a:t>
          </a:r>
          <a:endParaRPr lang="en-US" dirty="0"/>
        </a:p>
      </dgm:t>
    </dgm:pt>
    <dgm:pt modelId="{DA962714-0BE8-407D-8E31-5BA886FBA992}" type="parTrans" cxnId="{F9E58184-33CD-41C3-8A31-0D928E6D1986}">
      <dgm:prSet/>
      <dgm:spPr/>
      <dgm:t>
        <a:bodyPr/>
        <a:lstStyle/>
        <a:p>
          <a:endParaRPr lang="en-US"/>
        </a:p>
      </dgm:t>
    </dgm:pt>
    <dgm:pt modelId="{B83D74AA-08A6-4D7D-9DCC-6715D8DBCE1D}" type="sibTrans" cxnId="{F9E58184-33CD-41C3-8A31-0D928E6D1986}">
      <dgm:prSet/>
      <dgm:spPr/>
      <dgm:t>
        <a:bodyPr/>
        <a:lstStyle/>
        <a:p>
          <a:endParaRPr lang="en-US"/>
        </a:p>
      </dgm:t>
    </dgm:pt>
    <dgm:pt modelId="{FB13DC4F-E460-4BB6-9F39-3BC64052EF81}">
      <dgm:prSet/>
      <dgm:spPr/>
      <dgm:t>
        <a:bodyPr/>
        <a:lstStyle/>
        <a:p>
          <a:r>
            <a:rPr lang="el-GR" dirty="0"/>
            <a:t>και στόχο:</a:t>
          </a:r>
          <a:endParaRPr lang="en-US" dirty="0"/>
        </a:p>
      </dgm:t>
    </dgm:pt>
    <dgm:pt modelId="{4AAFA386-D238-46FC-869D-96A99765F182}" type="parTrans" cxnId="{06426F47-BD61-43FB-A7ED-C3EA8DA18BBD}">
      <dgm:prSet/>
      <dgm:spPr/>
      <dgm:t>
        <a:bodyPr/>
        <a:lstStyle/>
        <a:p>
          <a:endParaRPr lang="en-US"/>
        </a:p>
      </dgm:t>
    </dgm:pt>
    <dgm:pt modelId="{2E27351D-9294-44A9-A0EE-CFA5C749886E}" type="sibTrans" cxnId="{06426F47-BD61-43FB-A7ED-C3EA8DA18BBD}">
      <dgm:prSet/>
      <dgm:spPr/>
      <dgm:t>
        <a:bodyPr/>
        <a:lstStyle/>
        <a:p>
          <a:endParaRPr lang="en-US"/>
        </a:p>
      </dgm:t>
    </dgm:pt>
    <dgm:pt modelId="{ABD2565C-291B-4F5E-8EE7-656CE2A5C57E}">
      <dgm:prSet/>
      <dgm:spPr/>
      <dgm:t>
        <a:bodyPr/>
        <a:lstStyle/>
        <a:p>
          <a:r>
            <a:rPr lang="el-GR" dirty="0"/>
            <a:t>τη βελτίωση της αποδοτικότητας του πρωτογενούς προϊόντος (οίνος)</a:t>
          </a:r>
          <a:endParaRPr lang="en-US" dirty="0"/>
        </a:p>
      </dgm:t>
    </dgm:pt>
    <dgm:pt modelId="{94A5290A-3F78-4823-B262-CAD051C77518}" type="parTrans" cxnId="{C0A20E9E-1D1F-430D-B901-29AE89536E1A}">
      <dgm:prSet/>
      <dgm:spPr/>
      <dgm:t>
        <a:bodyPr/>
        <a:lstStyle/>
        <a:p>
          <a:endParaRPr lang="en-US"/>
        </a:p>
      </dgm:t>
    </dgm:pt>
    <dgm:pt modelId="{2EF854A6-6F1A-44E2-9B30-2F38E4971C77}" type="sibTrans" cxnId="{C0A20E9E-1D1F-430D-B901-29AE89536E1A}">
      <dgm:prSet/>
      <dgm:spPr/>
      <dgm:t>
        <a:bodyPr/>
        <a:lstStyle/>
        <a:p>
          <a:endParaRPr lang="en-US"/>
        </a:p>
      </dgm:t>
    </dgm:pt>
    <dgm:pt modelId="{CB994F3E-3E5A-4B07-AFB0-2747433A0EFD}">
      <dgm:prSet/>
      <dgm:spPr/>
      <dgm:t>
        <a:bodyPr/>
        <a:lstStyle/>
        <a:p>
          <a:r>
            <a:rPr lang="el-GR"/>
            <a:t>τη βελτίωση της διατροφικής  αξίας του προϊόντος</a:t>
          </a:r>
          <a:endParaRPr lang="en-US"/>
        </a:p>
      </dgm:t>
    </dgm:pt>
    <dgm:pt modelId="{19D11C8A-20B8-48A5-8D53-DC5372315E38}" type="parTrans" cxnId="{25383FB6-56DB-406A-B0EB-B7AB69D33B11}">
      <dgm:prSet/>
      <dgm:spPr/>
      <dgm:t>
        <a:bodyPr/>
        <a:lstStyle/>
        <a:p>
          <a:endParaRPr lang="en-US"/>
        </a:p>
      </dgm:t>
    </dgm:pt>
    <dgm:pt modelId="{B86ED57D-E559-432D-91DC-A6185CD9EF05}" type="sibTrans" cxnId="{25383FB6-56DB-406A-B0EB-B7AB69D33B11}">
      <dgm:prSet/>
      <dgm:spPr/>
      <dgm:t>
        <a:bodyPr/>
        <a:lstStyle/>
        <a:p>
          <a:endParaRPr lang="en-US"/>
        </a:p>
      </dgm:t>
    </dgm:pt>
    <dgm:pt modelId="{55A3F904-B32A-4CD5-9E5C-7ED489E515AA}">
      <dgm:prSet/>
      <dgm:spPr/>
      <dgm:t>
        <a:bodyPr/>
        <a:lstStyle/>
        <a:p>
          <a:r>
            <a:rPr lang="el-GR"/>
            <a:t>την προώθηση του προϊόντος σε νέα τμήματα της αγοράς</a:t>
          </a:r>
          <a:endParaRPr lang="en-US"/>
        </a:p>
      </dgm:t>
    </dgm:pt>
    <dgm:pt modelId="{2C8E0E09-A766-4F76-8154-B97324326A07}" type="parTrans" cxnId="{4C32C122-576B-4BDD-915B-39E13BD48115}">
      <dgm:prSet/>
      <dgm:spPr/>
      <dgm:t>
        <a:bodyPr/>
        <a:lstStyle/>
        <a:p>
          <a:endParaRPr lang="en-US"/>
        </a:p>
      </dgm:t>
    </dgm:pt>
    <dgm:pt modelId="{6C7AF3F4-9EE9-4338-91B1-0523512E032C}" type="sibTrans" cxnId="{4C32C122-576B-4BDD-915B-39E13BD48115}">
      <dgm:prSet/>
      <dgm:spPr/>
      <dgm:t>
        <a:bodyPr/>
        <a:lstStyle/>
        <a:p>
          <a:endParaRPr lang="en-US"/>
        </a:p>
      </dgm:t>
    </dgm:pt>
    <dgm:pt modelId="{6587EE29-6BBC-4B6D-9ABD-417498EACD5A}">
      <dgm:prSet/>
      <dgm:spPr/>
      <dgm:t>
        <a:bodyPr/>
        <a:lstStyle/>
        <a:p>
          <a:r>
            <a:rPr lang="el-GR"/>
            <a:t>τη βελτίωση ανταγωνιστικότητας των παραγωγών </a:t>
          </a:r>
          <a:endParaRPr lang="en-US"/>
        </a:p>
      </dgm:t>
    </dgm:pt>
    <dgm:pt modelId="{D5DEBEF9-F928-4A00-B2E9-17762E66A8BC}" type="parTrans" cxnId="{A64CC600-5CCA-4414-B870-024266E2BCD4}">
      <dgm:prSet/>
      <dgm:spPr/>
      <dgm:t>
        <a:bodyPr/>
        <a:lstStyle/>
        <a:p>
          <a:endParaRPr lang="en-US"/>
        </a:p>
      </dgm:t>
    </dgm:pt>
    <dgm:pt modelId="{6375A067-593D-46F6-8687-EE0EA6D69C49}" type="sibTrans" cxnId="{A64CC600-5CCA-4414-B870-024266E2BCD4}">
      <dgm:prSet/>
      <dgm:spPr/>
      <dgm:t>
        <a:bodyPr/>
        <a:lstStyle/>
        <a:p>
          <a:endParaRPr lang="en-US"/>
        </a:p>
      </dgm:t>
    </dgm:pt>
    <dgm:pt modelId="{E0D07D68-F922-4EBA-9558-2CCE988FC26A}" type="pres">
      <dgm:prSet presAssocID="{E928322E-5DB3-4AE7-9447-74EB27C147B8}" presName="Name0" presStyleCnt="0">
        <dgm:presLayoutVars>
          <dgm:dir/>
          <dgm:resizeHandles val="exact"/>
        </dgm:presLayoutVars>
      </dgm:prSet>
      <dgm:spPr/>
    </dgm:pt>
    <dgm:pt modelId="{934C565F-5558-4B5F-BC13-5199C75680A8}" type="pres">
      <dgm:prSet presAssocID="{1DCB92E9-8222-4589-BFA7-B93F417D2EB5}" presName="parAndChTx" presStyleLbl="node1" presStyleIdx="0" presStyleCnt="3">
        <dgm:presLayoutVars>
          <dgm:bulletEnabled val="1"/>
        </dgm:presLayoutVars>
      </dgm:prSet>
      <dgm:spPr/>
    </dgm:pt>
    <dgm:pt modelId="{1D96DC2B-31B8-4243-BD3D-57BA4EB5DA0B}" type="pres">
      <dgm:prSet presAssocID="{316678FA-C069-46E4-A6F8-1DA2227C673C}" presName="parAndChSpace" presStyleCnt="0"/>
      <dgm:spPr/>
    </dgm:pt>
    <dgm:pt modelId="{4B9C15CC-57B3-4E82-8B3F-24E7CB84D675}" type="pres">
      <dgm:prSet presAssocID="{3CF7A375-2355-44AA-913A-365C354CE767}" presName="parAndChTx" presStyleLbl="node1" presStyleIdx="1" presStyleCnt="3">
        <dgm:presLayoutVars>
          <dgm:bulletEnabled val="1"/>
        </dgm:presLayoutVars>
      </dgm:prSet>
      <dgm:spPr/>
    </dgm:pt>
    <dgm:pt modelId="{CFF3E018-FB2C-43D6-8A4E-E70DE9CD9E9B}" type="pres">
      <dgm:prSet presAssocID="{C7975C00-9053-4355-BAE7-5EA2EAF94146}" presName="parAndChSpace" presStyleCnt="0"/>
      <dgm:spPr/>
    </dgm:pt>
    <dgm:pt modelId="{5C0172B9-005E-4A62-AE5D-09D8D9C6D6A3}" type="pres">
      <dgm:prSet presAssocID="{FB13DC4F-E460-4BB6-9F39-3BC64052EF81}" presName="parAndChTx" presStyleLbl="node1" presStyleIdx="2" presStyleCnt="3">
        <dgm:presLayoutVars>
          <dgm:bulletEnabled val="1"/>
        </dgm:presLayoutVars>
      </dgm:prSet>
      <dgm:spPr/>
    </dgm:pt>
  </dgm:ptLst>
  <dgm:cxnLst>
    <dgm:cxn modelId="{A64CC600-5CCA-4414-B870-024266E2BCD4}" srcId="{FB13DC4F-E460-4BB6-9F39-3BC64052EF81}" destId="{6587EE29-6BBC-4B6D-9ABD-417498EACD5A}" srcOrd="3" destOrd="0" parTransId="{D5DEBEF9-F928-4A00-B2E9-17762E66A8BC}" sibTransId="{6375A067-593D-46F6-8687-EE0EA6D69C49}"/>
    <dgm:cxn modelId="{94DDE21C-B04F-40FE-8344-F450E5661B1A}" type="presOf" srcId="{55A3F904-B32A-4CD5-9E5C-7ED489E515AA}" destId="{5C0172B9-005E-4A62-AE5D-09D8D9C6D6A3}" srcOrd="0" destOrd="3" presId="urn:microsoft.com/office/officeart/2005/8/layout/hChevron3"/>
    <dgm:cxn modelId="{AB6CBE21-B634-405C-B02F-18D241F282A2}" type="presOf" srcId="{6587EE29-6BBC-4B6D-9ABD-417498EACD5A}" destId="{5C0172B9-005E-4A62-AE5D-09D8D9C6D6A3}" srcOrd="0" destOrd="4" presId="urn:microsoft.com/office/officeart/2005/8/layout/hChevron3"/>
    <dgm:cxn modelId="{8787AA22-362E-494E-98B2-1AEDF6075512}" type="presOf" srcId="{E928322E-5DB3-4AE7-9447-74EB27C147B8}" destId="{E0D07D68-F922-4EBA-9558-2CCE988FC26A}" srcOrd="0" destOrd="0" presId="urn:microsoft.com/office/officeart/2005/8/layout/hChevron3"/>
    <dgm:cxn modelId="{4C32C122-576B-4BDD-915B-39E13BD48115}" srcId="{FB13DC4F-E460-4BB6-9F39-3BC64052EF81}" destId="{55A3F904-B32A-4CD5-9E5C-7ED489E515AA}" srcOrd="2" destOrd="0" parTransId="{2C8E0E09-A766-4F76-8154-B97324326A07}" sibTransId="{6C7AF3F4-9EE9-4338-91B1-0523512E032C}"/>
    <dgm:cxn modelId="{9E00372B-5CA9-4CA7-B8F9-89BEFA121101}" type="presOf" srcId="{3CF7A375-2355-44AA-913A-365C354CE767}" destId="{4B9C15CC-57B3-4E82-8B3F-24E7CB84D675}" srcOrd="0" destOrd="0" presId="urn:microsoft.com/office/officeart/2005/8/layout/hChevron3"/>
    <dgm:cxn modelId="{68F9C535-AD1A-4CF6-A2CE-964A736D1063}" type="presOf" srcId="{CB994F3E-3E5A-4B07-AFB0-2747433A0EFD}" destId="{5C0172B9-005E-4A62-AE5D-09D8D9C6D6A3}" srcOrd="0" destOrd="2" presId="urn:microsoft.com/office/officeart/2005/8/layout/hChevron3"/>
    <dgm:cxn modelId="{AB7D273E-190E-44AE-9775-E72CAE0486D0}" type="presOf" srcId="{1DCB92E9-8222-4589-BFA7-B93F417D2EB5}" destId="{934C565F-5558-4B5F-BC13-5199C75680A8}" srcOrd="0" destOrd="0" presId="urn:microsoft.com/office/officeart/2005/8/layout/hChevron3"/>
    <dgm:cxn modelId="{06426F47-BD61-43FB-A7ED-C3EA8DA18BBD}" srcId="{E928322E-5DB3-4AE7-9447-74EB27C147B8}" destId="{FB13DC4F-E460-4BB6-9F39-3BC64052EF81}" srcOrd="2" destOrd="0" parTransId="{4AAFA386-D238-46FC-869D-96A99765F182}" sibTransId="{2E27351D-9294-44A9-A0EE-CFA5C749886E}"/>
    <dgm:cxn modelId="{DBC7944E-EBE3-4C41-896B-32F0D84471C7}" srcId="{3CF7A375-2355-44AA-913A-365C354CE767}" destId="{5905CBF8-197D-4829-9E25-D2ABCB8F5035}" srcOrd="0" destOrd="0" parTransId="{C2A7A1F7-35D2-4301-8D2A-59CB09D6F550}" sibTransId="{CD92CD8F-B4B4-45BB-9902-759926150BF8}"/>
    <dgm:cxn modelId="{25BE0984-F69F-41BC-8131-52E35EE7DADA}" type="presOf" srcId="{ABD2565C-291B-4F5E-8EE7-656CE2A5C57E}" destId="{5C0172B9-005E-4A62-AE5D-09D8D9C6D6A3}" srcOrd="0" destOrd="1" presId="urn:microsoft.com/office/officeart/2005/8/layout/hChevron3"/>
    <dgm:cxn modelId="{F9E58184-33CD-41C3-8A31-0D928E6D1986}" srcId="{3CF7A375-2355-44AA-913A-365C354CE767}" destId="{76A968AE-31A0-45C3-B3A3-7A3BF973BA98}" srcOrd="1" destOrd="0" parTransId="{DA962714-0BE8-407D-8E31-5BA886FBA992}" sibTransId="{B83D74AA-08A6-4D7D-9DCC-6715D8DBCE1D}"/>
    <dgm:cxn modelId="{31E38C95-4D44-4BDE-96EE-0C58FCE44528}" type="presOf" srcId="{5905CBF8-197D-4829-9E25-D2ABCB8F5035}" destId="{4B9C15CC-57B3-4E82-8B3F-24E7CB84D675}" srcOrd="0" destOrd="1" presId="urn:microsoft.com/office/officeart/2005/8/layout/hChevron3"/>
    <dgm:cxn modelId="{2C651899-9618-4707-BB65-EFEAFC4E6639}" srcId="{E928322E-5DB3-4AE7-9447-74EB27C147B8}" destId="{1DCB92E9-8222-4589-BFA7-B93F417D2EB5}" srcOrd="0" destOrd="0" parTransId="{C25B3AB5-E71A-4485-AB13-9BB59A010470}" sibTransId="{316678FA-C069-46E4-A6F8-1DA2227C673C}"/>
    <dgm:cxn modelId="{3CD9969A-A6EA-4B5A-835F-B00A6BC487A7}" srcId="{E928322E-5DB3-4AE7-9447-74EB27C147B8}" destId="{3CF7A375-2355-44AA-913A-365C354CE767}" srcOrd="1" destOrd="0" parTransId="{B00E98BB-40EF-4569-9815-CC1B92CC5A87}" sibTransId="{C7975C00-9053-4355-BAE7-5EA2EAF94146}"/>
    <dgm:cxn modelId="{C0A20E9E-1D1F-430D-B901-29AE89536E1A}" srcId="{FB13DC4F-E460-4BB6-9F39-3BC64052EF81}" destId="{ABD2565C-291B-4F5E-8EE7-656CE2A5C57E}" srcOrd="0" destOrd="0" parTransId="{94A5290A-3F78-4823-B262-CAD051C77518}" sibTransId="{2EF854A6-6F1A-44E2-9B30-2F38E4971C77}"/>
    <dgm:cxn modelId="{6E4F8BB1-A63B-4916-B372-BD882AD8D355}" type="presOf" srcId="{76A968AE-31A0-45C3-B3A3-7A3BF973BA98}" destId="{4B9C15CC-57B3-4E82-8B3F-24E7CB84D675}" srcOrd="0" destOrd="2" presId="urn:microsoft.com/office/officeart/2005/8/layout/hChevron3"/>
    <dgm:cxn modelId="{C04697B4-5E91-4DA2-B4AE-C42D8C590442}" type="presOf" srcId="{FB13DC4F-E460-4BB6-9F39-3BC64052EF81}" destId="{5C0172B9-005E-4A62-AE5D-09D8D9C6D6A3}" srcOrd="0" destOrd="0" presId="urn:microsoft.com/office/officeart/2005/8/layout/hChevron3"/>
    <dgm:cxn modelId="{25383FB6-56DB-406A-B0EB-B7AB69D33B11}" srcId="{FB13DC4F-E460-4BB6-9F39-3BC64052EF81}" destId="{CB994F3E-3E5A-4B07-AFB0-2747433A0EFD}" srcOrd="1" destOrd="0" parTransId="{19D11C8A-20B8-48A5-8D53-DC5372315E38}" sibTransId="{B86ED57D-E559-432D-91DC-A6185CD9EF05}"/>
    <dgm:cxn modelId="{5EE9CC58-90A3-48A1-A22E-26D3A89F782B}" type="presParOf" srcId="{E0D07D68-F922-4EBA-9558-2CCE988FC26A}" destId="{934C565F-5558-4B5F-BC13-5199C75680A8}" srcOrd="0" destOrd="0" presId="urn:microsoft.com/office/officeart/2005/8/layout/hChevron3"/>
    <dgm:cxn modelId="{5CD55362-249F-4CFD-B221-E4F2315B3405}" type="presParOf" srcId="{E0D07D68-F922-4EBA-9558-2CCE988FC26A}" destId="{1D96DC2B-31B8-4243-BD3D-57BA4EB5DA0B}" srcOrd="1" destOrd="0" presId="urn:microsoft.com/office/officeart/2005/8/layout/hChevron3"/>
    <dgm:cxn modelId="{69A6A3CD-30CF-4C43-B910-33A5D48D85D7}" type="presParOf" srcId="{E0D07D68-F922-4EBA-9558-2CCE988FC26A}" destId="{4B9C15CC-57B3-4E82-8B3F-24E7CB84D675}" srcOrd="2" destOrd="0" presId="urn:microsoft.com/office/officeart/2005/8/layout/hChevron3"/>
    <dgm:cxn modelId="{CEAE74E4-8C37-45F0-8FDB-4D87CE795979}" type="presParOf" srcId="{E0D07D68-F922-4EBA-9558-2CCE988FC26A}" destId="{CFF3E018-FB2C-43D6-8A4E-E70DE9CD9E9B}" srcOrd="3" destOrd="0" presId="urn:microsoft.com/office/officeart/2005/8/layout/hChevron3"/>
    <dgm:cxn modelId="{3661E090-8811-40F4-AC10-A91058C30D2B}" type="presParOf" srcId="{E0D07D68-F922-4EBA-9558-2CCE988FC26A}" destId="{5C0172B9-005E-4A62-AE5D-09D8D9C6D6A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D7AA2-CBF6-4789-95C8-FDF3B7D8D9CF}">
      <dsp:nvSpPr>
        <dsp:cNvPr id="0" name=""/>
        <dsp:cNvSpPr/>
      </dsp:nvSpPr>
      <dsp:spPr>
        <a:xfrm rot="5400000">
          <a:off x="393717" y="2434518"/>
          <a:ext cx="1177396" cy="195916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95974-9BF9-40F1-BFEC-EA47AC815738}">
      <dsp:nvSpPr>
        <dsp:cNvPr id="0" name=""/>
        <dsp:cNvSpPr/>
      </dsp:nvSpPr>
      <dsp:spPr>
        <a:xfrm>
          <a:off x="197180" y="3019885"/>
          <a:ext cx="1768742" cy="1550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dirty="0"/>
            <a:t>ΙΣΤΟΡΙΚΗ ΑΝΑΔΡΟΜΗ – ΠΑΓΚΟΣΜΙΟ ΠΕΡΙΒΑΛΛΟΝ</a:t>
          </a:r>
          <a:endParaRPr lang="en-US" sz="1400" b="1" kern="1200" dirty="0"/>
        </a:p>
      </dsp:txBody>
      <dsp:txXfrm>
        <a:off x="197180" y="3019885"/>
        <a:ext cx="1768742" cy="1550406"/>
      </dsp:txXfrm>
    </dsp:sp>
    <dsp:sp modelId="{B24D078D-5CE2-4899-945B-9D8A4B4C70AD}">
      <dsp:nvSpPr>
        <dsp:cNvPr id="0" name=""/>
        <dsp:cNvSpPr/>
      </dsp:nvSpPr>
      <dsp:spPr>
        <a:xfrm>
          <a:off x="1632197" y="2290282"/>
          <a:ext cx="333724" cy="33372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C9468-ADBB-4D7B-ADEE-F11D36DA0FF8}">
      <dsp:nvSpPr>
        <dsp:cNvPr id="0" name=""/>
        <dsp:cNvSpPr/>
      </dsp:nvSpPr>
      <dsp:spPr>
        <a:xfrm rot="5400000">
          <a:off x="2559002" y="1898716"/>
          <a:ext cx="1177396" cy="195916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134C5-6707-4FEC-897E-5811D7DB88FE}">
      <dsp:nvSpPr>
        <dsp:cNvPr id="0" name=""/>
        <dsp:cNvSpPr/>
      </dsp:nvSpPr>
      <dsp:spPr>
        <a:xfrm>
          <a:off x="2362466" y="2484083"/>
          <a:ext cx="1768742" cy="1550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b="1" kern="1200" dirty="0"/>
            <a:t>Οι οίνοι με χαμηλό αλκοόλ πρωτοεμφανίστηκαν το 1970, (με υποτονική ζήτηση) και η ζήτησή τους άρχισε να αυξάνεται το 1980 με τη συμβολή των ΜΜΕ σχετικά με το </a:t>
          </a:r>
          <a:r>
            <a:rPr lang="en-US" sz="1200" b="1" kern="1200" dirty="0"/>
            <a:t>“</a:t>
          </a:r>
          <a:r>
            <a:rPr lang="el-GR" sz="1200" b="1" kern="1200" dirty="0"/>
            <a:t>ευ ζην</a:t>
          </a:r>
          <a:r>
            <a:rPr lang="en-US" sz="1200" b="1" kern="1200" dirty="0"/>
            <a:t>”</a:t>
          </a:r>
        </a:p>
      </dsp:txBody>
      <dsp:txXfrm>
        <a:off x="2362466" y="2484083"/>
        <a:ext cx="1768742" cy="1550406"/>
      </dsp:txXfrm>
    </dsp:sp>
    <dsp:sp modelId="{DA3EA054-6FB6-49B2-9A1C-5C611EDE39DA}">
      <dsp:nvSpPr>
        <dsp:cNvPr id="0" name=""/>
        <dsp:cNvSpPr/>
      </dsp:nvSpPr>
      <dsp:spPr>
        <a:xfrm>
          <a:off x="3797483" y="1754480"/>
          <a:ext cx="333724" cy="33372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FD3244-25AF-4C86-B35F-A61F055D2D77}">
      <dsp:nvSpPr>
        <dsp:cNvPr id="0" name=""/>
        <dsp:cNvSpPr/>
      </dsp:nvSpPr>
      <dsp:spPr>
        <a:xfrm rot="5400000">
          <a:off x="4724288" y="1362914"/>
          <a:ext cx="1177396" cy="1959161"/>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72F87-6A2B-4991-85C8-101BEF4B7714}">
      <dsp:nvSpPr>
        <dsp:cNvPr id="0" name=""/>
        <dsp:cNvSpPr/>
      </dsp:nvSpPr>
      <dsp:spPr>
        <a:xfrm>
          <a:off x="4527751" y="1948281"/>
          <a:ext cx="1768742" cy="1550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l-GR" sz="1100" b="1" kern="1200" dirty="0"/>
            <a:t>Το</a:t>
          </a:r>
          <a:r>
            <a:rPr lang="en-US" sz="1100" b="1" kern="1200" dirty="0"/>
            <a:t> 2007 </a:t>
          </a:r>
          <a:r>
            <a:rPr lang="el-GR" sz="1100" b="1" kern="1200" dirty="0"/>
            <a:t>ξεκίνησαν από παγκόσμιους φορείς υγείας οι προειδοποιήσεις με κατεύθυνση τη μείωση της κατανάλωσης αλκοόλης μέσω προτάσεων αλλαγών στο φορολογικό καθεστώς</a:t>
          </a:r>
          <a:endParaRPr lang="en-US" sz="1100" b="1" kern="1200" dirty="0"/>
        </a:p>
      </dsp:txBody>
      <dsp:txXfrm>
        <a:off x="4527751" y="1948281"/>
        <a:ext cx="1768742" cy="1550406"/>
      </dsp:txXfrm>
    </dsp:sp>
    <dsp:sp modelId="{CD0C77FC-0191-47E6-9485-137C40A9B1F8}">
      <dsp:nvSpPr>
        <dsp:cNvPr id="0" name=""/>
        <dsp:cNvSpPr/>
      </dsp:nvSpPr>
      <dsp:spPr>
        <a:xfrm>
          <a:off x="5962768" y="1218678"/>
          <a:ext cx="333724" cy="333724"/>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8F211-40D1-4B15-8AA9-BB03535A7AA1}">
      <dsp:nvSpPr>
        <dsp:cNvPr id="0" name=""/>
        <dsp:cNvSpPr/>
      </dsp:nvSpPr>
      <dsp:spPr>
        <a:xfrm rot="5400000">
          <a:off x="6889574" y="827112"/>
          <a:ext cx="1177396" cy="195916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9B694-5F81-4579-AA5E-E8407D87141B}">
      <dsp:nvSpPr>
        <dsp:cNvPr id="0" name=""/>
        <dsp:cNvSpPr/>
      </dsp:nvSpPr>
      <dsp:spPr>
        <a:xfrm>
          <a:off x="6693037" y="1412479"/>
          <a:ext cx="1768742" cy="1550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l-GR" sz="1100" b="1" kern="1200"/>
            <a:t>Το 2011 παρατηρήθηκε αύξηση κατανάλωσης των προϊόντων με μειωμένη αλκοόλη κατά 47,2%</a:t>
          </a:r>
          <a:endParaRPr lang="en-US" sz="1100" b="1" kern="1200"/>
        </a:p>
      </dsp:txBody>
      <dsp:txXfrm>
        <a:off x="6693037" y="1412479"/>
        <a:ext cx="1768742" cy="1550406"/>
      </dsp:txXfrm>
    </dsp:sp>
    <dsp:sp modelId="{DE125A02-369D-4F7E-BB0F-3DDE90303382}">
      <dsp:nvSpPr>
        <dsp:cNvPr id="0" name=""/>
        <dsp:cNvSpPr/>
      </dsp:nvSpPr>
      <dsp:spPr>
        <a:xfrm>
          <a:off x="8128054" y="682876"/>
          <a:ext cx="333724" cy="333724"/>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0E92D-49D4-44B3-B2C5-B96584446E3D}">
      <dsp:nvSpPr>
        <dsp:cNvPr id="0" name=""/>
        <dsp:cNvSpPr/>
      </dsp:nvSpPr>
      <dsp:spPr>
        <a:xfrm rot="5400000">
          <a:off x="9054860" y="291309"/>
          <a:ext cx="1177396" cy="195916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4D456-E4BD-489B-A2B1-DDA928EC7097}">
      <dsp:nvSpPr>
        <dsp:cNvPr id="0" name=""/>
        <dsp:cNvSpPr/>
      </dsp:nvSpPr>
      <dsp:spPr>
        <a:xfrm>
          <a:off x="8858323" y="876677"/>
          <a:ext cx="1768742" cy="1550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l-GR" sz="1100" b="1" kern="1200"/>
            <a:t>Από το 2019 και μετά, οι οίνοι με μειωμένη περιεκτικότητα σε αλκοόλη αυξάνουν τα μερίδιά τους στην αγορά οίνου  </a:t>
          </a:r>
          <a:r>
            <a:rPr lang="en-US" sz="1100" b="1" kern="1200"/>
            <a:t> </a:t>
          </a:r>
        </a:p>
      </dsp:txBody>
      <dsp:txXfrm>
        <a:off x="8858323" y="876677"/>
        <a:ext cx="1768742" cy="15504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39D85-1685-40AE-84F1-D8A8B2CEF5E3}">
      <dsp:nvSpPr>
        <dsp:cNvPr id="0" name=""/>
        <dsp:cNvSpPr/>
      </dsp:nvSpPr>
      <dsp:spPr>
        <a:xfrm>
          <a:off x="0" y="57006"/>
          <a:ext cx="6861190" cy="11582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kern="1200"/>
            <a:t>Καινοτόμος τεχνολογία από το Πανεπιστήμιο Πατρών</a:t>
          </a:r>
          <a:endParaRPr lang="en-US" sz="3000" kern="1200"/>
        </a:p>
      </dsp:txBody>
      <dsp:txXfrm>
        <a:off x="56543" y="113549"/>
        <a:ext cx="6748104" cy="1045213"/>
      </dsp:txXfrm>
    </dsp:sp>
    <dsp:sp modelId="{1AE879B1-E7F9-4439-8E01-AF93A97799AE}">
      <dsp:nvSpPr>
        <dsp:cNvPr id="0" name=""/>
        <dsp:cNvSpPr/>
      </dsp:nvSpPr>
      <dsp:spPr>
        <a:xfrm>
          <a:off x="0" y="1215306"/>
          <a:ext cx="6861190" cy="3788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4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l-GR" sz="2300" kern="1200" dirty="0">
              <a:solidFill>
                <a:schemeClr val="accent2">
                  <a:lumMod val="75000"/>
                </a:schemeClr>
              </a:solidFill>
            </a:rPr>
            <a:t>μη θερμικής επεξεργασίας σε αλκοολικά διαλύματα που προέρχονται από ζύμωση (Οίνος, μπύρα) ή και απόσταξη ( </a:t>
          </a:r>
          <a:r>
            <a:rPr lang="el-GR" sz="2300" kern="1200" dirty="0" err="1">
              <a:solidFill>
                <a:schemeClr val="accent2">
                  <a:lumMod val="75000"/>
                </a:schemeClr>
              </a:solidFill>
            </a:rPr>
            <a:t>τσίπουρο,τσικουδιά</a:t>
          </a:r>
          <a:r>
            <a:rPr lang="el-GR" sz="2300" kern="1200" dirty="0">
              <a:solidFill>
                <a:schemeClr val="accent2">
                  <a:lumMod val="75000"/>
                </a:schemeClr>
              </a:solidFill>
            </a:rPr>
            <a:t>)</a:t>
          </a:r>
          <a:endParaRPr lang="en-US" sz="2300" kern="1200" dirty="0">
            <a:solidFill>
              <a:schemeClr val="accent2">
                <a:lumMod val="75000"/>
              </a:schemeClr>
            </a:solidFill>
          </a:endParaRPr>
        </a:p>
        <a:p>
          <a:pPr marL="228600" lvl="1" indent="-228600" algn="l" defTabSz="1022350">
            <a:lnSpc>
              <a:spcPct val="90000"/>
            </a:lnSpc>
            <a:spcBef>
              <a:spcPct val="0"/>
            </a:spcBef>
            <a:spcAft>
              <a:spcPct val="20000"/>
            </a:spcAft>
            <a:buChar char="•"/>
          </a:pPr>
          <a:r>
            <a:rPr lang="el-GR" sz="2300" kern="1200" dirty="0">
              <a:solidFill>
                <a:schemeClr val="accent2">
                  <a:lumMod val="75000"/>
                </a:schemeClr>
              </a:solidFill>
            </a:rPr>
            <a:t>αξιοποιεί προηγμένες τεχνολογίες ηλεκτρομαγνητικών πεδίων και </a:t>
          </a:r>
          <a:r>
            <a:rPr lang="el-GR" sz="2300" kern="1200" dirty="0" err="1">
              <a:solidFill>
                <a:schemeClr val="accent2">
                  <a:lumMod val="75000"/>
                </a:schemeClr>
              </a:solidFill>
            </a:rPr>
            <a:t>μικρορρευμάτων</a:t>
          </a:r>
          <a:r>
            <a:rPr lang="el-GR" sz="2300" kern="1200" dirty="0">
              <a:solidFill>
                <a:schemeClr val="accent2">
                  <a:lumMod val="75000"/>
                </a:schemeClr>
              </a:solidFill>
            </a:rPr>
            <a:t> </a:t>
          </a:r>
          <a:endParaRPr lang="en-US" sz="2300" kern="1200" dirty="0">
            <a:solidFill>
              <a:schemeClr val="accent2">
                <a:lumMod val="75000"/>
              </a:schemeClr>
            </a:solidFill>
          </a:endParaRPr>
        </a:p>
        <a:p>
          <a:pPr marL="228600" lvl="1" indent="-228600" algn="l" defTabSz="1022350">
            <a:lnSpc>
              <a:spcPct val="90000"/>
            </a:lnSpc>
            <a:spcBef>
              <a:spcPct val="0"/>
            </a:spcBef>
            <a:spcAft>
              <a:spcPct val="20000"/>
            </a:spcAft>
            <a:buChar char="•"/>
          </a:pPr>
          <a:r>
            <a:rPr lang="el-GR" sz="2300" kern="1200" dirty="0">
              <a:solidFill>
                <a:schemeClr val="accent2">
                  <a:lumMod val="75000"/>
                </a:schemeClr>
              </a:solidFill>
            </a:rPr>
            <a:t>μειώνει ή και αφαιρεί πλήρως την περιεκτικότητα αλκοόλης</a:t>
          </a:r>
          <a:endParaRPr lang="en-US" sz="2300" kern="1200" dirty="0">
            <a:solidFill>
              <a:schemeClr val="accent2">
                <a:lumMod val="75000"/>
              </a:schemeClr>
            </a:solidFill>
          </a:endParaRPr>
        </a:p>
        <a:p>
          <a:pPr marL="228600" lvl="1" indent="-228600" algn="l" defTabSz="1022350">
            <a:lnSpc>
              <a:spcPct val="90000"/>
            </a:lnSpc>
            <a:spcBef>
              <a:spcPct val="0"/>
            </a:spcBef>
            <a:spcAft>
              <a:spcPct val="20000"/>
            </a:spcAft>
            <a:buChar char="•"/>
          </a:pPr>
          <a:r>
            <a:rPr lang="el-GR" sz="2300" kern="1200" dirty="0">
              <a:solidFill>
                <a:schemeClr val="accent2">
                  <a:lumMod val="75000"/>
                </a:schemeClr>
              </a:solidFill>
            </a:rPr>
            <a:t>διατηρεί τους οργανοληπτικούς χαρακτήρες των οίνων </a:t>
          </a:r>
          <a:endParaRPr lang="en-US" sz="2300" kern="1200" dirty="0">
            <a:solidFill>
              <a:schemeClr val="accent2">
                <a:lumMod val="75000"/>
              </a:schemeClr>
            </a:solidFill>
          </a:endParaRPr>
        </a:p>
        <a:p>
          <a:pPr marL="228600" lvl="1" indent="-228600" algn="l" defTabSz="1022350">
            <a:lnSpc>
              <a:spcPct val="90000"/>
            </a:lnSpc>
            <a:spcBef>
              <a:spcPct val="0"/>
            </a:spcBef>
            <a:spcAft>
              <a:spcPct val="20000"/>
            </a:spcAft>
            <a:buChar char="•"/>
          </a:pPr>
          <a:r>
            <a:rPr lang="el-GR" sz="2300" kern="1200" dirty="0">
              <a:solidFill>
                <a:schemeClr val="accent2">
                  <a:lumMod val="75000"/>
                </a:schemeClr>
              </a:solidFill>
            </a:rPr>
            <a:t>αυξάνει τα επίπεδα </a:t>
          </a:r>
          <a:r>
            <a:rPr lang="el-GR" sz="2300" kern="1200" dirty="0" err="1">
              <a:solidFill>
                <a:schemeClr val="accent2">
                  <a:lumMod val="75000"/>
                </a:schemeClr>
              </a:solidFill>
            </a:rPr>
            <a:t>ρεσβερατρόλης</a:t>
          </a:r>
          <a:r>
            <a:rPr lang="el-GR" sz="2300" kern="1200" dirty="0">
              <a:solidFill>
                <a:schemeClr val="accent2">
                  <a:lumMod val="75000"/>
                </a:schemeClr>
              </a:solidFill>
            </a:rPr>
            <a:t> και τον αντιοξειδωτικό χαρακτήρα των οίνων  </a:t>
          </a:r>
          <a:endParaRPr lang="en-US" sz="2300" kern="1200" dirty="0">
            <a:solidFill>
              <a:schemeClr val="accent2">
                <a:lumMod val="75000"/>
              </a:schemeClr>
            </a:solidFill>
          </a:endParaRPr>
        </a:p>
      </dsp:txBody>
      <dsp:txXfrm>
        <a:off x="0" y="1215306"/>
        <a:ext cx="6861190" cy="37881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CB5ED-28B9-4616-9B96-A2AB8795E902}">
      <dsp:nvSpPr>
        <dsp:cNvPr id="0" name=""/>
        <dsp:cNvSpPr/>
      </dsp:nvSpPr>
      <dsp:spPr>
        <a:xfrm>
          <a:off x="0" y="0"/>
          <a:ext cx="2672952" cy="374015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100" tIns="199136" rIns="190100" bIns="199136" numCol="1" spcCol="1270" anchor="ctr" anchorCtr="0">
          <a:noAutofit/>
        </a:bodyPr>
        <a:lstStyle/>
        <a:p>
          <a:pPr marL="0" lvl="0" indent="0" algn="ctr" defTabSz="1244600">
            <a:lnSpc>
              <a:spcPct val="90000"/>
            </a:lnSpc>
            <a:spcBef>
              <a:spcPct val="0"/>
            </a:spcBef>
            <a:spcAft>
              <a:spcPct val="35000"/>
            </a:spcAft>
            <a:buNone/>
          </a:pPr>
          <a:r>
            <a:rPr lang="el-GR" sz="2800" kern="1200"/>
            <a:t>Στόχοι του προγράμματος</a:t>
          </a:r>
          <a:endParaRPr lang="en-US" sz="2800" kern="1200"/>
        </a:p>
      </dsp:txBody>
      <dsp:txXfrm>
        <a:off x="0" y="0"/>
        <a:ext cx="2672952" cy="3740150"/>
      </dsp:txXfrm>
    </dsp:sp>
    <dsp:sp modelId="{FBE5CF3C-8B32-423C-8F4F-A2C13E603AA1}">
      <dsp:nvSpPr>
        <dsp:cNvPr id="0" name=""/>
        <dsp:cNvSpPr/>
      </dsp:nvSpPr>
      <dsp:spPr>
        <a:xfrm>
          <a:off x="2672952" y="0"/>
          <a:ext cx="8018859" cy="37401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2660" tIns="203200" rIns="162660" bIns="203200" numCol="1" spcCol="1270" anchor="t" anchorCtr="0">
          <a:noAutofit/>
        </a:bodyPr>
        <a:lstStyle/>
        <a:p>
          <a:pPr marL="0" lvl="0" indent="0" algn="l" defTabSz="755650">
            <a:lnSpc>
              <a:spcPct val="90000"/>
            </a:lnSpc>
            <a:spcBef>
              <a:spcPct val="0"/>
            </a:spcBef>
            <a:spcAft>
              <a:spcPct val="35000"/>
            </a:spcAft>
            <a:buNone/>
          </a:pPr>
          <a:r>
            <a:rPr lang="el-GR" sz="1700" kern="1200" dirty="0"/>
            <a:t>Εισαγωγή νέων προϊόντων στην αγορά – αξιοποίηση αγορών που υπάρχουν περιορισμοί  στην κατανάλωση αλκοόλ</a:t>
          </a:r>
          <a:endParaRPr lang="en-US" sz="1700" kern="1200" dirty="0"/>
        </a:p>
        <a:p>
          <a:pPr marL="0" lvl="0" indent="0" algn="l" defTabSz="755650">
            <a:lnSpc>
              <a:spcPct val="90000"/>
            </a:lnSpc>
            <a:spcBef>
              <a:spcPct val="0"/>
            </a:spcBef>
            <a:spcAft>
              <a:spcPct val="35000"/>
            </a:spcAft>
            <a:buNone/>
          </a:pPr>
          <a:r>
            <a:rPr lang="el-GR" sz="1700" kern="1200"/>
            <a:t>Διαφοροποίηση ελληνικής γεωργικής παραγωγής</a:t>
          </a:r>
          <a:endParaRPr lang="en-US" sz="1700" kern="1200"/>
        </a:p>
        <a:p>
          <a:pPr marL="0" lvl="0" indent="0" algn="l" defTabSz="755650">
            <a:lnSpc>
              <a:spcPct val="90000"/>
            </a:lnSpc>
            <a:spcBef>
              <a:spcPct val="0"/>
            </a:spcBef>
            <a:spcAft>
              <a:spcPct val="35000"/>
            </a:spcAft>
            <a:buNone/>
          </a:pPr>
          <a:r>
            <a:rPr lang="el-GR" sz="1700" kern="1200" dirty="0"/>
            <a:t>Αξιοποίηση ζήτησης κυρίως νέων καταναλωτών, που στρέφονται</a:t>
          </a:r>
          <a:endParaRPr lang="en-US" sz="1700" kern="1200" dirty="0"/>
        </a:p>
        <a:p>
          <a:pPr marL="171450" lvl="1" indent="-171450" algn="l" defTabSz="711200">
            <a:lnSpc>
              <a:spcPct val="90000"/>
            </a:lnSpc>
            <a:spcBef>
              <a:spcPct val="0"/>
            </a:spcBef>
            <a:spcAft>
              <a:spcPct val="15000"/>
            </a:spcAft>
            <a:buChar char="•"/>
          </a:pPr>
          <a:r>
            <a:rPr lang="el-GR" sz="1600" kern="1200" dirty="0"/>
            <a:t>σε περισσότερο υγιεινό τρόπο ζωής</a:t>
          </a:r>
          <a:endParaRPr lang="en-US" sz="1600" kern="1200" dirty="0"/>
        </a:p>
        <a:p>
          <a:pPr marL="171450" lvl="1" indent="-171450" algn="l" defTabSz="711200">
            <a:lnSpc>
              <a:spcPct val="90000"/>
            </a:lnSpc>
            <a:spcBef>
              <a:spcPct val="0"/>
            </a:spcBef>
            <a:spcAft>
              <a:spcPct val="15000"/>
            </a:spcAft>
            <a:buChar char="•"/>
          </a:pPr>
          <a:r>
            <a:rPr lang="el-GR" sz="1600" kern="1200"/>
            <a:t>σε προϊόντα με μειωμένες θερμίδες</a:t>
          </a:r>
          <a:endParaRPr lang="en-US" sz="1600" kern="1200"/>
        </a:p>
        <a:p>
          <a:pPr marL="171450" lvl="1" indent="-171450" algn="l" defTabSz="711200">
            <a:lnSpc>
              <a:spcPct val="90000"/>
            </a:lnSpc>
            <a:spcBef>
              <a:spcPct val="0"/>
            </a:spcBef>
            <a:spcAft>
              <a:spcPct val="15000"/>
            </a:spcAft>
            <a:buChar char="•"/>
          </a:pPr>
          <a:r>
            <a:rPr lang="el-GR" sz="1600" kern="1200" dirty="0"/>
            <a:t>σε προϊόντα χωρίς αλκοόλη </a:t>
          </a:r>
          <a:endParaRPr lang="en-US" sz="1600" kern="1200" dirty="0"/>
        </a:p>
        <a:p>
          <a:pPr marL="0" lvl="0" indent="0" algn="l" defTabSz="755650">
            <a:lnSpc>
              <a:spcPct val="90000"/>
            </a:lnSpc>
            <a:spcBef>
              <a:spcPct val="0"/>
            </a:spcBef>
            <a:spcAft>
              <a:spcPct val="35000"/>
            </a:spcAft>
            <a:buNone/>
          </a:pPr>
          <a:r>
            <a:rPr lang="el-GR" sz="1700" kern="1200" dirty="0"/>
            <a:t>Δημιουργία προστιθέμενης αξίας στην αλυσίδα ανάπτυξης του προϊόντος (αμπελουργούς, οινοποιούς, καταναλωτές)</a:t>
          </a:r>
          <a:endParaRPr lang="en-US" sz="1700" kern="1200" dirty="0"/>
        </a:p>
        <a:p>
          <a:pPr marL="0" lvl="0" indent="0" algn="l" defTabSz="755650">
            <a:lnSpc>
              <a:spcPct val="90000"/>
            </a:lnSpc>
            <a:spcBef>
              <a:spcPct val="0"/>
            </a:spcBef>
            <a:spcAft>
              <a:spcPct val="35000"/>
            </a:spcAft>
            <a:buNone/>
          </a:pPr>
          <a:r>
            <a:rPr lang="el-GR" sz="1700" kern="1200"/>
            <a:t>Επέκταση της πιλοτικής εφαρμογής σε παραγωγικό επίπεδο στα μέλη της ΚΕΟΣΟΕ και στα ιδιωτικά οινοποιεία</a:t>
          </a:r>
          <a:endParaRPr lang="en-US" sz="1700" kern="1200"/>
        </a:p>
        <a:p>
          <a:pPr marL="0" lvl="0" indent="0" algn="l" defTabSz="755650">
            <a:lnSpc>
              <a:spcPct val="90000"/>
            </a:lnSpc>
            <a:spcBef>
              <a:spcPct val="0"/>
            </a:spcBef>
            <a:spcAft>
              <a:spcPct val="35000"/>
            </a:spcAft>
            <a:buNone/>
          </a:pPr>
          <a:r>
            <a:rPr lang="el-GR" sz="1700" kern="1200"/>
            <a:t>Απάντηση στην εντεινόμενη εκστρατεία για τη μείωση της κατανάλωσης αλκοόλ  </a:t>
          </a:r>
          <a:endParaRPr lang="en-US" sz="1700" kern="1200"/>
        </a:p>
      </dsp:txBody>
      <dsp:txXfrm>
        <a:off x="2672952" y="0"/>
        <a:ext cx="8018859" cy="37401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D2F38-0555-41AE-8372-A7DE4FA17F3E}">
      <dsp:nvSpPr>
        <dsp:cNvPr id="0" name=""/>
        <dsp:cNvSpPr/>
      </dsp:nvSpPr>
      <dsp:spPr>
        <a:xfrm>
          <a:off x="0" y="64187"/>
          <a:ext cx="6065179" cy="1081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kern="1200"/>
            <a:t>Έμφαση στην προώθηση και αξιοποίηση των αποτελεσμάτων με:</a:t>
          </a:r>
          <a:endParaRPr lang="en-US" sz="2800" kern="1200"/>
        </a:p>
      </dsp:txBody>
      <dsp:txXfrm>
        <a:off x="52774" y="116961"/>
        <a:ext cx="5959631" cy="975532"/>
      </dsp:txXfrm>
    </dsp:sp>
    <dsp:sp modelId="{94FA7D47-FC3F-4AAC-9EB7-670B80270053}">
      <dsp:nvSpPr>
        <dsp:cNvPr id="0" name=""/>
        <dsp:cNvSpPr/>
      </dsp:nvSpPr>
      <dsp:spPr>
        <a:xfrm>
          <a:off x="0" y="1145267"/>
          <a:ext cx="6065179" cy="440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6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l-GR" sz="2200" kern="1200"/>
            <a:t>Διοργάνωση Ημερίδας</a:t>
          </a:r>
          <a:endParaRPr lang="en-US" sz="2200" kern="1200"/>
        </a:p>
        <a:p>
          <a:pPr marL="228600" lvl="1" indent="-228600" algn="l" defTabSz="977900">
            <a:lnSpc>
              <a:spcPct val="90000"/>
            </a:lnSpc>
            <a:spcBef>
              <a:spcPct val="0"/>
            </a:spcBef>
            <a:spcAft>
              <a:spcPct val="20000"/>
            </a:spcAft>
            <a:buChar char="•"/>
          </a:pPr>
          <a:r>
            <a:rPr lang="el-GR" sz="2200" kern="1200"/>
            <a:t>Παραγωγή και διάθεση επικοινωνιακού υλικού </a:t>
          </a:r>
          <a:endParaRPr lang="en-US" sz="2200" kern="1200"/>
        </a:p>
        <a:p>
          <a:pPr marL="228600" lvl="1" indent="-228600" algn="l" defTabSz="977900">
            <a:lnSpc>
              <a:spcPct val="90000"/>
            </a:lnSpc>
            <a:spcBef>
              <a:spcPct val="0"/>
            </a:spcBef>
            <a:spcAft>
              <a:spcPct val="20000"/>
            </a:spcAft>
            <a:buChar char="•"/>
          </a:pPr>
          <a:r>
            <a:rPr lang="el-GR" sz="2200" kern="1200"/>
            <a:t>Δημιουργία διαδικτυακής ιστοσελίδας</a:t>
          </a:r>
          <a:endParaRPr lang="en-US" sz="2200" kern="1200"/>
        </a:p>
        <a:p>
          <a:pPr marL="228600" lvl="1" indent="-228600" algn="l" defTabSz="977900">
            <a:lnSpc>
              <a:spcPct val="90000"/>
            </a:lnSpc>
            <a:spcBef>
              <a:spcPct val="0"/>
            </a:spcBef>
            <a:spcAft>
              <a:spcPct val="20000"/>
            </a:spcAft>
            <a:buChar char="•"/>
          </a:pPr>
          <a:r>
            <a:rPr lang="el-GR" sz="2200" kern="1200" dirty="0"/>
            <a:t>Παρουσία σε εκθέσεις (</a:t>
          </a:r>
          <a:r>
            <a:rPr lang="el-GR" sz="2200" kern="1200" dirty="0" err="1"/>
            <a:t>Οινόραμα</a:t>
          </a:r>
          <a:r>
            <a:rPr lang="el-GR" sz="2200" kern="1200" dirty="0"/>
            <a:t> 2025)</a:t>
          </a:r>
          <a:endParaRPr lang="en-US" sz="2200" kern="1200" dirty="0"/>
        </a:p>
        <a:p>
          <a:pPr marL="228600" lvl="1" indent="-228600" algn="l" defTabSz="977900">
            <a:lnSpc>
              <a:spcPct val="90000"/>
            </a:lnSpc>
            <a:spcBef>
              <a:spcPct val="0"/>
            </a:spcBef>
            <a:spcAft>
              <a:spcPct val="20000"/>
            </a:spcAft>
            <a:buChar char="•"/>
          </a:pPr>
          <a:r>
            <a:rPr lang="el-GR" sz="2200" kern="1200" dirty="0"/>
            <a:t>Δημιουργία Δελτίων Τύπου – </a:t>
          </a:r>
          <a:r>
            <a:rPr lang="en-US" sz="2200" kern="1200" dirty="0"/>
            <a:t>Newsletters</a:t>
          </a:r>
        </a:p>
        <a:p>
          <a:pPr marL="228600" lvl="1" indent="-228600" algn="l" defTabSz="977900">
            <a:lnSpc>
              <a:spcPct val="90000"/>
            </a:lnSpc>
            <a:spcBef>
              <a:spcPct val="0"/>
            </a:spcBef>
            <a:spcAft>
              <a:spcPct val="20000"/>
            </a:spcAft>
            <a:buChar char="•"/>
          </a:pPr>
          <a:r>
            <a:rPr lang="el-GR" sz="2200" kern="1200"/>
            <a:t>Δημοσ</a:t>
          </a:r>
          <a:r>
            <a:rPr lang="en-US" sz="2200" kern="1200"/>
            <a:t>ί</a:t>
          </a:r>
          <a:r>
            <a:rPr lang="el-GR" sz="2200" kern="1200"/>
            <a:t>ευση οπτικοακουστικού υλικού σε </a:t>
          </a:r>
          <a:r>
            <a:rPr lang="en-US" sz="2200" kern="1200"/>
            <a:t>sites</a:t>
          </a:r>
          <a:r>
            <a:rPr lang="el-GR" sz="2200" kern="1200"/>
            <a:t>, Μέσα Κοινωνικής Δικτύωσης</a:t>
          </a:r>
          <a:endParaRPr lang="en-US" sz="2200" kern="1200"/>
        </a:p>
        <a:p>
          <a:pPr marL="228600" lvl="1" indent="-228600" algn="l" defTabSz="977900">
            <a:lnSpc>
              <a:spcPct val="90000"/>
            </a:lnSpc>
            <a:spcBef>
              <a:spcPct val="0"/>
            </a:spcBef>
            <a:spcAft>
              <a:spcPct val="20000"/>
            </a:spcAft>
            <a:buChar char="•"/>
          </a:pPr>
          <a:r>
            <a:rPr lang="el-GR" sz="2200" kern="1200"/>
            <a:t>Διενέργεια προγράμματος εκπαίδευσης (σεμιναρίων) στους επαγγελματίες του κλάδου, για τη διαδικασία παραγωγής και τις προδιαγραφές του προϊόντος</a:t>
          </a:r>
          <a:endParaRPr lang="en-US" sz="2200" kern="1200"/>
        </a:p>
        <a:p>
          <a:pPr marL="228600" lvl="1" indent="-228600" algn="l" defTabSz="977900">
            <a:lnSpc>
              <a:spcPct val="90000"/>
            </a:lnSpc>
            <a:spcBef>
              <a:spcPct val="0"/>
            </a:spcBef>
            <a:spcAft>
              <a:spcPct val="20000"/>
            </a:spcAft>
            <a:buChar char="•"/>
          </a:pPr>
          <a:r>
            <a:rPr lang="el-GR" sz="2200" kern="1200"/>
            <a:t>Έρευνα αγοράς </a:t>
          </a:r>
          <a:endParaRPr lang="en-US" sz="2200" kern="1200"/>
        </a:p>
      </dsp:txBody>
      <dsp:txXfrm>
        <a:off x="0" y="1145267"/>
        <a:ext cx="6065179" cy="44049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2B3C8-41D3-46B5-BFE1-798F9CBF586D}">
      <dsp:nvSpPr>
        <dsp:cNvPr id="0" name=""/>
        <dsp:cNvSpPr/>
      </dsp:nvSpPr>
      <dsp:spPr>
        <a:xfrm>
          <a:off x="0" y="0"/>
          <a:ext cx="614476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01DD11-516E-4D7F-A02D-877F8E448652}">
      <dsp:nvSpPr>
        <dsp:cNvPr id="0" name=""/>
        <dsp:cNvSpPr/>
      </dsp:nvSpPr>
      <dsp:spPr>
        <a:xfrm>
          <a:off x="0" y="0"/>
          <a:ext cx="6144767" cy="501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l-GR" sz="2000" b="1" kern="1200" dirty="0">
              <a:solidFill>
                <a:schemeClr val="accent1">
                  <a:lumMod val="60000"/>
                  <a:lumOff val="40000"/>
                </a:schemeClr>
              </a:solidFill>
            </a:rPr>
            <a:t>Περιγραφή των ενοτήτων εργασίας και παραδοτέων</a:t>
          </a:r>
        </a:p>
        <a:p>
          <a:pPr marL="0" lvl="0" indent="0" algn="l" defTabSz="889000">
            <a:lnSpc>
              <a:spcPct val="90000"/>
            </a:lnSpc>
            <a:spcBef>
              <a:spcPct val="0"/>
            </a:spcBef>
            <a:spcAft>
              <a:spcPct val="35000"/>
            </a:spcAft>
            <a:buNone/>
          </a:pPr>
          <a:r>
            <a:rPr lang="el-GR" sz="1800" kern="1200" dirty="0">
              <a:solidFill>
                <a:schemeClr val="accent1">
                  <a:lumMod val="60000"/>
                  <a:lumOff val="40000"/>
                </a:schemeClr>
              </a:solidFill>
            </a:rPr>
            <a:t>1.</a:t>
          </a:r>
          <a:r>
            <a:rPr lang="el-GR" sz="1800" b="1" kern="1200" dirty="0">
              <a:solidFill>
                <a:schemeClr val="accent1">
                  <a:lumMod val="60000"/>
                  <a:lumOff val="40000"/>
                </a:schemeClr>
              </a:solidFill>
            </a:rPr>
            <a:t>Έρευνα/δοκιμές μη θερμικής επεξεργασίας στο εργαστήριο </a:t>
          </a:r>
          <a:r>
            <a:rPr lang="el-GR" sz="1800" kern="1200" dirty="0">
              <a:solidFill>
                <a:schemeClr val="accent1">
                  <a:lumMod val="60000"/>
                  <a:lumOff val="40000"/>
                </a:schemeClr>
              </a:solidFill>
            </a:rPr>
            <a:t>για διαφορετικές ποικιλίες οίνου</a:t>
          </a:r>
          <a:br>
            <a:rPr lang="el-GR" sz="1800" kern="1200" dirty="0">
              <a:solidFill>
                <a:schemeClr val="accent1">
                  <a:lumMod val="60000"/>
                  <a:lumOff val="40000"/>
                </a:schemeClr>
              </a:solidFill>
            </a:rPr>
          </a:br>
          <a:r>
            <a:rPr lang="el-GR" sz="1800" kern="1200" dirty="0">
              <a:solidFill>
                <a:schemeClr val="accent1">
                  <a:lumMod val="60000"/>
                  <a:lumOff val="40000"/>
                </a:schemeClr>
              </a:solidFill>
            </a:rPr>
            <a:t>Περιλαμβάνει:</a:t>
          </a:r>
          <a:br>
            <a:rPr lang="el-GR" sz="1800" kern="1200" dirty="0">
              <a:solidFill>
                <a:schemeClr val="accent1">
                  <a:lumMod val="60000"/>
                  <a:lumOff val="40000"/>
                </a:schemeClr>
              </a:solidFill>
            </a:rPr>
          </a:br>
          <a:r>
            <a:rPr lang="el-GR" sz="1800" kern="1200" dirty="0">
              <a:solidFill>
                <a:schemeClr val="accent1">
                  <a:lumMod val="60000"/>
                  <a:lumOff val="40000"/>
                </a:schemeClr>
              </a:solidFill>
            </a:rPr>
            <a:t>	- Έκθεση των παραμέτρων που πρέπει να περιλαμβάνονται στην παρακολούθηση 	   ανάλογα με τα χαρακτηριστικά του παραγόμενου προϊόντος</a:t>
          </a:r>
          <a:br>
            <a:rPr lang="el-GR" sz="1800" kern="1200" dirty="0">
              <a:solidFill>
                <a:schemeClr val="accent1">
                  <a:lumMod val="60000"/>
                  <a:lumOff val="40000"/>
                </a:schemeClr>
              </a:solidFill>
            </a:rPr>
          </a:br>
          <a:r>
            <a:rPr lang="el-GR" sz="1800" kern="1200" dirty="0">
              <a:solidFill>
                <a:schemeClr val="accent1">
                  <a:lumMod val="60000"/>
                  <a:lumOff val="40000"/>
                </a:schemeClr>
              </a:solidFill>
            </a:rPr>
            <a:t>	- Επιλογή μεθόδου μη θερμικής επεξεργασίας ανάλογα με την ποικιλία οίνου</a:t>
          </a:r>
          <a:br>
            <a:rPr lang="el-GR" sz="1800" kern="1200" dirty="0">
              <a:solidFill>
                <a:schemeClr val="accent1">
                  <a:lumMod val="60000"/>
                  <a:lumOff val="40000"/>
                </a:schemeClr>
              </a:solidFill>
            </a:rPr>
          </a:br>
          <a:r>
            <a:rPr lang="el-GR" sz="1800" kern="1200" dirty="0">
              <a:solidFill>
                <a:schemeClr val="accent1">
                  <a:lumMod val="60000"/>
                  <a:lumOff val="40000"/>
                </a:schemeClr>
              </a:solidFill>
            </a:rPr>
            <a:t>	- Έκθεση αντιοξειδωτικού ελέγχου για τουλάχιστον 5 διαφορετικές ποικιλίες (2   καλλιεργητικές περίοδοι) </a:t>
          </a:r>
          <a:br>
            <a:rPr lang="el-GR" sz="1800" kern="1200" dirty="0">
              <a:solidFill>
                <a:schemeClr val="accent1">
                  <a:lumMod val="60000"/>
                  <a:lumOff val="40000"/>
                </a:schemeClr>
              </a:solidFill>
            </a:rPr>
          </a:br>
          <a:r>
            <a:rPr lang="el-GR" sz="1800" kern="1200" dirty="0">
              <a:solidFill>
                <a:schemeClr val="accent1">
                  <a:lumMod val="60000"/>
                  <a:lumOff val="40000"/>
                </a:schemeClr>
              </a:solidFill>
            </a:rPr>
            <a:t>	- Έκθεση ελέγχου </a:t>
          </a:r>
          <a:r>
            <a:rPr lang="el-GR" sz="1800" kern="1200" dirty="0" err="1">
              <a:solidFill>
                <a:schemeClr val="accent1">
                  <a:lumMod val="60000"/>
                  <a:lumOff val="40000"/>
                </a:schemeClr>
              </a:solidFill>
            </a:rPr>
            <a:t>ρεσβερατρόλης</a:t>
          </a:r>
          <a:r>
            <a:rPr lang="el-GR" sz="1800" kern="1200" dirty="0">
              <a:solidFill>
                <a:schemeClr val="accent1">
                  <a:lumMod val="60000"/>
                  <a:lumOff val="40000"/>
                </a:schemeClr>
              </a:solidFill>
            </a:rPr>
            <a:t> για τουλάχιστον 5 διαφορετικές ποικιλίες (2 καλλιεργητικές περίοδοι)     	</a:t>
          </a:r>
        </a:p>
        <a:p>
          <a:pPr marL="0" lvl="0" indent="0" algn="l" defTabSz="889000">
            <a:lnSpc>
              <a:spcPct val="90000"/>
            </a:lnSpc>
            <a:spcBef>
              <a:spcPct val="0"/>
            </a:spcBef>
            <a:spcAft>
              <a:spcPct val="35000"/>
            </a:spcAft>
            <a:buNone/>
          </a:pPr>
          <a:r>
            <a:rPr lang="el-GR" sz="1800" kern="1200" dirty="0">
              <a:solidFill>
                <a:schemeClr val="accent1">
                  <a:lumMod val="60000"/>
                  <a:lumOff val="40000"/>
                </a:schemeClr>
              </a:solidFill>
            </a:rPr>
            <a:t>2. </a:t>
          </a:r>
          <a:r>
            <a:rPr lang="el-GR" sz="1800" b="1" kern="1200" dirty="0">
              <a:solidFill>
                <a:schemeClr val="accent1">
                  <a:lumMod val="60000"/>
                  <a:lumOff val="40000"/>
                </a:schemeClr>
              </a:solidFill>
            </a:rPr>
            <a:t>Εγκατάσταση εξοπλισμού έρευνας και αναλύσεων </a:t>
          </a:r>
          <a:r>
            <a:rPr lang="el-GR" sz="1800" kern="1200" dirty="0">
              <a:solidFill>
                <a:schemeClr val="accent1">
                  <a:lumMod val="60000"/>
                  <a:lumOff val="40000"/>
                </a:schemeClr>
              </a:solidFill>
            </a:rPr>
            <a:t>(τόσο για την εργαστηριακή έρευνα όσο και για την πιλοτική λειτουργία) </a:t>
          </a:r>
          <a:endParaRPr lang="en-US" sz="1800" kern="1200" dirty="0">
            <a:solidFill>
              <a:schemeClr val="accent1">
                <a:lumMod val="60000"/>
                <a:lumOff val="40000"/>
              </a:schemeClr>
            </a:solidFill>
          </a:endParaRPr>
        </a:p>
      </dsp:txBody>
      <dsp:txXfrm>
        <a:off x="0" y="0"/>
        <a:ext cx="6144767" cy="50109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B3873-87B1-47B4-87E5-F92C900101D2}">
      <dsp:nvSpPr>
        <dsp:cNvPr id="0" name=""/>
        <dsp:cNvSpPr/>
      </dsp:nvSpPr>
      <dsp:spPr>
        <a:xfrm>
          <a:off x="749300" y="0"/>
          <a:ext cx="5499099" cy="54990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FEF4E-4802-4D07-B060-0BFCC065FDD4}">
      <dsp:nvSpPr>
        <dsp:cNvPr id="0" name=""/>
        <dsp:cNvSpPr/>
      </dsp:nvSpPr>
      <dsp:spPr>
        <a:xfrm>
          <a:off x="1271714" y="522414"/>
          <a:ext cx="2144649" cy="214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t>Μετά από 75 χρόνια ενασχόλησης με τις πολιτικές του αμπελοοινικού τομέα και αντίστοιχης εμπειρίας</a:t>
          </a:r>
          <a:endParaRPr lang="en-US" sz="1600" kern="1200" dirty="0"/>
        </a:p>
      </dsp:txBody>
      <dsp:txXfrm>
        <a:off x="1376407" y="627107"/>
        <a:ext cx="1935263" cy="1935263"/>
      </dsp:txXfrm>
    </dsp:sp>
    <dsp:sp modelId="{67B3E99A-5ABF-4290-9CC7-00A3BC711A76}">
      <dsp:nvSpPr>
        <dsp:cNvPr id="0" name=""/>
        <dsp:cNvSpPr/>
      </dsp:nvSpPr>
      <dsp:spPr>
        <a:xfrm>
          <a:off x="3581336" y="522414"/>
          <a:ext cx="2144649" cy="214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a:t>η ΚΕΟΣΟΕ εκτιμά ότι </a:t>
          </a:r>
          <a:r>
            <a:rPr lang="en-US" sz="1600" b="1" kern="1200"/>
            <a:t>:</a:t>
          </a:r>
          <a:endParaRPr lang="en-US" sz="1600" kern="1200"/>
        </a:p>
      </dsp:txBody>
      <dsp:txXfrm>
        <a:off x="3686029" y="627107"/>
        <a:ext cx="1935263" cy="1935263"/>
      </dsp:txXfrm>
    </dsp:sp>
    <dsp:sp modelId="{F2F92129-4903-4594-ABC1-2B8A2DFCD69D}">
      <dsp:nvSpPr>
        <dsp:cNvPr id="0" name=""/>
        <dsp:cNvSpPr/>
      </dsp:nvSpPr>
      <dsp:spPr>
        <a:xfrm>
          <a:off x="1271714" y="2832036"/>
          <a:ext cx="2144649" cy="214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a:t>Τα κρασιά με μειωμένο ή χωρίς αλκοόλ, είναι προϊόν πολιτικών αποφάσεων </a:t>
          </a:r>
          <a:r>
            <a:rPr lang="en-US" sz="1600" b="1" kern="1200"/>
            <a:t>,</a:t>
          </a:r>
          <a:r>
            <a:rPr lang="el-GR" sz="1600" b="1" kern="1200"/>
            <a:t>δεν είναι συγκυριακό φαινόμενο και… </a:t>
          </a:r>
          <a:endParaRPr lang="en-US" sz="1600" kern="1200"/>
        </a:p>
      </dsp:txBody>
      <dsp:txXfrm>
        <a:off x="1376407" y="2936729"/>
        <a:ext cx="1935263" cy="1935263"/>
      </dsp:txXfrm>
    </dsp:sp>
    <dsp:sp modelId="{68B71786-4208-49F3-AD93-FF57535038A8}">
      <dsp:nvSpPr>
        <dsp:cNvPr id="0" name=""/>
        <dsp:cNvSpPr/>
      </dsp:nvSpPr>
      <dsp:spPr>
        <a:xfrm>
          <a:off x="3581336" y="2832036"/>
          <a:ext cx="2144649" cy="214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 </a:t>
          </a:r>
          <a:r>
            <a:rPr lang="el-GR" sz="1600" b="1" kern="1200"/>
            <a:t>ήρθαν για να μείνουν</a:t>
          </a:r>
          <a:r>
            <a:rPr lang="en-US" sz="1600" b="1" kern="1200"/>
            <a:t>”</a:t>
          </a:r>
          <a:endParaRPr lang="en-US" sz="1600" kern="1200"/>
        </a:p>
      </dsp:txBody>
      <dsp:txXfrm>
        <a:off x="3686029" y="2936729"/>
        <a:ext cx="1935263" cy="19352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4598D-DE55-4FAB-A684-699A06F127D1}">
      <dsp:nvSpPr>
        <dsp:cNvPr id="0" name=""/>
        <dsp:cNvSpPr/>
      </dsp:nvSpPr>
      <dsp:spPr>
        <a:xfrm>
          <a:off x="0" y="1211"/>
          <a:ext cx="481990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6BC772A-59BF-463F-B106-421E48ED6180}">
      <dsp:nvSpPr>
        <dsp:cNvPr id="0" name=""/>
        <dsp:cNvSpPr/>
      </dsp:nvSpPr>
      <dsp:spPr>
        <a:xfrm>
          <a:off x="0" y="1211"/>
          <a:ext cx="4819903" cy="800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i="1" kern="1200" dirty="0"/>
            <a:t>"</a:t>
          </a:r>
          <a:r>
            <a:rPr lang="el-GR" sz="2100" i="1" kern="1200" dirty="0">
              <a:solidFill>
                <a:srgbClr val="002060"/>
              </a:solidFill>
            </a:rPr>
            <a:t>Ελπίζω να βρήκατε αυτή την παρουσίαση κατατοπιστική και χρήσιμη</a:t>
          </a:r>
          <a:endParaRPr lang="en-US" sz="2100" kern="1200" dirty="0">
            <a:solidFill>
              <a:srgbClr val="002060"/>
            </a:solidFill>
          </a:endParaRPr>
        </a:p>
      </dsp:txBody>
      <dsp:txXfrm>
        <a:off x="0" y="1211"/>
        <a:ext cx="4819903" cy="800993"/>
      </dsp:txXfrm>
    </dsp:sp>
    <dsp:sp modelId="{AE1400C5-AC5A-4230-9F9E-9B7C06E10553}">
      <dsp:nvSpPr>
        <dsp:cNvPr id="0" name=""/>
        <dsp:cNvSpPr/>
      </dsp:nvSpPr>
      <dsp:spPr>
        <a:xfrm>
          <a:off x="0" y="802204"/>
          <a:ext cx="481990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51DC78D-CBF8-49FD-BA02-FED8CFE36B8F}">
      <dsp:nvSpPr>
        <dsp:cNvPr id="0" name=""/>
        <dsp:cNvSpPr/>
      </dsp:nvSpPr>
      <dsp:spPr>
        <a:xfrm>
          <a:off x="0" y="802204"/>
          <a:ext cx="4819903" cy="800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i="1" kern="1200" dirty="0">
              <a:solidFill>
                <a:srgbClr val="002060"/>
              </a:solidFill>
            </a:rPr>
            <a:t>Ευχαριστώ για τον χρόνο σας </a:t>
          </a:r>
          <a:endParaRPr lang="en-US" sz="2100" kern="1200" dirty="0">
            <a:solidFill>
              <a:srgbClr val="002060"/>
            </a:solidFill>
          </a:endParaRPr>
        </a:p>
      </dsp:txBody>
      <dsp:txXfrm>
        <a:off x="0" y="802204"/>
        <a:ext cx="4819903" cy="800993"/>
      </dsp:txXfrm>
    </dsp:sp>
    <dsp:sp modelId="{57FCAD36-A676-4B91-ADF5-3A8F28135712}">
      <dsp:nvSpPr>
        <dsp:cNvPr id="0" name=""/>
        <dsp:cNvSpPr/>
      </dsp:nvSpPr>
      <dsp:spPr>
        <a:xfrm>
          <a:off x="0" y="1603198"/>
          <a:ext cx="481990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AAEB2F6-0C27-4458-AA30-4F80BE02D067}">
      <dsp:nvSpPr>
        <dsp:cNvPr id="0" name=""/>
        <dsp:cNvSpPr/>
      </dsp:nvSpPr>
      <dsp:spPr>
        <a:xfrm>
          <a:off x="0" y="1603198"/>
          <a:ext cx="4721829" cy="1370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solidFill>
                <a:srgbClr val="002060"/>
              </a:solidFill>
            </a:rPr>
            <a:t>Παρασκευάς Κορδοπάτης Διευθυντής ΚΕΟΣΟΕ</a:t>
          </a:r>
          <a:endParaRPr lang="en-US" sz="2100" kern="1200" dirty="0">
            <a:solidFill>
              <a:srgbClr val="002060"/>
            </a:solidFill>
          </a:endParaRPr>
        </a:p>
      </dsp:txBody>
      <dsp:txXfrm>
        <a:off x="0" y="1603198"/>
        <a:ext cx="4721829" cy="1370052"/>
      </dsp:txXfrm>
    </dsp:sp>
    <dsp:sp modelId="{367AAD05-D351-4F72-BFDD-9C9C0B22E6CE}">
      <dsp:nvSpPr>
        <dsp:cNvPr id="0" name=""/>
        <dsp:cNvSpPr/>
      </dsp:nvSpPr>
      <dsp:spPr>
        <a:xfrm>
          <a:off x="0" y="2973251"/>
          <a:ext cx="481990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AEF934E-2A65-45D6-8F61-30CE336E2CEF}">
      <dsp:nvSpPr>
        <dsp:cNvPr id="0" name=""/>
        <dsp:cNvSpPr/>
      </dsp:nvSpPr>
      <dsp:spPr>
        <a:xfrm>
          <a:off x="0" y="2973251"/>
          <a:ext cx="4819903" cy="800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kern="1200" dirty="0">
            <a:solidFill>
              <a:srgbClr val="002060"/>
            </a:solidFill>
          </a:endParaRPr>
        </a:p>
      </dsp:txBody>
      <dsp:txXfrm>
        <a:off x="0" y="2973251"/>
        <a:ext cx="4819903" cy="800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61D02-1101-4689-A7C5-58B4DE4975A0}">
      <dsp:nvSpPr>
        <dsp:cNvPr id="0" name=""/>
        <dsp:cNvSpPr/>
      </dsp:nvSpPr>
      <dsp:spPr>
        <a:xfrm>
          <a:off x="3143" y="383421"/>
          <a:ext cx="6432360" cy="496085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191" tIns="330848" rIns="315191" bIns="330848" numCol="1" spcCol="1270" anchor="t" anchorCtr="0">
          <a:noAutofit/>
        </a:bodyPr>
        <a:lstStyle/>
        <a:p>
          <a:pPr marL="0" lvl="0" indent="0" algn="l" defTabSz="977900">
            <a:lnSpc>
              <a:spcPct val="90000"/>
            </a:lnSpc>
            <a:spcBef>
              <a:spcPct val="0"/>
            </a:spcBef>
            <a:spcAft>
              <a:spcPct val="35000"/>
            </a:spcAft>
            <a:buNone/>
          </a:pPr>
          <a:r>
            <a:rPr lang="el-GR" sz="2200" b="1" kern="1200" dirty="0"/>
            <a:t>ΙΣΧΥΟΥΣΕΣ ΤΑΣΕΙΣ ΣΤΗΝ ΠΑΓΚΟΣΜΙΑ ΑΓΟΡΑ</a:t>
          </a:r>
          <a:endParaRPr lang="en-US" sz="2200" kern="1200" dirty="0"/>
        </a:p>
        <a:p>
          <a:pPr marL="171450" lvl="1" indent="-171450" algn="l" defTabSz="800100">
            <a:lnSpc>
              <a:spcPct val="90000"/>
            </a:lnSpc>
            <a:spcBef>
              <a:spcPct val="0"/>
            </a:spcBef>
            <a:spcAft>
              <a:spcPct val="15000"/>
            </a:spcAft>
            <a:buChar char="•"/>
          </a:pPr>
          <a:r>
            <a:rPr lang="el-GR" sz="1800" kern="1200" dirty="0"/>
            <a:t>Εδραιώνεται η ευαισθητοποίηση των καταναλωτών σε θέματα υγείας και ευεξίας, ειδικά μετά την πανδημία </a:t>
          </a:r>
          <a:r>
            <a:rPr lang="en-US" sz="1800" kern="1200" dirty="0"/>
            <a:t>covid 19</a:t>
          </a:r>
          <a:r>
            <a:rPr lang="el-GR" sz="1800" kern="1200" dirty="0"/>
            <a:t> </a:t>
          </a:r>
          <a:r>
            <a:rPr lang="en-US" sz="1800" kern="1200" dirty="0"/>
            <a:t>,</a:t>
          </a:r>
          <a:r>
            <a:rPr lang="el-GR" sz="1800" kern="1200" dirty="0"/>
            <a:t>η τάση μετατρέπει τους οίνους χαμηλής περιεκτικότητας σε αλκοόλη σε βασική τάση της βιομηχανίας</a:t>
          </a:r>
          <a:endParaRPr lang="en-US" sz="1800" kern="1200" dirty="0"/>
        </a:p>
        <a:p>
          <a:pPr marL="171450" lvl="1" indent="-171450" algn="l" defTabSz="800100">
            <a:lnSpc>
              <a:spcPct val="90000"/>
            </a:lnSpc>
            <a:spcBef>
              <a:spcPct val="0"/>
            </a:spcBef>
            <a:spcAft>
              <a:spcPct val="15000"/>
            </a:spcAft>
            <a:buChar char="•"/>
          </a:pPr>
          <a:r>
            <a:rPr lang="el-GR" sz="1800" kern="1200" dirty="0"/>
            <a:t>Η παγκόσμια αγορά αναμένεται να αξίζει πάνω από 10 δισεκατομμύρια ευρώ, μέχρι το 2027</a:t>
          </a:r>
          <a:endParaRPr lang="en-US" sz="1800" kern="1200" dirty="0"/>
        </a:p>
        <a:p>
          <a:pPr marL="171450" lvl="1" indent="-171450" algn="l" defTabSz="800100">
            <a:lnSpc>
              <a:spcPct val="90000"/>
            </a:lnSpc>
            <a:spcBef>
              <a:spcPct val="0"/>
            </a:spcBef>
            <a:spcAft>
              <a:spcPct val="15000"/>
            </a:spcAft>
            <a:buChar char="•"/>
          </a:pPr>
          <a:r>
            <a:rPr lang="el-GR" sz="1800" kern="1200" dirty="0"/>
            <a:t>Η αύξηση που παρατηρήθηκε στην κατανάλωση των </a:t>
          </a:r>
          <a:r>
            <a:rPr lang="el-GR" sz="1800" kern="1200" dirty="0" err="1"/>
            <a:t>αποαλκοολωμένων</a:t>
          </a:r>
          <a:r>
            <a:rPr lang="el-GR" sz="1800" kern="1200" dirty="0"/>
            <a:t> οίνων μεταξύ των ετών 2016-2020 ήταν της τάξης του 8,8%</a:t>
          </a:r>
          <a:endParaRPr lang="en-US" sz="1800" kern="1200" dirty="0"/>
        </a:p>
        <a:p>
          <a:pPr marL="171450" lvl="1" indent="-171450" algn="l" defTabSz="800100">
            <a:lnSpc>
              <a:spcPct val="90000"/>
            </a:lnSpc>
            <a:spcBef>
              <a:spcPct val="0"/>
            </a:spcBef>
            <a:spcAft>
              <a:spcPct val="15000"/>
            </a:spcAft>
            <a:buChar char="•"/>
          </a:pPr>
          <a:r>
            <a:rPr lang="el-GR" sz="1800" kern="1200" dirty="0"/>
            <a:t>Η προϋπολογισμένη αύξηση για την δεκαετία 2021-2031, εκτιμάται σε 10,4%</a:t>
          </a:r>
          <a:endParaRPr lang="en-US" sz="1800" kern="1200" dirty="0"/>
        </a:p>
        <a:p>
          <a:pPr marL="171450" lvl="1" indent="-171450" algn="l" defTabSz="800100">
            <a:lnSpc>
              <a:spcPct val="90000"/>
            </a:lnSpc>
            <a:spcBef>
              <a:spcPct val="0"/>
            </a:spcBef>
            <a:spcAft>
              <a:spcPct val="15000"/>
            </a:spcAft>
            <a:buChar char="•"/>
          </a:pPr>
          <a:r>
            <a:rPr lang="el-GR" sz="1800" kern="1200" dirty="0"/>
            <a:t>Οι νέοι καταναλωτές αποτελούν την κινητήρια δύναμη αυτής της τάσης – Ομάδα στόχος και αυτοί που δεν καταναλώνουν αλκοόλ</a:t>
          </a:r>
          <a:endParaRPr lang="en-US" sz="1800" kern="1200" dirty="0"/>
        </a:p>
      </dsp:txBody>
      <dsp:txXfrm>
        <a:off x="3143" y="383421"/>
        <a:ext cx="6432360" cy="4960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0CCC0-5AA3-4778-86AA-9B8B42E9376E}">
      <dsp:nvSpPr>
        <dsp:cNvPr id="0" name=""/>
        <dsp:cNvSpPr/>
      </dsp:nvSpPr>
      <dsp:spPr>
        <a:xfrm rot="5400000">
          <a:off x="1997284" y="774526"/>
          <a:ext cx="4399280" cy="395004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t>Υιοθετώντας δημοσίευση του ιατρικού περιοδικού </a:t>
          </a:r>
          <a:r>
            <a:rPr lang="en-US" sz="1700" kern="1200" dirty="0"/>
            <a:t>The Lancet,</a:t>
          </a:r>
          <a:r>
            <a:rPr lang="el-GR" sz="1700" kern="1200" dirty="0"/>
            <a:t>ο Π.Ο.Υ:</a:t>
          </a:r>
          <a:endParaRPr lang="en-US" sz="1700" kern="1200" dirty="0"/>
        </a:p>
        <a:p>
          <a:pPr marL="342900" lvl="2" indent="-171450" algn="l" defTabSz="755650">
            <a:lnSpc>
              <a:spcPct val="90000"/>
            </a:lnSpc>
            <a:spcBef>
              <a:spcPct val="0"/>
            </a:spcBef>
            <a:spcAft>
              <a:spcPct val="15000"/>
            </a:spcAft>
            <a:buChar char="•"/>
          </a:pPr>
          <a:r>
            <a:rPr lang="el-GR" sz="1700" kern="1200" dirty="0"/>
            <a:t>υπενθυμίζει ότι η κατανάλωση αλκοόλ αποτελεί επιβαρυντικό παράγοντα για πολλούς καρκίνους</a:t>
          </a:r>
          <a:endParaRPr lang="en-US" sz="1700" kern="1200" dirty="0"/>
        </a:p>
        <a:p>
          <a:pPr marL="342900" lvl="2" indent="-171450" algn="l" defTabSz="755650">
            <a:lnSpc>
              <a:spcPct val="90000"/>
            </a:lnSpc>
            <a:spcBef>
              <a:spcPct val="0"/>
            </a:spcBef>
            <a:spcAft>
              <a:spcPct val="15000"/>
            </a:spcAft>
            <a:buChar char="•"/>
          </a:pPr>
          <a:r>
            <a:rPr lang="el-GR" sz="1700" kern="1200"/>
            <a:t>όταν πρόκειται για πρόληψη του καρκίνου, δεν υπάρχει επίπεδο ασφαλείας κατανάλωσης αλκοόλ </a:t>
          </a:r>
          <a:endParaRPr lang="en-US" sz="1700" kern="1200"/>
        </a:p>
        <a:p>
          <a:pPr marL="171450" lvl="1" indent="-171450" algn="l" defTabSz="755650">
            <a:lnSpc>
              <a:spcPct val="90000"/>
            </a:lnSpc>
            <a:spcBef>
              <a:spcPct val="0"/>
            </a:spcBef>
            <a:spcAft>
              <a:spcPct val="15000"/>
            </a:spcAft>
            <a:buChar char="•"/>
          </a:pPr>
          <a:r>
            <a:rPr lang="el-GR" sz="1700" kern="1200" dirty="0"/>
            <a:t>Η θέση αυτή υπερψηφίζεται</a:t>
          </a:r>
          <a:r>
            <a:rPr lang="en-US" sz="1700" kern="1200" dirty="0"/>
            <a:t> </a:t>
          </a:r>
          <a:r>
            <a:rPr lang="el-GR" sz="1700" kern="1200" dirty="0"/>
            <a:t>στο Ε.Κ στις 9/12/2021, αφού ήδη έχει υιοθετηθεί από την επιτροπή για την καταπολέμηση του καρκίνου του ευρωπαϊκού κοινοβουλίου (</a:t>
          </a:r>
          <a:r>
            <a:rPr lang="en-US" sz="1700" kern="1200" dirty="0"/>
            <a:t>Beating Cancer, BECA)</a:t>
          </a:r>
        </a:p>
      </dsp:txBody>
      <dsp:txXfrm rot="-5400000">
        <a:off x="2221901" y="742735"/>
        <a:ext cx="3757221" cy="4013630"/>
      </dsp:txXfrm>
    </dsp:sp>
    <dsp:sp modelId="{E4D1C8B5-E355-4A2E-A7CA-F9BD5AA3364D}">
      <dsp:nvSpPr>
        <dsp:cNvPr id="0" name=""/>
        <dsp:cNvSpPr/>
      </dsp:nvSpPr>
      <dsp:spPr>
        <a:xfrm>
          <a:off x="0" y="0"/>
          <a:ext cx="2221901" cy="54990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l-GR" sz="1800" b="1" kern="1200" dirty="0"/>
            <a:t>ΠΑΡΑΛΛΗΛΕΣ ΕΞΕΛΙΞΕΙΣ</a:t>
          </a:r>
        </a:p>
        <a:p>
          <a:pPr marL="0" lvl="0" indent="0" algn="ctr" defTabSz="800100">
            <a:lnSpc>
              <a:spcPct val="90000"/>
            </a:lnSpc>
            <a:spcBef>
              <a:spcPct val="0"/>
            </a:spcBef>
            <a:spcAft>
              <a:spcPct val="35000"/>
            </a:spcAft>
            <a:buNone/>
          </a:pPr>
          <a:r>
            <a:rPr lang="el-GR" sz="1800" b="1" kern="1200" dirty="0"/>
            <a:t> ΠΑΓΚΟΣΜΙΟΣ ΟΡΓΑΝΙΣΜΟΣ ΥΓΕΙΑΣ (Π.Ο.Υ.) ΕΚΘΕΣΗ ΕΙΔΙΚΗΣ ΕΠΙΤΡΟΠΗΣ </a:t>
          </a:r>
          <a:r>
            <a:rPr lang="en-US" sz="1800" b="1" kern="1200" dirty="0"/>
            <a:t>BECA</a:t>
          </a:r>
          <a:r>
            <a:rPr lang="el-GR" sz="1800" b="1" kern="1200" dirty="0"/>
            <a:t> </a:t>
          </a:r>
          <a:br>
            <a:rPr lang="el-GR" sz="1800" b="1" kern="1200" dirty="0"/>
          </a:br>
          <a:r>
            <a:rPr lang="el-GR" sz="1800" b="1" kern="1200" dirty="0"/>
            <a:t>ΕΥΡΩΠΑΪΚΟΣ ΑΜΠΕΛΟΟΙΝΙΚΟΣ ΚΛΑΔΟΣ </a:t>
          </a:r>
          <a:endParaRPr lang="en-US" sz="1800" kern="1200" dirty="0"/>
        </a:p>
      </dsp:txBody>
      <dsp:txXfrm>
        <a:off x="108464" y="108464"/>
        <a:ext cx="2004973" cy="5282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CEB4E-16D0-4908-9D8A-04BEE12D32CA}">
      <dsp:nvSpPr>
        <dsp:cNvPr id="0" name=""/>
        <dsp:cNvSpPr/>
      </dsp:nvSpPr>
      <dsp:spPr>
        <a:xfrm>
          <a:off x="90209" y="654301"/>
          <a:ext cx="2023132" cy="20231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a:t>ΑΠΟΤΕΛΕΣΜΑ ΤΩΝ ΑΝΤΙΔΡΑΣΕΩΝ</a:t>
          </a:r>
          <a:endParaRPr lang="en-US" sz="1600" kern="1200"/>
        </a:p>
      </dsp:txBody>
      <dsp:txXfrm>
        <a:off x="386490" y="950582"/>
        <a:ext cx="1430570" cy="1430570"/>
      </dsp:txXfrm>
    </dsp:sp>
    <dsp:sp modelId="{BD657C21-9132-4BAA-93D7-4964288C54E6}">
      <dsp:nvSpPr>
        <dsp:cNvPr id="0" name=""/>
        <dsp:cNvSpPr/>
      </dsp:nvSpPr>
      <dsp:spPr>
        <a:xfrm rot="10800000">
          <a:off x="747727" y="2910664"/>
          <a:ext cx="708096" cy="494450"/>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8B63CA-1409-4279-A2FF-7EEC29C22EAB}">
      <dsp:nvSpPr>
        <dsp:cNvPr id="0" name=""/>
        <dsp:cNvSpPr/>
      </dsp:nvSpPr>
      <dsp:spPr>
        <a:xfrm>
          <a:off x="337957" y="3610358"/>
          <a:ext cx="1527634" cy="1573475"/>
        </a:xfrm>
        <a:prstGeom prst="ellipse">
          <a:avLst/>
        </a:prstGeom>
        <a:solidFill>
          <a:schemeClr val="accent2">
            <a:hueOff val="-135738"/>
            <a:satOff val="-1163"/>
            <a:lumOff val="-7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l-GR" sz="1050" kern="1200" dirty="0"/>
            <a:t>Υιοθετείται από το Ευρωπαϊκό Κοινοβούλιο ο όρος «επιβλαβούς χρήσης αλκοόλ» αντί της «κατανάλωσης αλκοόλ»</a:t>
          </a:r>
          <a:endParaRPr lang="en-US" sz="1050" kern="1200" dirty="0"/>
        </a:p>
      </dsp:txBody>
      <dsp:txXfrm>
        <a:off x="561674" y="3840788"/>
        <a:ext cx="1080200" cy="1112615"/>
      </dsp:txXfrm>
    </dsp:sp>
    <dsp:sp modelId="{B8E25789-CC5B-466B-A86D-9FC86D24C75F}">
      <dsp:nvSpPr>
        <dsp:cNvPr id="0" name=""/>
        <dsp:cNvSpPr/>
      </dsp:nvSpPr>
      <dsp:spPr>
        <a:xfrm rot="5400000">
          <a:off x="2333680" y="4149871"/>
          <a:ext cx="708096" cy="494450"/>
        </a:xfrm>
        <a:prstGeom prst="triangle">
          <a:avLst/>
        </a:prstGeom>
        <a:solidFill>
          <a:schemeClr val="accent2">
            <a:hueOff val="-203606"/>
            <a:satOff val="-1745"/>
            <a:lumOff val="-115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F11B50-8F49-4E7A-B44C-2F298C3CE0FD}">
      <dsp:nvSpPr>
        <dsp:cNvPr id="0" name=""/>
        <dsp:cNvSpPr/>
      </dsp:nvSpPr>
      <dsp:spPr>
        <a:xfrm>
          <a:off x="3481877" y="3628643"/>
          <a:ext cx="1785942" cy="1536905"/>
        </a:xfrm>
        <a:prstGeom prst="ellipse">
          <a:avLst/>
        </a:prstGeom>
        <a:solidFill>
          <a:schemeClr val="accent2">
            <a:hueOff val="-271475"/>
            <a:satOff val="-2327"/>
            <a:lumOff val="-15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l-GR" sz="1050" kern="1200" dirty="0"/>
            <a:t>εισάγονται οι ορισμοί στον ΚΑΝ(ΕΚ) 1308/2013, μέσω του ΚΑΝ(ΕΚ) 2117/2021, </a:t>
          </a:r>
          <a:r>
            <a:rPr lang="el-GR" sz="1050" kern="1200" dirty="0" err="1"/>
            <a:t>αποαλκοολωμένος</a:t>
          </a:r>
          <a:r>
            <a:rPr lang="el-GR" sz="1050" kern="1200" dirty="0"/>
            <a:t> και μερικώς </a:t>
          </a:r>
          <a:r>
            <a:rPr lang="el-GR" sz="1050" kern="1200" dirty="0" err="1"/>
            <a:t>αποαλκοολωμένος</a:t>
          </a:r>
          <a:r>
            <a:rPr lang="el-GR" sz="1050" kern="1200" dirty="0"/>
            <a:t> οίνος</a:t>
          </a:r>
          <a:endParaRPr lang="en-US" sz="1050" kern="1200" dirty="0"/>
        </a:p>
      </dsp:txBody>
      <dsp:txXfrm>
        <a:off x="3743422" y="3853718"/>
        <a:ext cx="1262852" cy="1086755"/>
      </dsp:txXfrm>
    </dsp:sp>
    <dsp:sp modelId="{D0A2EAC1-40E3-4EA7-9C67-8B55353B162B}">
      <dsp:nvSpPr>
        <dsp:cNvPr id="0" name=""/>
        <dsp:cNvSpPr/>
      </dsp:nvSpPr>
      <dsp:spPr>
        <a:xfrm>
          <a:off x="4020801" y="2891819"/>
          <a:ext cx="708096" cy="494450"/>
        </a:xfrm>
        <a:prstGeom prst="triangle">
          <a:avLst/>
        </a:prstGeom>
        <a:solidFill>
          <a:schemeClr val="accent2">
            <a:hueOff val="-407213"/>
            <a:satOff val="-3490"/>
            <a:lumOff val="-231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5B6638-311D-40F8-9CF7-A672977CA5FA}">
      <dsp:nvSpPr>
        <dsp:cNvPr id="0" name=""/>
        <dsp:cNvSpPr/>
      </dsp:nvSpPr>
      <dsp:spPr>
        <a:xfrm>
          <a:off x="3124907" y="1537"/>
          <a:ext cx="2499883" cy="2675895"/>
        </a:xfrm>
        <a:prstGeom prst="ellipse">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el-GR" sz="800" kern="1200" dirty="0"/>
            <a:t>η Ομάδα Υψηλού Επιπέδου, που συγκροτήθηκε από εμπειρογνώμονες του ευρωπαϊκού τομέα Οίνου, για την αντιμετώπιση της κρίσης σε αυτόν, στα συμπεράσματα του Δεκεμβρίου 2024 προτρέπει:</a:t>
          </a:r>
          <a:endParaRPr lang="en-US" sz="800" kern="1200" dirty="0"/>
        </a:p>
        <a:p>
          <a:pPr marL="57150" lvl="1" indent="-57150" algn="l" defTabSz="355600">
            <a:lnSpc>
              <a:spcPct val="90000"/>
            </a:lnSpc>
            <a:spcBef>
              <a:spcPct val="0"/>
            </a:spcBef>
            <a:spcAft>
              <a:spcPct val="15000"/>
            </a:spcAft>
            <a:buChar char="•"/>
          </a:pPr>
          <a:r>
            <a:rPr lang="el-GR" sz="800" kern="1200" dirty="0"/>
            <a:t>τους παραγωγούς οίνου να λάβουν υπ’ </a:t>
          </a:r>
          <a:r>
            <a:rPr lang="el-GR" sz="800" kern="1200" dirty="0" err="1"/>
            <a:t>όψιν</a:t>
          </a:r>
          <a:r>
            <a:rPr lang="el-GR" sz="800" kern="1200" dirty="0"/>
            <a:t> τους τις νέες τάσεις κατανάλωσης, παράγοντας οίνους με χαμηλή ή χωρίς περιεκτικότητα σε αλκοόλη</a:t>
          </a:r>
          <a:endParaRPr lang="en-US" sz="800" kern="1200" dirty="0"/>
        </a:p>
        <a:p>
          <a:pPr marL="57150" lvl="1" indent="-57150" algn="l" defTabSz="355600">
            <a:lnSpc>
              <a:spcPct val="90000"/>
            </a:lnSpc>
            <a:spcBef>
              <a:spcPct val="0"/>
            </a:spcBef>
            <a:spcAft>
              <a:spcPct val="15000"/>
            </a:spcAft>
            <a:buChar char="•"/>
          </a:pPr>
          <a:r>
            <a:rPr lang="el-GR" sz="800" kern="1200" dirty="0"/>
            <a:t>την Ευρωπαϊκή Επιτροπή να προσαρμόσει τους κανόνες (ορισμούς, οινολογικές πρακτικές, συσκευασίας και παρουσίασης), ώστε να διευκολυνθεί η εμπορία κρασιών πλήρως και μερικώς </a:t>
          </a:r>
          <a:r>
            <a:rPr lang="el-GR" sz="800" kern="1200" dirty="0" err="1"/>
            <a:t>αποαλκοολωμένων</a:t>
          </a:r>
          <a:endParaRPr lang="en-US" sz="800" kern="1200" dirty="0"/>
        </a:p>
      </dsp:txBody>
      <dsp:txXfrm>
        <a:off x="3491006" y="393413"/>
        <a:ext cx="1767685" cy="1892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F48E9-BFC4-4330-9B15-FA662F7DE018}">
      <dsp:nvSpPr>
        <dsp:cNvPr id="0" name=""/>
        <dsp:cNvSpPr/>
      </dsp:nvSpPr>
      <dsp:spPr>
        <a:xfrm>
          <a:off x="0" y="0"/>
          <a:ext cx="8197596" cy="8435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l-GR" sz="900" b="1" kern="1200" dirty="0"/>
            <a:t>ΣΗΜΕΡΑ</a:t>
          </a:r>
        </a:p>
        <a:p>
          <a:pPr marL="0" lvl="0" indent="0" algn="l" defTabSz="400050">
            <a:lnSpc>
              <a:spcPct val="90000"/>
            </a:lnSpc>
            <a:spcBef>
              <a:spcPct val="0"/>
            </a:spcBef>
            <a:spcAft>
              <a:spcPct val="35000"/>
            </a:spcAft>
            <a:buNone/>
          </a:pPr>
          <a:r>
            <a:rPr lang="el-GR" sz="900" b="1" kern="1200" dirty="0"/>
            <a:t>Ο </a:t>
          </a:r>
          <a:r>
            <a:rPr lang="en-US" sz="900" b="1" kern="1200" dirty="0"/>
            <a:t>O.I.V </a:t>
          </a:r>
          <a:r>
            <a:rPr lang="el-GR" sz="900" b="1" kern="1200" dirty="0"/>
            <a:t>ανακοινώνει ότι το 2024 η κατανάλωση οίνου συνεχίζει να μειώνεται και βρίσκεται πλέον στα επίπεδα του 1961 ,γεγονός που αποδίδει  σ</a:t>
          </a:r>
          <a:r>
            <a:rPr lang="el-GR" sz="900" b="0" i="0" kern="1200" dirty="0"/>
            <a:t>τις εξελισσόμενες αλλαγές του τρόπου ζωής ,στις αλλαγές κοινωνικών συνηθειών και στις αλλαγές των γενεών και της συμπεριφοράς των καταναλωτών.</a:t>
          </a:r>
          <a:r>
            <a:rPr lang="el-GR" sz="900" kern="1200" dirty="0">
              <a:solidFill>
                <a:schemeClr val="tx2">
                  <a:lumMod val="50000"/>
                  <a:lumOff val="50000"/>
                </a:schemeClr>
              </a:solidFill>
            </a:rPr>
            <a:t> </a:t>
          </a:r>
          <a:r>
            <a:rPr lang="el-GR" sz="900" kern="1200" dirty="0">
              <a:solidFill>
                <a:schemeClr val="bg1"/>
              </a:solidFill>
            </a:rPr>
            <a:t>Ήδη ,το ευρωπαϊκό τμήμα του Π.Ο.Υ ,λόγω των ελλειμάτων του προτείνει στα Κ/Μ της ΕΕ ,την φορολόγηση του οίνου και του αλκοόλ ,για την μείωση της κατανάλωσής τους </a:t>
          </a:r>
          <a:endParaRPr lang="el-GR" sz="900" b="1" kern="1200" dirty="0">
            <a:solidFill>
              <a:schemeClr val="bg1"/>
            </a:solidFill>
          </a:endParaRPr>
        </a:p>
      </dsp:txBody>
      <dsp:txXfrm>
        <a:off x="24706" y="24706"/>
        <a:ext cx="7188664" cy="794122"/>
      </dsp:txXfrm>
    </dsp:sp>
    <dsp:sp modelId="{A04972DB-BCF8-4916-8193-AA7665046BBE}">
      <dsp:nvSpPr>
        <dsp:cNvPr id="0" name=""/>
        <dsp:cNvSpPr/>
      </dsp:nvSpPr>
      <dsp:spPr>
        <a:xfrm>
          <a:off x="612158" y="960691"/>
          <a:ext cx="8197596" cy="8435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l-GR" sz="900" b="1" kern="1200" dirty="0"/>
            <a:t>Σε σχετική Έκθεση στο Ηνωμένο Βασίλειο αναφέρεται ότι</a:t>
          </a:r>
          <a:r>
            <a:rPr lang="en-US" sz="900" b="1" kern="1200" dirty="0"/>
            <a:t>:</a:t>
          </a:r>
          <a:r>
            <a:rPr lang="el-GR" sz="900" kern="1200" dirty="0"/>
            <a:t>η ζήτηση για κρασιά με αλκοόλ μεταξύ 5 και 9 %</a:t>
          </a:r>
          <a:r>
            <a:rPr lang="en-US" sz="900" kern="1200" dirty="0"/>
            <a:t> vol </a:t>
          </a:r>
          <a:r>
            <a:rPr lang="en-US" sz="900" kern="1200" dirty="0" err="1"/>
            <a:t>alc</a:t>
          </a:r>
          <a:r>
            <a:rPr lang="en-US" sz="900" kern="1200" dirty="0"/>
            <a:t> </a:t>
          </a:r>
          <a:r>
            <a:rPr lang="el-GR" sz="900" kern="1200" dirty="0"/>
            <a:t>αυξήθηκε κατά 100% το δωδεκάμηνο Φεβ 2024 – Φεβ 2025 (</a:t>
          </a:r>
          <a:r>
            <a:rPr lang="en-US" sz="900" kern="1200" dirty="0"/>
            <a:t>Nielsen)</a:t>
          </a:r>
        </a:p>
      </dsp:txBody>
      <dsp:txXfrm>
        <a:off x="636864" y="985397"/>
        <a:ext cx="6987729" cy="794122"/>
      </dsp:txXfrm>
    </dsp:sp>
    <dsp:sp modelId="{5180C12E-BBF4-4CB3-A073-7D25121E549A}">
      <dsp:nvSpPr>
        <dsp:cNvPr id="0" name=""/>
        <dsp:cNvSpPr/>
      </dsp:nvSpPr>
      <dsp:spPr>
        <a:xfrm>
          <a:off x="1224316" y="1921383"/>
          <a:ext cx="8197596" cy="8435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l-GR" sz="900" kern="1200"/>
            <a:t>Οι αλυσίδες λιανικών πωλήσεων </a:t>
          </a:r>
          <a:r>
            <a:rPr lang="en-US" sz="900" kern="1200"/>
            <a:t>Tesco </a:t>
          </a:r>
          <a:r>
            <a:rPr lang="el-GR" sz="900" kern="1200"/>
            <a:t>και </a:t>
          </a:r>
          <a:r>
            <a:rPr lang="en-US" sz="900" kern="1200"/>
            <a:t>Waitrose</a:t>
          </a:r>
          <a:r>
            <a:rPr lang="el-GR" sz="900" kern="1200"/>
            <a:t>, απολαμβάνουν αύξηση των πωλήσεων της σχετικής κατηγορίας από μήνα σε μήνα , λανσάροντας και δικά τους κρασιά</a:t>
          </a:r>
          <a:endParaRPr lang="en-US" sz="900" kern="1200"/>
        </a:p>
      </dsp:txBody>
      <dsp:txXfrm>
        <a:off x="1249022" y="1946089"/>
        <a:ext cx="6987729" cy="794122"/>
      </dsp:txXfrm>
    </dsp:sp>
    <dsp:sp modelId="{A342F15F-BEE2-49B4-8974-67E09C785054}">
      <dsp:nvSpPr>
        <dsp:cNvPr id="0" name=""/>
        <dsp:cNvSpPr/>
      </dsp:nvSpPr>
      <dsp:spPr>
        <a:xfrm>
          <a:off x="1836474" y="2882074"/>
          <a:ext cx="8197596" cy="8435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l-GR" sz="900" kern="1200"/>
            <a:t>Το 50% των καταναλωτών προτιμούν να πίνουν δυο ποτήρια κρασιού με χαμηλό αλκοόλ αντί για ένα ,με αντίστοιχο ποσοστό 71% στις ηλικίες 25 – 34 ετών </a:t>
          </a:r>
          <a:endParaRPr lang="en-US" sz="900" kern="1200"/>
        </a:p>
      </dsp:txBody>
      <dsp:txXfrm>
        <a:off x="1861180" y="2906780"/>
        <a:ext cx="6987729" cy="794122"/>
      </dsp:txXfrm>
    </dsp:sp>
    <dsp:sp modelId="{41CAD7FD-1152-480F-BB15-D793F2DDF08D}">
      <dsp:nvSpPr>
        <dsp:cNvPr id="0" name=""/>
        <dsp:cNvSpPr/>
      </dsp:nvSpPr>
      <dsp:spPr>
        <a:xfrm>
          <a:off x="2448632" y="3842766"/>
          <a:ext cx="8197596" cy="8435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l-GR" sz="900" kern="1200" dirty="0"/>
            <a:t> Στο πλαίσιο του συμβιβασμού η</a:t>
          </a:r>
          <a:r>
            <a:rPr lang="el-GR" sz="900" b="1" kern="1200" dirty="0"/>
            <a:t> ΕΥΡΩΠΑΪΚΗ ΕΠΙΤΡΟΠΗ ΓΕΦΥΡΩΝΕΙ ΤΙΣ  ΠΟΛΙΤΙΚΕΣ ΑΝΤΙΘΕΣΕΙΣ, μ</a:t>
          </a:r>
          <a:r>
            <a:rPr lang="el-GR" sz="900" kern="1200" dirty="0"/>
            <a:t>έσω του συνδυασμού της </a:t>
          </a:r>
          <a:r>
            <a:rPr lang="el-GR" sz="900" kern="1200" dirty="0" err="1"/>
            <a:t>μετρι</a:t>
          </a:r>
          <a:r>
            <a:rPr lang="en-US" sz="900" kern="1200" dirty="0"/>
            <a:t>o</a:t>
          </a:r>
          <a:r>
            <a:rPr lang="el-GR" sz="900" kern="1200" dirty="0" err="1"/>
            <a:t>παθούς</a:t>
          </a:r>
          <a:r>
            <a:rPr lang="el-GR" sz="900" kern="1200" dirty="0"/>
            <a:t> κατανάλωσης (</a:t>
          </a:r>
          <a:r>
            <a:rPr lang="en-US" sz="900" kern="1200" dirty="0"/>
            <a:t>moderation),</a:t>
          </a:r>
          <a:r>
            <a:rPr lang="el-GR" sz="900" kern="1200" dirty="0"/>
            <a:t> της παραγωγής οίνων με χαμηλή αλκοόλη και των συστάσεων της Επιτροπής </a:t>
          </a:r>
          <a:r>
            <a:rPr lang="en-US" sz="900" kern="1200" dirty="0"/>
            <a:t>BECA </a:t>
          </a:r>
          <a:r>
            <a:rPr lang="el-GR" sz="900" kern="1200" dirty="0"/>
            <a:t>του Ευρωπαϊκού Κοινοβουλίου </a:t>
          </a:r>
          <a:r>
            <a:rPr lang="en-US" sz="900" kern="1200" dirty="0"/>
            <a:t> </a:t>
          </a:r>
          <a:r>
            <a:rPr lang="el-GR" sz="900" b="1" kern="1200" dirty="0"/>
            <a:t>  </a:t>
          </a:r>
          <a:endParaRPr lang="en-US" sz="900" kern="1200" dirty="0"/>
        </a:p>
      </dsp:txBody>
      <dsp:txXfrm>
        <a:off x="2473338" y="3867472"/>
        <a:ext cx="6987729" cy="794122"/>
      </dsp:txXfrm>
    </dsp:sp>
    <dsp:sp modelId="{59151F9F-8AC1-433B-81B6-34B4483447FE}">
      <dsp:nvSpPr>
        <dsp:cNvPr id="0" name=""/>
        <dsp:cNvSpPr/>
      </dsp:nvSpPr>
      <dsp:spPr>
        <a:xfrm>
          <a:off x="7649299" y="616248"/>
          <a:ext cx="548297" cy="54829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772666" y="616248"/>
        <a:ext cx="301563" cy="412593"/>
      </dsp:txXfrm>
    </dsp:sp>
    <dsp:sp modelId="{775756CD-94D1-407B-B272-0EBAFB46B809}">
      <dsp:nvSpPr>
        <dsp:cNvPr id="0" name=""/>
        <dsp:cNvSpPr/>
      </dsp:nvSpPr>
      <dsp:spPr>
        <a:xfrm>
          <a:off x="8261457" y="1576939"/>
          <a:ext cx="548297" cy="54829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384824" y="1576939"/>
        <a:ext cx="301563" cy="412593"/>
      </dsp:txXfrm>
    </dsp:sp>
    <dsp:sp modelId="{B64D487A-50B1-47E2-86DE-F76B13A9D599}">
      <dsp:nvSpPr>
        <dsp:cNvPr id="0" name=""/>
        <dsp:cNvSpPr/>
      </dsp:nvSpPr>
      <dsp:spPr>
        <a:xfrm>
          <a:off x="8873615" y="2523572"/>
          <a:ext cx="548297" cy="54829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996982" y="2523572"/>
        <a:ext cx="301563" cy="412593"/>
      </dsp:txXfrm>
    </dsp:sp>
    <dsp:sp modelId="{FA9E55D1-4E06-4BBF-BF7A-5C0EF0ED2CDF}">
      <dsp:nvSpPr>
        <dsp:cNvPr id="0" name=""/>
        <dsp:cNvSpPr/>
      </dsp:nvSpPr>
      <dsp:spPr>
        <a:xfrm>
          <a:off x="9485773" y="3493636"/>
          <a:ext cx="548297" cy="54829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609140" y="3493636"/>
        <a:ext cx="301563" cy="412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A9078-947A-437C-A249-AA05399FA501}">
      <dsp:nvSpPr>
        <dsp:cNvPr id="0" name=""/>
        <dsp:cNvSpPr/>
      </dsp:nvSpPr>
      <dsp:spPr>
        <a:xfrm>
          <a:off x="0" y="87319"/>
          <a:ext cx="10691265" cy="584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1" kern="1200" dirty="0"/>
            <a:t>Σε έρευνα που πραγματοποιήθηκε το 2022 σε δείγμα 741 καταναλωτών στην Ελλάδα μέσω </a:t>
          </a:r>
          <a:r>
            <a:rPr lang="en-US" sz="1500" b="1" kern="1200" dirty="0"/>
            <a:t>Google Forms</a:t>
          </a:r>
        </a:p>
      </dsp:txBody>
      <dsp:txXfrm>
        <a:off x="28539" y="115858"/>
        <a:ext cx="10634187" cy="527556"/>
      </dsp:txXfrm>
    </dsp:sp>
    <dsp:sp modelId="{0D201417-B2F2-4C82-ADE5-4360C17DE963}">
      <dsp:nvSpPr>
        <dsp:cNvPr id="0" name=""/>
        <dsp:cNvSpPr/>
      </dsp:nvSpPr>
      <dsp:spPr>
        <a:xfrm>
          <a:off x="0" y="715154"/>
          <a:ext cx="10691265" cy="584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1" kern="1200" dirty="0"/>
            <a:t>. 230 καταναλωτές (31,4%)</a:t>
          </a:r>
          <a:r>
            <a:rPr lang="el-GR" sz="1500" kern="1200" dirty="0"/>
            <a:t> ,είχαν δοκιμάσει κρασιά με μειωμένο ή χωρίς αλκοόλ</a:t>
          </a:r>
          <a:endParaRPr lang="en-US" sz="1500" kern="1200" dirty="0"/>
        </a:p>
      </dsp:txBody>
      <dsp:txXfrm>
        <a:off x="28539" y="743693"/>
        <a:ext cx="10634187" cy="527556"/>
      </dsp:txXfrm>
    </dsp:sp>
    <dsp:sp modelId="{810A8052-F538-449D-BC17-648A5C34555E}">
      <dsp:nvSpPr>
        <dsp:cNvPr id="0" name=""/>
        <dsp:cNvSpPr/>
      </dsp:nvSpPr>
      <dsp:spPr>
        <a:xfrm>
          <a:off x="0" y="1342988"/>
          <a:ext cx="10691265" cy="584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 από αυτούς </a:t>
          </a:r>
          <a:r>
            <a:rPr lang="el-GR" sz="1500" b="1" kern="1200" dirty="0"/>
            <a:t>134 (58,3%) , είχαν θετική άποψη, </a:t>
          </a:r>
          <a:r>
            <a:rPr lang="el-GR" sz="1500" kern="1200" dirty="0"/>
            <a:t>αναφέροντας επίσης τα οφέλη στην </a:t>
          </a:r>
          <a:r>
            <a:rPr lang="el-GR" sz="1500" kern="1200" dirty="0" err="1"/>
            <a:t>οδηγική</a:t>
          </a:r>
          <a:r>
            <a:rPr lang="el-GR" sz="1500" kern="1200" dirty="0"/>
            <a:t> συμπεριφορά </a:t>
          </a:r>
          <a:endParaRPr lang="en-US" sz="1500" kern="1200" dirty="0"/>
        </a:p>
      </dsp:txBody>
      <dsp:txXfrm>
        <a:off x="28539" y="1371527"/>
        <a:ext cx="10634187" cy="527556"/>
      </dsp:txXfrm>
    </dsp:sp>
    <dsp:sp modelId="{AB9FFE44-468A-4C59-B760-AF0F193D1592}">
      <dsp:nvSpPr>
        <dsp:cNvPr id="0" name=""/>
        <dsp:cNvSpPr/>
      </dsp:nvSpPr>
      <dsp:spPr>
        <a:xfrm>
          <a:off x="0" y="1970822"/>
          <a:ext cx="10691265" cy="584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kern="1200" dirty="0"/>
            <a:t>. η θετική άποψη εκφράστηκε στο εύρος ηλικιών 18 – 35 ετών </a:t>
          </a:r>
          <a:r>
            <a:rPr lang="el-GR" sz="1500" kern="1200" dirty="0"/>
            <a:t>, κυρίως από γυναίκες για κρασιά όμως με μειωμένο αλκοόλ </a:t>
          </a:r>
          <a:endParaRPr lang="en-US" sz="1500" kern="1200" dirty="0"/>
        </a:p>
      </dsp:txBody>
      <dsp:txXfrm>
        <a:off x="28539" y="1999361"/>
        <a:ext cx="10634187" cy="527556"/>
      </dsp:txXfrm>
    </dsp:sp>
    <dsp:sp modelId="{08C8E921-5285-4BAA-AFCB-F3F0C94A8480}">
      <dsp:nvSpPr>
        <dsp:cNvPr id="0" name=""/>
        <dsp:cNvSpPr/>
      </dsp:nvSpPr>
      <dsp:spPr>
        <a:xfrm>
          <a:off x="0" y="2598657"/>
          <a:ext cx="10691265" cy="584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1" kern="1200" dirty="0"/>
            <a:t>. 96 καταναλωτές (42%) </a:t>
          </a:r>
          <a:r>
            <a:rPr lang="el-GR" sz="1500" kern="1200" dirty="0"/>
            <a:t>εξέφρασαν ουδέτερη έως αρνητική άποψη</a:t>
          </a:r>
          <a:endParaRPr lang="en-US" sz="1500" kern="1200" dirty="0"/>
        </a:p>
      </dsp:txBody>
      <dsp:txXfrm>
        <a:off x="28539" y="2627196"/>
        <a:ext cx="10634187" cy="527556"/>
      </dsp:txXfrm>
    </dsp:sp>
    <dsp:sp modelId="{2A4C92C2-64AA-4DED-B9F8-E99F85EA1B1B}">
      <dsp:nvSpPr>
        <dsp:cNvPr id="0" name=""/>
        <dsp:cNvSpPr/>
      </dsp:nvSpPr>
      <dsp:spPr>
        <a:xfrm>
          <a:off x="0" y="3226491"/>
          <a:ext cx="10691265" cy="584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1" kern="1200" dirty="0"/>
            <a:t>. από τους 511 καταναλωτές</a:t>
          </a:r>
          <a:r>
            <a:rPr lang="el-GR" sz="1500" kern="1200" dirty="0"/>
            <a:t> που δεν είχαν δοκιμάσει κρασιά με μειωμένο ή χωρίς αλκοόλ, </a:t>
          </a:r>
          <a:r>
            <a:rPr lang="el-GR" sz="1500" b="1" kern="1200" dirty="0"/>
            <a:t>το 83% εκδήλωσαν μεγάλο ενδιαφέρον  για δοκιμή</a:t>
          </a:r>
          <a:endParaRPr lang="en-US" sz="1500" b="1" kern="1200" dirty="0"/>
        </a:p>
      </dsp:txBody>
      <dsp:txXfrm>
        <a:off x="28539" y="3255030"/>
        <a:ext cx="10634187" cy="527556"/>
      </dsp:txXfrm>
    </dsp:sp>
    <dsp:sp modelId="{1D663E0F-D93C-4692-9EE8-AEAED47DC414}">
      <dsp:nvSpPr>
        <dsp:cNvPr id="0" name=""/>
        <dsp:cNvSpPr/>
      </dsp:nvSpPr>
      <dsp:spPr>
        <a:xfrm>
          <a:off x="0" y="3854325"/>
          <a:ext cx="10691265" cy="584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1" kern="1200" dirty="0"/>
            <a:t>. οι καταναλωτές είναι φανερά διστακτικοί για κρασιά με μηδενικό  αλκοόλ</a:t>
          </a:r>
          <a:endParaRPr lang="en-US" sz="1500" b="1" kern="1200" dirty="0"/>
        </a:p>
      </dsp:txBody>
      <dsp:txXfrm>
        <a:off x="28539" y="3882864"/>
        <a:ext cx="10634187" cy="5275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7E726-4109-400B-B3E6-1C8C94C0A456}">
      <dsp:nvSpPr>
        <dsp:cNvPr id="0" name=""/>
        <dsp:cNvSpPr/>
      </dsp:nvSpPr>
      <dsp:spPr>
        <a:xfrm>
          <a:off x="-58282" y="1711887"/>
          <a:ext cx="1776116" cy="393270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37" tIns="85344" rIns="109737" bIns="85344" numCol="1" spcCol="1270" anchor="ctr" anchorCtr="0">
          <a:noAutofit/>
        </a:bodyPr>
        <a:lstStyle/>
        <a:p>
          <a:pPr marL="0" lvl="0" indent="0" algn="ctr" defTabSz="533400">
            <a:lnSpc>
              <a:spcPct val="90000"/>
            </a:lnSpc>
            <a:spcBef>
              <a:spcPct val="0"/>
            </a:spcBef>
            <a:spcAft>
              <a:spcPct val="35000"/>
            </a:spcAft>
            <a:buNone/>
          </a:pPr>
          <a:r>
            <a:rPr lang="el-GR" sz="1200" kern="1200" dirty="0"/>
            <a:t>Στο πλαίσιο του Μέτρου 16 ΣΥΝΕΡΓΑΣΙΑ και ειδικότερα του </a:t>
          </a:r>
          <a:r>
            <a:rPr lang="el-GR" sz="1200" kern="1200" dirty="0" err="1"/>
            <a:t>υπομέτρου</a:t>
          </a:r>
          <a:r>
            <a:rPr lang="el-GR" sz="1200" kern="1200" dirty="0"/>
            <a:t> 16.2 Ίδρυση και λειτουργία επιχειρησιακών ομάδων της Ευρωπαϊκής Σύμπραξης Καινοτομίας για την παραγωγικότητα και βιωσιμότητα της Γεωργίας στο ΠΑΑ 2014-2020</a:t>
          </a:r>
        </a:p>
        <a:p>
          <a:pPr marL="0" lvl="0" indent="0" algn="ctr" defTabSz="533400">
            <a:lnSpc>
              <a:spcPct val="90000"/>
            </a:lnSpc>
            <a:spcBef>
              <a:spcPct val="0"/>
            </a:spcBef>
            <a:spcAft>
              <a:spcPct val="35000"/>
            </a:spcAft>
            <a:buNone/>
          </a:pPr>
          <a:r>
            <a:rPr lang="el-GR" sz="1200" kern="1200" dirty="0"/>
            <a:t> συγκροτείται εν δυνάμει (2018) και στη συνέχεια (2022),  Επιχειρησιακή Ομάδα (Ε.Ο.)</a:t>
          </a:r>
          <a:endParaRPr lang="en-US" sz="1200" kern="1200" dirty="0"/>
        </a:p>
      </dsp:txBody>
      <dsp:txXfrm>
        <a:off x="-58282" y="1711887"/>
        <a:ext cx="1776116" cy="3932707"/>
      </dsp:txXfrm>
    </dsp:sp>
    <dsp:sp modelId="{85DC1D3C-57E9-45A9-8DF0-38684EB51B1F}">
      <dsp:nvSpPr>
        <dsp:cNvPr id="0" name=""/>
        <dsp:cNvSpPr/>
      </dsp:nvSpPr>
      <dsp:spPr>
        <a:xfrm>
          <a:off x="1601269" y="3275060"/>
          <a:ext cx="4628961" cy="80636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897" tIns="152400" rIns="93897" bIns="152400" numCol="1" spcCol="1270" anchor="ctr" anchorCtr="0">
          <a:noAutofit/>
        </a:bodyPr>
        <a:lstStyle/>
        <a:p>
          <a:pPr marL="0" lvl="0" indent="0" algn="l" defTabSz="533400">
            <a:lnSpc>
              <a:spcPct val="90000"/>
            </a:lnSpc>
            <a:spcBef>
              <a:spcPct val="0"/>
            </a:spcBef>
            <a:spcAft>
              <a:spcPct val="35000"/>
            </a:spcAft>
            <a:buNone/>
          </a:pPr>
          <a:r>
            <a:rPr lang="el-GR" sz="1200" kern="1200" dirty="0"/>
            <a:t>για την υποβολή μελέτης σκοπιμότητας , για την ανάπτυξη και παραγωγή νέου τύπου οίνου μη οινοπνευματικής οινοποίησης </a:t>
          </a:r>
          <a:r>
            <a:rPr lang="en-US" sz="1200" kern="1200" dirty="0"/>
            <a:t>(</a:t>
          </a:r>
          <a:r>
            <a:rPr lang="el-GR" sz="1200" kern="1200" dirty="0"/>
            <a:t>χωρίς ή με χαμηλή αλκοόλη</a:t>
          </a:r>
          <a:r>
            <a:rPr lang="en-US" sz="1200" kern="1200" dirty="0"/>
            <a:t>)</a:t>
          </a:r>
          <a:r>
            <a:rPr lang="el-GR" sz="1200" kern="1200" dirty="0"/>
            <a:t> που αποτελείται από …</a:t>
          </a:r>
          <a:endParaRPr lang="en-US" sz="1200" kern="1200" dirty="0"/>
        </a:p>
      </dsp:txBody>
      <dsp:txXfrm>
        <a:off x="1601269" y="3275060"/>
        <a:ext cx="4628961" cy="806361"/>
      </dsp:txXfrm>
    </dsp:sp>
    <dsp:sp modelId="{22644550-779D-4D56-90FA-855AACD3E2C3}">
      <dsp:nvSpPr>
        <dsp:cNvPr id="0" name=""/>
        <dsp:cNvSpPr/>
      </dsp:nvSpPr>
      <dsp:spPr>
        <a:xfrm rot="10800000">
          <a:off x="0" y="150690"/>
          <a:ext cx="1542987" cy="111973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37" tIns="92456" rIns="109737" bIns="92456" numCol="1" spcCol="1270" anchor="ctr" anchorCtr="0">
          <a:noAutofit/>
        </a:bodyPr>
        <a:lstStyle/>
        <a:p>
          <a:pPr marL="0" lvl="0" indent="0" algn="ctr" defTabSz="577850">
            <a:lnSpc>
              <a:spcPct val="90000"/>
            </a:lnSpc>
            <a:spcBef>
              <a:spcPct val="0"/>
            </a:spcBef>
            <a:spcAft>
              <a:spcPct val="35000"/>
            </a:spcAft>
            <a:buNone/>
          </a:pPr>
          <a:r>
            <a:rPr lang="el-GR" sz="1300" b="1" kern="1200" dirty="0"/>
            <a:t>ΕΝ ΜΕΣΩ ΤΩΝ ΕΞΕΛΙΞΕΩΝ ΚΑΙ ΤΩΝ ΤΑΣΕΩΝ ΣΤΟ ΔΙΕΘΝΕΣ ΠΕΡΙΒΑΛΛΟΝ</a:t>
          </a:r>
          <a:endParaRPr lang="en-US" sz="1300" kern="1200" dirty="0"/>
        </a:p>
      </dsp:txBody>
      <dsp:txXfrm rot="10800000">
        <a:off x="0" y="150690"/>
        <a:ext cx="1542987" cy="727568"/>
      </dsp:txXfrm>
    </dsp:sp>
    <dsp:sp modelId="{BAE975D4-4430-42B0-A484-4FF73AEE43A1}">
      <dsp:nvSpPr>
        <dsp:cNvPr id="0" name=""/>
        <dsp:cNvSpPr/>
      </dsp:nvSpPr>
      <dsp:spPr>
        <a:xfrm rot="10800000">
          <a:off x="0" y="1316"/>
          <a:ext cx="1542987" cy="172266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37" tIns="92456" rIns="109737" bIns="92456" numCol="1" spcCol="1270" anchor="ctr" anchorCtr="0">
          <a:noAutofit/>
        </a:bodyPr>
        <a:lstStyle/>
        <a:p>
          <a:pPr marL="0" lvl="0" indent="0" algn="ctr" defTabSz="577850">
            <a:lnSpc>
              <a:spcPct val="90000"/>
            </a:lnSpc>
            <a:spcBef>
              <a:spcPct val="0"/>
            </a:spcBef>
            <a:spcAft>
              <a:spcPct val="35000"/>
            </a:spcAft>
            <a:buNone/>
          </a:pPr>
          <a:r>
            <a:rPr lang="el-GR" sz="1300" b="1" kern="1200" dirty="0"/>
            <a:t>ΕΝ ΜΕΣΩ ΤΩΝ ΕΞΕΛΙΞΕΩΝ ΚΑΙ ΤΩΝ ΤΑΣΕΩΝ ΣΤΟ ΔΙΕΘΝΕΣ ΠΕΡΙΒΑΛΛΟΝ</a:t>
          </a:r>
          <a:endParaRPr lang="en-US" sz="1300" kern="1200" dirty="0"/>
        </a:p>
      </dsp:txBody>
      <dsp:txXfrm rot="10800000">
        <a:off x="0" y="150690"/>
        <a:ext cx="1542987" cy="727568"/>
      </dsp:txXfrm>
    </dsp:sp>
    <dsp:sp modelId="{91674BAA-566F-4D03-A6FA-9B03A558B700}">
      <dsp:nvSpPr>
        <dsp:cNvPr id="0" name=""/>
        <dsp:cNvSpPr/>
      </dsp:nvSpPr>
      <dsp:spPr>
        <a:xfrm>
          <a:off x="1542987" y="242331"/>
          <a:ext cx="4628961" cy="8061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669F7-EEC1-4F34-89F1-FBBD4CF55A7B}">
      <dsp:nvSpPr>
        <dsp:cNvPr id="0" name=""/>
        <dsp:cNvSpPr/>
      </dsp:nvSpPr>
      <dsp:spPr>
        <a:xfrm>
          <a:off x="0" y="71694"/>
          <a:ext cx="6581776" cy="6588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Την ΚΕΟΣΟΕ  (Συντονιστής Φορέας)</a:t>
          </a:r>
          <a:endParaRPr lang="en-US" sz="1700" kern="1200"/>
        </a:p>
      </dsp:txBody>
      <dsp:txXfrm>
        <a:off x="32163" y="103857"/>
        <a:ext cx="6517450" cy="594530"/>
      </dsp:txXfrm>
    </dsp:sp>
    <dsp:sp modelId="{E356A0AF-422A-470F-B944-189418AE734F}">
      <dsp:nvSpPr>
        <dsp:cNvPr id="0" name=""/>
        <dsp:cNvSpPr/>
      </dsp:nvSpPr>
      <dsp:spPr>
        <a:xfrm>
          <a:off x="0" y="779510"/>
          <a:ext cx="6581776" cy="658856"/>
        </a:xfrm>
        <a:prstGeom prst="roundRect">
          <a:avLst/>
        </a:prstGeom>
        <a:solidFill>
          <a:schemeClr val="accent2">
            <a:hueOff val="-101803"/>
            <a:satOff val="-873"/>
            <a:lumOff val="-5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Το Πανεπιστήμιο Πατρών (Ερευνητικός Φορέας)</a:t>
          </a:r>
          <a:endParaRPr lang="en-US" sz="1700" kern="1200"/>
        </a:p>
      </dsp:txBody>
      <dsp:txXfrm>
        <a:off x="32163" y="811673"/>
        <a:ext cx="6517450" cy="594530"/>
      </dsp:txXfrm>
    </dsp:sp>
    <dsp:sp modelId="{F28FA0AC-295C-4D03-8ED8-D12E5F2360D9}">
      <dsp:nvSpPr>
        <dsp:cNvPr id="0" name=""/>
        <dsp:cNvSpPr/>
      </dsp:nvSpPr>
      <dsp:spPr>
        <a:xfrm>
          <a:off x="0" y="1487326"/>
          <a:ext cx="6581776" cy="658856"/>
        </a:xfrm>
        <a:prstGeom prst="roundRect">
          <a:avLst/>
        </a:prstGeom>
        <a:solidFill>
          <a:schemeClr val="accent2">
            <a:hueOff val="-203606"/>
            <a:satOff val="-1745"/>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Την Ε.Σ. Θηραϊκών Προϊόντων (Παραγωγικός Φορέας)</a:t>
          </a:r>
          <a:endParaRPr lang="en-US" sz="1700" kern="1200"/>
        </a:p>
      </dsp:txBody>
      <dsp:txXfrm>
        <a:off x="32163" y="1519489"/>
        <a:ext cx="6517450" cy="594530"/>
      </dsp:txXfrm>
    </dsp:sp>
    <dsp:sp modelId="{EBC0764D-99F5-40E3-A78E-085C34CA9F39}">
      <dsp:nvSpPr>
        <dsp:cNvPr id="0" name=""/>
        <dsp:cNvSpPr/>
      </dsp:nvSpPr>
      <dsp:spPr>
        <a:xfrm>
          <a:off x="0" y="2195143"/>
          <a:ext cx="6581776" cy="658856"/>
        </a:xfrm>
        <a:prstGeom prst="roundRect">
          <a:avLst/>
        </a:prstGeom>
        <a:solidFill>
          <a:schemeClr val="accent2">
            <a:hueOff val="-305410"/>
            <a:satOff val="-2618"/>
            <a:lumOff val="-1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Την </a:t>
          </a:r>
          <a:r>
            <a:rPr lang="en-US" sz="1700" kern="1200"/>
            <a:t>MASTER AE</a:t>
          </a:r>
          <a:r>
            <a:rPr lang="el-GR" sz="1700" kern="1200"/>
            <a:t> (Διαμεσολαβητής καινοτομίας)</a:t>
          </a:r>
          <a:endParaRPr lang="en-US" sz="1700" kern="1200"/>
        </a:p>
      </dsp:txBody>
      <dsp:txXfrm>
        <a:off x="32163" y="2227306"/>
        <a:ext cx="6517450" cy="594530"/>
      </dsp:txXfrm>
    </dsp:sp>
    <dsp:sp modelId="{5828DAFE-A04D-4043-B00F-5DE9DAAC3FA7}">
      <dsp:nvSpPr>
        <dsp:cNvPr id="0" name=""/>
        <dsp:cNvSpPr/>
      </dsp:nvSpPr>
      <dsp:spPr>
        <a:xfrm>
          <a:off x="0" y="2902959"/>
          <a:ext cx="6581776" cy="658856"/>
        </a:xfrm>
        <a:prstGeom prst="roundRect">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Με στόχο την ανάπτυξη και παραγωγή οίνων με μερική ή ολική αφαίρεση αλκοόλης στους οίνους</a:t>
          </a:r>
          <a:r>
            <a:rPr lang="en-US" sz="1700" kern="1200" dirty="0"/>
            <a:t>:</a:t>
          </a:r>
        </a:p>
      </dsp:txBody>
      <dsp:txXfrm>
        <a:off x="32163" y="2935122"/>
        <a:ext cx="6517450" cy="594530"/>
      </dsp:txXfrm>
    </dsp:sp>
    <dsp:sp modelId="{EA018825-E0E0-47A1-91D9-BD4452BBE78C}">
      <dsp:nvSpPr>
        <dsp:cNvPr id="0" name=""/>
        <dsp:cNvSpPr/>
      </dsp:nvSpPr>
      <dsp:spPr>
        <a:xfrm>
          <a:off x="0" y="3561815"/>
          <a:ext cx="6581776"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97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l-GR" sz="1300" b="1" kern="1200" dirty="0">
              <a:solidFill>
                <a:schemeClr val="accent2">
                  <a:lumMod val="75000"/>
                </a:schemeClr>
              </a:solidFill>
            </a:rPr>
            <a:t>ΠΟΠ Σαντορίνη (</a:t>
          </a:r>
          <a:r>
            <a:rPr lang="el-GR" sz="1300" b="1" kern="1200" dirty="0" err="1">
              <a:solidFill>
                <a:schemeClr val="accent2">
                  <a:lumMod val="75000"/>
                </a:schemeClr>
              </a:solidFill>
            </a:rPr>
            <a:t>Ασύρτικο</a:t>
          </a:r>
          <a:r>
            <a:rPr lang="el-GR" sz="1300" b="1" kern="1200" dirty="0">
              <a:solidFill>
                <a:schemeClr val="accent2">
                  <a:lumMod val="75000"/>
                </a:schemeClr>
              </a:solidFill>
            </a:rPr>
            <a:t>)</a:t>
          </a:r>
          <a:endParaRPr lang="en-US" sz="1300" b="1" kern="1200" dirty="0">
            <a:solidFill>
              <a:schemeClr val="accent2">
                <a:lumMod val="75000"/>
              </a:schemeClr>
            </a:solidFill>
          </a:endParaRPr>
        </a:p>
        <a:p>
          <a:pPr marL="114300" lvl="1" indent="-114300" algn="l" defTabSz="577850">
            <a:lnSpc>
              <a:spcPct val="90000"/>
            </a:lnSpc>
            <a:spcBef>
              <a:spcPct val="0"/>
            </a:spcBef>
            <a:spcAft>
              <a:spcPct val="20000"/>
            </a:spcAft>
            <a:buChar char="•"/>
          </a:pPr>
          <a:r>
            <a:rPr lang="el-GR" sz="1300" b="1" kern="1200" dirty="0">
              <a:solidFill>
                <a:schemeClr val="accent2">
                  <a:lumMod val="75000"/>
                </a:schemeClr>
              </a:solidFill>
            </a:rPr>
            <a:t>ΠΓΕ Κυκλάδες (</a:t>
          </a:r>
          <a:r>
            <a:rPr lang="el-GR" sz="1300" b="1" kern="1200" dirty="0" err="1">
              <a:solidFill>
                <a:schemeClr val="accent2">
                  <a:lumMod val="75000"/>
                </a:schemeClr>
              </a:solidFill>
            </a:rPr>
            <a:t>Αθήρι</a:t>
          </a:r>
          <a:r>
            <a:rPr lang="el-GR" sz="1300" b="1" kern="1200" dirty="0">
              <a:solidFill>
                <a:schemeClr val="accent2">
                  <a:lumMod val="75000"/>
                </a:schemeClr>
              </a:solidFill>
            </a:rPr>
            <a:t>)</a:t>
          </a:r>
          <a:endParaRPr lang="en-US" sz="1300" b="1" kern="1200" dirty="0">
            <a:solidFill>
              <a:schemeClr val="accent2">
                <a:lumMod val="75000"/>
              </a:schemeClr>
            </a:solidFill>
          </a:endParaRPr>
        </a:p>
        <a:p>
          <a:pPr marL="114300" lvl="1" indent="-114300" algn="l" defTabSz="577850">
            <a:lnSpc>
              <a:spcPct val="90000"/>
            </a:lnSpc>
            <a:spcBef>
              <a:spcPct val="0"/>
            </a:spcBef>
            <a:spcAft>
              <a:spcPct val="20000"/>
            </a:spcAft>
            <a:buChar char="•"/>
          </a:pPr>
          <a:r>
            <a:rPr lang="el-GR" sz="1300" b="1" kern="1200" dirty="0">
              <a:solidFill>
                <a:schemeClr val="accent2">
                  <a:lumMod val="75000"/>
                </a:schemeClr>
              </a:solidFill>
            </a:rPr>
            <a:t>ΠΓΕ Κυκλάδες (</a:t>
          </a:r>
          <a:r>
            <a:rPr lang="el-GR" sz="1300" b="1" kern="1200" dirty="0" err="1">
              <a:solidFill>
                <a:schemeClr val="accent2">
                  <a:lumMod val="75000"/>
                </a:schemeClr>
              </a:solidFill>
            </a:rPr>
            <a:t>Αηδάνι</a:t>
          </a:r>
          <a:r>
            <a:rPr lang="el-GR" sz="1300" b="1" kern="1200" dirty="0">
              <a:solidFill>
                <a:schemeClr val="accent2">
                  <a:lumMod val="75000"/>
                </a:schemeClr>
              </a:solidFill>
            </a:rPr>
            <a:t>) </a:t>
          </a:r>
          <a:endParaRPr lang="en-US" sz="1300" b="1" kern="1200" dirty="0">
            <a:solidFill>
              <a:schemeClr val="accent2">
                <a:lumMod val="75000"/>
              </a:schemeClr>
            </a:solidFill>
          </a:endParaRPr>
        </a:p>
        <a:p>
          <a:pPr marL="114300" lvl="1" indent="-114300" algn="l" defTabSz="577850">
            <a:lnSpc>
              <a:spcPct val="90000"/>
            </a:lnSpc>
            <a:spcBef>
              <a:spcPct val="0"/>
            </a:spcBef>
            <a:spcAft>
              <a:spcPct val="20000"/>
            </a:spcAft>
            <a:buChar char="•"/>
          </a:pPr>
          <a:r>
            <a:rPr lang="el-GR" sz="1300" b="1" kern="1200" dirty="0">
              <a:solidFill>
                <a:schemeClr val="accent2">
                  <a:lumMod val="75000"/>
                </a:schemeClr>
              </a:solidFill>
            </a:rPr>
            <a:t>ΠΓΕ Κυκλάδες (</a:t>
          </a:r>
          <a:r>
            <a:rPr lang="el-GR" sz="1300" b="1" kern="1200" dirty="0" err="1">
              <a:solidFill>
                <a:schemeClr val="accent2">
                  <a:lumMod val="75000"/>
                </a:schemeClr>
              </a:solidFill>
            </a:rPr>
            <a:t>Μανδηλαριά</a:t>
          </a:r>
          <a:r>
            <a:rPr lang="el-GR" sz="1300" b="1" kern="1200" dirty="0">
              <a:solidFill>
                <a:schemeClr val="accent2">
                  <a:lumMod val="75000"/>
                </a:schemeClr>
              </a:solidFill>
            </a:rPr>
            <a:t>)</a:t>
          </a:r>
          <a:endParaRPr lang="en-US" sz="1300" b="1" kern="1200" dirty="0">
            <a:solidFill>
              <a:schemeClr val="accent2">
                <a:lumMod val="75000"/>
              </a:schemeClr>
            </a:solidFill>
          </a:endParaRPr>
        </a:p>
        <a:p>
          <a:pPr marL="114300" lvl="1" indent="-114300" algn="l" defTabSz="577850">
            <a:lnSpc>
              <a:spcPct val="90000"/>
            </a:lnSpc>
            <a:spcBef>
              <a:spcPct val="0"/>
            </a:spcBef>
            <a:spcAft>
              <a:spcPct val="20000"/>
            </a:spcAft>
            <a:buChar char="•"/>
          </a:pPr>
          <a:r>
            <a:rPr lang="el-GR" sz="1300" b="1" kern="1200" dirty="0">
              <a:solidFill>
                <a:schemeClr val="accent2">
                  <a:lumMod val="75000"/>
                </a:schemeClr>
              </a:solidFill>
            </a:rPr>
            <a:t>ΠΓΕ Κυκλάδες (</a:t>
          </a:r>
          <a:r>
            <a:rPr lang="el-GR" sz="1300" b="1" kern="1200" dirty="0" err="1">
              <a:solidFill>
                <a:schemeClr val="accent2">
                  <a:lumMod val="75000"/>
                </a:schemeClr>
              </a:solidFill>
            </a:rPr>
            <a:t>Μαυροτράγανο</a:t>
          </a:r>
          <a:r>
            <a:rPr lang="el-GR" sz="1300" b="1" kern="1200" dirty="0">
              <a:solidFill>
                <a:schemeClr val="accent2">
                  <a:lumMod val="75000"/>
                </a:schemeClr>
              </a:solidFill>
            </a:rPr>
            <a:t>)</a:t>
          </a:r>
          <a:endParaRPr lang="en-US" sz="1300" b="1" kern="1200" dirty="0">
            <a:solidFill>
              <a:schemeClr val="accent2">
                <a:lumMod val="75000"/>
              </a:schemeClr>
            </a:solidFill>
          </a:endParaRPr>
        </a:p>
      </dsp:txBody>
      <dsp:txXfrm>
        <a:off x="0" y="3561815"/>
        <a:ext cx="6581776" cy="10908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C565F-5558-4B5F-BC13-5199C75680A8}">
      <dsp:nvSpPr>
        <dsp:cNvPr id="0" name=""/>
        <dsp:cNvSpPr/>
      </dsp:nvSpPr>
      <dsp:spPr>
        <a:xfrm>
          <a:off x="4698" y="226626"/>
          <a:ext cx="4108621" cy="3286896"/>
        </a:xfrm>
        <a:prstGeom prst="homePlate">
          <a:avLst>
            <a:gd name="adj" fmla="val 2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943" tIns="48260" rIns="579772" bIns="48260" numCol="1" spcCol="1270" anchor="ctr" anchorCtr="0">
          <a:noAutofit/>
        </a:bodyPr>
        <a:lstStyle/>
        <a:p>
          <a:pPr marL="0" lvl="0" indent="0" algn="ctr" defTabSz="844550">
            <a:lnSpc>
              <a:spcPct val="90000"/>
            </a:lnSpc>
            <a:spcBef>
              <a:spcPct val="0"/>
            </a:spcBef>
            <a:spcAft>
              <a:spcPct val="35000"/>
            </a:spcAft>
            <a:buNone/>
          </a:pPr>
          <a:r>
            <a:rPr lang="el-GR" sz="1900" kern="1200"/>
            <a:t>ΓΕΝΙΚΟΣ ΣΚΟΠΟΣ</a:t>
          </a:r>
          <a:endParaRPr lang="en-US" sz="1900" kern="1200"/>
        </a:p>
      </dsp:txBody>
      <dsp:txXfrm>
        <a:off x="4698" y="226626"/>
        <a:ext cx="3697759" cy="3286896"/>
      </dsp:txXfrm>
    </dsp:sp>
    <dsp:sp modelId="{4B9C15CC-57B3-4E82-8B3F-24E7CB84D675}">
      <dsp:nvSpPr>
        <dsp:cNvPr id="0" name=""/>
        <dsp:cNvSpPr/>
      </dsp:nvSpPr>
      <dsp:spPr>
        <a:xfrm>
          <a:off x="3291595" y="226626"/>
          <a:ext cx="4108621" cy="3286896"/>
        </a:xfrm>
        <a:prstGeom prst="chevron">
          <a:avLst>
            <a:gd name="adj" fmla="val 25000"/>
          </a:avLst>
        </a:prstGeom>
        <a:solidFill>
          <a:schemeClr val="accent2">
            <a:hueOff val="-203606"/>
            <a:satOff val="-1745"/>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943" tIns="48260" rIns="144943" bIns="48260" numCol="1" spcCol="1270" anchor="t" anchorCtr="0">
          <a:noAutofit/>
        </a:bodyPr>
        <a:lstStyle/>
        <a:p>
          <a:pPr marL="0" lvl="0" indent="0" algn="l" defTabSz="844550">
            <a:lnSpc>
              <a:spcPct val="90000"/>
            </a:lnSpc>
            <a:spcBef>
              <a:spcPct val="0"/>
            </a:spcBef>
            <a:spcAft>
              <a:spcPct val="35000"/>
            </a:spcAft>
            <a:buNone/>
          </a:pPr>
          <a:r>
            <a:rPr lang="el-GR" sz="1900" kern="1200"/>
            <a:t>Ανάπτυξη και πιλοτική εφαρμογή μεθόδου μη οινοπνευματικής οινοποίησης ώστε:</a:t>
          </a:r>
          <a:endParaRPr lang="en-US" sz="1900" kern="1200"/>
        </a:p>
        <a:p>
          <a:pPr marL="114300" lvl="1" indent="-114300" algn="l" defTabSz="666750">
            <a:lnSpc>
              <a:spcPct val="90000"/>
            </a:lnSpc>
            <a:spcBef>
              <a:spcPct val="0"/>
            </a:spcBef>
            <a:spcAft>
              <a:spcPct val="15000"/>
            </a:spcAft>
            <a:buChar char="•"/>
          </a:pPr>
          <a:r>
            <a:rPr lang="el-GR" sz="1500" kern="1200"/>
            <a:t>να παραχθεί νέος τύπος οίνου που διατηρεί τα αρχικά οργανοληπτικά του χαρακτηριστικά</a:t>
          </a:r>
          <a:endParaRPr lang="en-US" sz="1500" kern="1200"/>
        </a:p>
        <a:p>
          <a:pPr marL="114300" lvl="1" indent="-114300" algn="l" defTabSz="666750">
            <a:lnSpc>
              <a:spcPct val="90000"/>
            </a:lnSpc>
            <a:spcBef>
              <a:spcPct val="0"/>
            </a:spcBef>
            <a:spcAft>
              <a:spcPct val="15000"/>
            </a:spcAft>
            <a:buChar char="•"/>
          </a:pPr>
          <a:r>
            <a:rPr lang="el-GR" sz="1500" kern="1200" dirty="0"/>
            <a:t>να καταναλώνεται</a:t>
          </a:r>
          <a:r>
            <a:rPr lang="en-US" sz="1500" kern="1200" dirty="0"/>
            <a:t> </a:t>
          </a:r>
          <a:r>
            <a:rPr lang="el-GR" sz="1500" kern="1200" dirty="0"/>
            <a:t>και από άτομα που δεν επιτρέπεται να καταναλώνουν αλκοόλ</a:t>
          </a:r>
          <a:endParaRPr lang="en-US" sz="1500" kern="1200" dirty="0"/>
        </a:p>
      </dsp:txBody>
      <dsp:txXfrm>
        <a:off x="4113319" y="226626"/>
        <a:ext cx="2465173" cy="3286896"/>
      </dsp:txXfrm>
    </dsp:sp>
    <dsp:sp modelId="{5C0172B9-005E-4A62-AE5D-09D8D9C6D6A3}">
      <dsp:nvSpPr>
        <dsp:cNvPr id="0" name=""/>
        <dsp:cNvSpPr/>
      </dsp:nvSpPr>
      <dsp:spPr>
        <a:xfrm>
          <a:off x="6578492" y="226626"/>
          <a:ext cx="4108621" cy="3286896"/>
        </a:xfrm>
        <a:prstGeom prst="chevron">
          <a:avLst>
            <a:gd name="adj" fmla="val 25000"/>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943" tIns="48260" rIns="144943" bIns="48260" numCol="1" spcCol="1270" anchor="t" anchorCtr="0">
          <a:noAutofit/>
        </a:bodyPr>
        <a:lstStyle/>
        <a:p>
          <a:pPr marL="0" lvl="0" indent="0" algn="l" defTabSz="844550">
            <a:lnSpc>
              <a:spcPct val="90000"/>
            </a:lnSpc>
            <a:spcBef>
              <a:spcPct val="0"/>
            </a:spcBef>
            <a:spcAft>
              <a:spcPct val="35000"/>
            </a:spcAft>
            <a:buNone/>
          </a:pPr>
          <a:r>
            <a:rPr lang="el-GR" sz="1900" kern="1200" dirty="0"/>
            <a:t>και στόχο:</a:t>
          </a:r>
          <a:endParaRPr lang="en-US" sz="1900" kern="1200" dirty="0"/>
        </a:p>
        <a:p>
          <a:pPr marL="114300" lvl="1" indent="-114300" algn="l" defTabSz="666750">
            <a:lnSpc>
              <a:spcPct val="90000"/>
            </a:lnSpc>
            <a:spcBef>
              <a:spcPct val="0"/>
            </a:spcBef>
            <a:spcAft>
              <a:spcPct val="15000"/>
            </a:spcAft>
            <a:buChar char="•"/>
          </a:pPr>
          <a:r>
            <a:rPr lang="el-GR" sz="1500" kern="1200" dirty="0"/>
            <a:t>τη βελτίωση της αποδοτικότητας του πρωτογενούς προϊόντος (οίνος)</a:t>
          </a:r>
          <a:endParaRPr lang="en-US" sz="1500" kern="1200" dirty="0"/>
        </a:p>
        <a:p>
          <a:pPr marL="114300" lvl="1" indent="-114300" algn="l" defTabSz="666750">
            <a:lnSpc>
              <a:spcPct val="90000"/>
            </a:lnSpc>
            <a:spcBef>
              <a:spcPct val="0"/>
            </a:spcBef>
            <a:spcAft>
              <a:spcPct val="15000"/>
            </a:spcAft>
            <a:buChar char="•"/>
          </a:pPr>
          <a:r>
            <a:rPr lang="el-GR" sz="1500" kern="1200"/>
            <a:t>τη βελτίωση της διατροφικής  αξίας του προϊόντος</a:t>
          </a:r>
          <a:endParaRPr lang="en-US" sz="1500" kern="1200"/>
        </a:p>
        <a:p>
          <a:pPr marL="114300" lvl="1" indent="-114300" algn="l" defTabSz="666750">
            <a:lnSpc>
              <a:spcPct val="90000"/>
            </a:lnSpc>
            <a:spcBef>
              <a:spcPct val="0"/>
            </a:spcBef>
            <a:spcAft>
              <a:spcPct val="15000"/>
            </a:spcAft>
            <a:buChar char="•"/>
          </a:pPr>
          <a:r>
            <a:rPr lang="el-GR" sz="1500" kern="1200"/>
            <a:t>την προώθηση του προϊόντος σε νέα τμήματα της αγοράς</a:t>
          </a:r>
          <a:endParaRPr lang="en-US" sz="1500" kern="1200"/>
        </a:p>
        <a:p>
          <a:pPr marL="114300" lvl="1" indent="-114300" algn="l" defTabSz="666750">
            <a:lnSpc>
              <a:spcPct val="90000"/>
            </a:lnSpc>
            <a:spcBef>
              <a:spcPct val="0"/>
            </a:spcBef>
            <a:spcAft>
              <a:spcPct val="15000"/>
            </a:spcAft>
            <a:buChar char="•"/>
          </a:pPr>
          <a:r>
            <a:rPr lang="el-GR" sz="1500" kern="1200"/>
            <a:t>τη βελτίωση ανταγωνιστικότητας των παραγωγών </a:t>
          </a:r>
          <a:endParaRPr lang="en-US" sz="1500" kern="1200"/>
        </a:p>
      </dsp:txBody>
      <dsp:txXfrm>
        <a:off x="7400216" y="226626"/>
        <a:ext cx="2465173" cy="328689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2" y="0"/>
            <a:ext cx="2984870" cy="502675"/>
          </a:xfrm>
          <a:prstGeom prst="rect">
            <a:avLst/>
          </a:prstGeom>
        </p:spPr>
        <p:txBody>
          <a:bodyPr vert="horz" lIns="92437" tIns="46218" rIns="92437" bIns="46218" rtlCol="0"/>
          <a:lstStyle>
            <a:lvl1pPr algn="l">
              <a:defRPr sz="1200"/>
            </a:lvl1pPr>
          </a:lstStyle>
          <a:p>
            <a:endParaRPr lang="el-GR"/>
          </a:p>
        </p:txBody>
      </p:sp>
      <p:sp>
        <p:nvSpPr>
          <p:cNvPr id="3" name="Θέση ημερομηνίας 2"/>
          <p:cNvSpPr>
            <a:spLocks noGrp="1"/>
          </p:cNvSpPr>
          <p:nvPr>
            <p:ph type="dt" idx="1"/>
          </p:nvPr>
        </p:nvSpPr>
        <p:spPr>
          <a:xfrm>
            <a:off x="3901700" y="0"/>
            <a:ext cx="2984870" cy="502675"/>
          </a:xfrm>
          <a:prstGeom prst="rect">
            <a:avLst/>
          </a:prstGeom>
        </p:spPr>
        <p:txBody>
          <a:bodyPr vert="horz" lIns="92437" tIns="46218" rIns="92437" bIns="46218" rtlCol="0"/>
          <a:lstStyle>
            <a:lvl1pPr algn="r">
              <a:defRPr sz="1200"/>
            </a:lvl1pPr>
          </a:lstStyle>
          <a:p>
            <a:fld id="{1DD126B5-772B-1348-8770-CD1D6C605C51}" type="datetimeFigureOut">
              <a:rPr lang="el-GR" smtClean="0"/>
              <a:t>17/6/2025</a:t>
            </a:fld>
            <a:endParaRPr lang="el-GR"/>
          </a:p>
        </p:txBody>
      </p:sp>
      <p:sp>
        <p:nvSpPr>
          <p:cNvPr id="4" name="Θέση εικόνας διαφάνειας 3"/>
          <p:cNvSpPr>
            <a:spLocks noGrp="1" noRot="1" noChangeAspect="1"/>
          </p:cNvSpPr>
          <p:nvPr>
            <p:ph type="sldImg" idx="2"/>
          </p:nvPr>
        </p:nvSpPr>
        <p:spPr>
          <a:xfrm>
            <a:off x="441325" y="1254125"/>
            <a:ext cx="6005513" cy="3378200"/>
          </a:xfrm>
          <a:prstGeom prst="rect">
            <a:avLst/>
          </a:prstGeom>
          <a:noFill/>
          <a:ln w="12700">
            <a:solidFill>
              <a:prstClr val="black"/>
            </a:solidFill>
          </a:ln>
        </p:spPr>
        <p:txBody>
          <a:bodyPr vert="horz" lIns="92437" tIns="46218" rIns="92437" bIns="46218" rtlCol="0" anchor="ctr"/>
          <a:lstStyle/>
          <a:p>
            <a:endParaRPr lang="el-GR"/>
          </a:p>
        </p:txBody>
      </p:sp>
      <p:sp>
        <p:nvSpPr>
          <p:cNvPr id="5" name="Θέση σημειώσεων 4"/>
          <p:cNvSpPr>
            <a:spLocks noGrp="1"/>
          </p:cNvSpPr>
          <p:nvPr>
            <p:ph type="body" sz="quarter" idx="3"/>
          </p:nvPr>
        </p:nvSpPr>
        <p:spPr>
          <a:xfrm>
            <a:off x="688817" y="4821506"/>
            <a:ext cx="5510530" cy="3944869"/>
          </a:xfrm>
          <a:prstGeom prst="rect">
            <a:avLst/>
          </a:prstGeom>
        </p:spPr>
        <p:txBody>
          <a:bodyPr vert="horz" lIns="92437" tIns="46218" rIns="92437" bIns="46218"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2" y="9516040"/>
            <a:ext cx="2984870" cy="502675"/>
          </a:xfrm>
          <a:prstGeom prst="rect">
            <a:avLst/>
          </a:prstGeom>
        </p:spPr>
        <p:txBody>
          <a:bodyPr vert="horz" lIns="92437" tIns="46218" rIns="92437" bIns="46218"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901700" y="9516040"/>
            <a:ext cx="2984870" cy="502675"/>
          </a:xfrm>
          <a:prstGeom prst="rect">
            <a:avLst/>
          </a:prstGeom>
        </p:spPr>
        <p:txBody>
          <a:bodyPr vert="horz" lIns="92437" tIns="46218" rIns="92437" bIns="46218" rtlCol="0" anchor="b"/>
          <a:lstStyle>
            <a:lvl1pPr algn="r">
              <a:defRPr sz="1200"/>
            </a:lvl1pPr>
          </a:lstStyle>
          <a:p>
            <a:fld id="{CAF61058-A49D-4E41-BF4C-5DCDAB987171}" type="slidenum">
              <a:rPr lang="el-GR" smtClean="0"/>
              <a:t>‹#›</a:t>
            </a:fld>
            <a:endParaRPr lang="el-GR"/>
          </a:p>
        </p:txBody>
      </p:sp>
    </p:spTree>
    <p:extLst>
      <p:ext uri="{BB962C8B-B14F-4D97-AF65-F5344CB8AC3E}">
        <p14:creationId xmlns:p14="http://schemas.microsoft.com/office/powerpoint/2010/main" val="167760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F61058-A49D-4E41-BF4C-5DCDAB987171}" type="slidenum">
              <a:rPr lang="el-GR" smtClean="0"/>
              <a:t>1</a:t>
            </a:fld>
            <a:endParaRPr lang="el-GR"/>
          </a:p>
        </p:txBody>
      </p:sp>
    </p:spTree>
    <p:extLst>
      <p:ext uri="{BB962C8B-B14F-4D97-AF65-F5344CB8AC3E}">
        <p14:creationId xmlns:p14="http://schemas.microsoft.com/office/powerpoint/2010/main" val="25849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παραγωγή αλκοολούχων προϊόντων με χαμηλή περιεκτικότητα σε αλκοόλη επηρεάστηκε  και συνεχίζει να επηρεάζεται από δύο αντιθετικές τάσεις . Την τάση του </a:t>
            </a:r>
            <a:r>
              <a:rPr lang="en-US" dirty="0"/>
              <a:t>“</a:t>
            </a:r>
            <a:r>
              <a:rPr lang="el-GR" dirty="0"/>
              <a:t>ευ ζην</a:t>
            </a:r>
            <a:r>
              <a:rPr lang="en-US" dirty="0"/>
              <a:t>” </a:t>
            </a:r>
            <a:r>
              <a:rPr lang="el-GR" dirty="0"/>
              <a:t>και της μόνιμης επιδίωξης </a:t>
            </a:r>
            <a:r>
              <a:rPr lang="en-US" dirty="0"/>
              <a:t>“</a:t>
            </a:r>
            <a:r>
              <a:rPr lang="el-GR" dirty="0" err="1"/>
              <a:t>δαιμονοποίησης</a:t>
            </a:r>
            <a:r>
              <a:rPr lang="en-US" dirty="0"/>
              <a:t>” </a:t>
            </a:r>
            <a:r>
              <a:rPr lang="el-GR" dirty="0"/>
              <a:t>της κατανάλωσης αλκοόλ από φορείς υγείας ,χωρίς όμως ποτέ να διακρίνεται η καταχρηστική κατανάλωση.</a:t>
            </a:r>
          </a:p>
        </p:txBody>
      </p:sp>
      <p:sp>
        <p:nvSpPr>
          <p:cNvPr id="4" name="Θέση αριθμού διαφάνειας 3"/>
          <p:cNvSpPr>
            <a:spLocks noGrp="1"/>
          </p:cNvSpPr>
          <p:nvPr>
            <p:ph type="sldNum" sz="quarter" idx="5"/>
          </p:nvPr>
        </p:nvSpPr>
        <p:spPr/>
        <p:txBody>
          <a:bodyPr/>
          <a:lstStyle/>
          <a:p>
            <a:fld id="{CAF61058-A49D-4E41-BF4C-5DCDAB987171}" type="slidenum">
              <a:rPr lang="el-GR" smtClean="0"/>
              <a:t>2</a:t>
            </a:fld>
            <a:endParaRPr lang="el-GR"/>
          </a:p>
        </p:txBody>
      </p:sp>
    </p:spTree>
    <p:extLst>
      <p:ext uri="{BB962C8B-B14F-4D97-AF65-F5344CB8AC3E}">
        <p14:creationId xmlns:p14="http://schemas.microsoft.com/office/powerpoint/2010/main" val="97678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Τι ισχύει σήμερα</a:t>
            </a:r>
          </a:p>
        </p:txBody>
      </p:sp>
      <p:sp>
        <p:nvSpPr>
          <p:cNvPr id="4" name="Θέση αριθμού διαφάνειας 3"/>
          <p:cNvSpPr>
            <a:spLocks noGrp="1"/>
          </p:cNvSpPr>
          <p:nvPr>
            <p:ph type="sldNum" sz="quarter" idx="5"/>
          </p:nvPr>
        </p:nvSpPr>
        <p:spPr/>
        <p:txBody>
          <a:bodyPr/>
          <a:lstStyle/>
          <a:p>
            <a:fld id="{CAF61058-A49D-4E41-BF4C-5DCDAB987171}" type="slidenum">
              <a:rPr lang="el-GR" smtClean="0"/>
              <a:t>3</a:t>
            </a:fld>
            <a:endParaRPr lang="el-GR"/>
          </a:p>
        </p:txBody>
      </p:sp>
    </p:spTree>
    <p:extLst>
      <p:ext uri="{BB962C8B-B14F-4D97-AF65-F5344CB8AC3E}">
        <p14:creationId xmlns:p14="http://schemas.microsoft.com/office/powerpoint/2010/main" val="115875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Ίσως να μην είναι τυχαίες οι πρόσφατες εξελίξεις στον παγκόσμιο και στον ευρωπαϊκό τομέα υγείας, που προοιωνίζουν την έλευση προϊόντων χωρίς αλκοόλ</a:t>
            </a:r>
          </a:p>
        </p:txBody>
      </p:sp>
      <p:sp>
        <p:nvSpPr>
          <p:cNvPr id="4" name="Θέση αριθμού διαφάνειας 3"/>
          <p:cNvSpPr>
            <a:spLocks noGrp="1"/>
          </p:cNvSpPr>
          <p:nvPr>
            <p:ph type="sldNum" sz="quarter" idx="5"/>
          </p:nvPr>
        </p:nvSpPr>
        <p:spPr/>
        <p:txBody>
          <a:bodyPr/>
          <a:lstStyle/>
          <a:p>
            <a:fld id="{CAF61058-A49D-4E41-BF4C-5DCDAB987171}" type="slidenum">
              <a:rPr lang="el-GR" smtClean="0"/>
              <a:t>4</a:t>
            </a:fld>
            <a:endParaRPr lang="el-GR"/>
          </a:p>
        </p:txBody>
      </p:sp>
    </p:spTree>
    <p:extLst>
      <p:ext uri="{BB962C8B-B14F-4D97-AF65-F5344CB8AC3E}">
        <p14:creationId xmlns:p14="http://schemas.microsoft.com/office/powerpoint/2010/main" val="224706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Εισάγονται ορισμοί </a:t>
            </a:r>
            <a:r>
              <a:rPr lang="el-GR" dirty="0" err="1"/>
              <a:t>αποαλκοολωμένος</a:t>
            </a:r>
            <a:r>
              <a:rPr lang="el-GR" dirty="0"/>
              <a:t> ( έως 0,5% </a:t>
            </a:r>
            <a:r>
              <a:rPr lang="en-US" dirty="0"/>
              <a:t>Vol </a:t>
            </a:r>
            <a:r>
              <a:rPr lang="en-US" dirty="0" err="1"/>
              <a:t>alc</a:t>
            </a:r>
            <a:r>
              <a:rPr lang="en-US" dirty="0"/>
              <a:t>) </a:t>
            </a:r>
            <a:r>
              <a:rPr lang="el-GR" dirty="0"/>
              <a:t>και μερικώς </a:t>
            </a:r>
            <a:r>
              <a:rPr lang="el-GR" dirty="0" err="1"/>
              <a:t>αποαλκοολωμένος</a:t>
            </a:r>
            <a:r>
              <a:rPr lang="el-GR" dirty="0"/>
              <a:t> οίνος </a:t>
            </a:r>
            <a:r>
              <a:rPr lang="el-GR" sz="1200" b="1" i="1" kern="1200" dirty="0">
                <a:solidFill>
                  <a:schemeClr val="tx1"/>
                </a:solidFill>
                <a:effectLst/>
                <a:latin typeface="+mn-lt"/>
                <a:ea typeface="+mn-ea"/>
                <a:cs typeface="+mn-cs"/>
              </a:rPr>
              <a:t>και είναι κατώτερος του ελάχιστου </a:t>
            </a:r>
            <a:r>
              <a:rPr lang="el-GR" sz="1200" b="1" i="1" kern="1200" dirty="0" err="1">
                <a:solidFill>
                  <a:schemeClr val="tx1"/>
                </a:solidFill>
                <a:effectLst/>
                <a:latin typeface="+mn-lt"/>
                <a:ea typeface="+mn-ea"/>
                <a:cs typeface="+mn-cs"/>
              </a:rPr>
              <a:t>αποκτηθέντος</a:t>
            </a:r>
            <a:r>
              <a:rPr lang="el-GR" sz="1200" b="1" i="1" kern="1200" dirty="0">
                <a:solidFill>
                  <a:schemeClr val="tx1"/>
                </a:solidFill>
                <a:effectLst/>
                <a:latin typeface="+mn-lt"/>
                <a:ea typeface="+mn-ea"/>
                <a:cs typeface="+mn-cs"/>
              </a:rPr>
              <a:t> αλκοολικού τίτλου της κατηγορίας πριν από την αφαίρεση της αλκοόλης</a:t>
            </a:r>
            <a:r>
              <a:rPr lang="en-US" sz="1200" b="1" i="1" kern="1200" dirty="0">
                <a:solidFill>
                  <a:schemeClr val="tx1"/>
                </a:solidFill>
                <a:effectLst/>
                <a:latin typeface="+mn-lt"/>
                <a:ea typeface="+mn-ea"/>
                <a:cs typeface="+mn-cs"/>
              </a:rPr>
              <a:t> ,</a:t>
            </a:r>
            <a:r>
              <a:rPr lang="el-GR" dirty="0"/>
              <a:t>κατά παράβαση του ορισμού </a:t>
            </a:r>
            <a:r>
              <a:rPr lang="en-US" dirty="0"/>
              <a:t>“</a:t>
            </a:r>
            <a:r>
              <a:rPr lang="el-GR" dirty="0"/>
              <a:t>Οίνος</a:t>
            </a:r>
            <a:r>
              <a:rPr lang="en-US" dirty="0"/>
              <a:t>”</a:t>
            </a:r>
            <a:endParaRPr lang="el-GR" dirty="0"/>
          </a:p>
        </p:txBody>
      </p:sp>
      <p:sp>
        <p:nvSpPr>
          <p:cNvPr id="4" name="Θέση αριθμού διαφάνειας 3"/>
          <p:cNvSpPr>
            <a:spLocks noGrp="1"/>
          </p:cNvSpPr>
          <p:nvPr>
            <p:ph type="sldNum" sz="quarter" idx="5"/>
          </p:nvPr>
        </p:nvSpPr>
        <p:spPr/>
        <p:txBody>
          <a:bodyPr/>
          <a:lstStyle/>
          <a:p>
            <a:fld id="{CAF61058-A49D-4E41-BF4C-5DCDAB987171}" type="slidenum">
              <a:rPr lang="el-GR" smtClean="0"/>
              <a:t>6</a:t>
            </a:fld>
            <a:endParaRPr lang="el-GR"/>
          </a:p>
        </p:txBody>
      </p:sp>
    </p:spTree>
    <p:extLst>
      <p:ext uri="{BB962C8B-B14F-4D97-AF65-F5344CB8AC3E}">
        <p14:creationId xmlns:p14="http://schemas.microsoft.com/office/powerpoint/2010/main" val="182470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F61058-A49D-4E41-BF4C-5DCDAB987171}" type="slidenum">
              <a:rPr lang="el-GR" smtClean="0"/>
              <a:t>9</a:t>
            </a:fld>
            <a:endParaRPr lang="el-GR"/>
          </a:p>
        </p:txBody>
      </p:sp>
    </p:spTree>
    <p:extLst>
      <p:ext uri="{BB962C8B-B14F-4D97-AF65-F5344CB8AC3E}">
        <p14:creationId xmlns:p14="http://schemas.microsoft.com/office/powerpoint/2010/main" val="94418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F61058-A49D-4E41-BF4C-5DCDAB987171}" type="slidenum">
              <a:rPr lang="el-GR" smtClean="0"/>
              <a:t>16</a:t>
            </a:fld>
            <a:endParaRPr lang="el-GR"/>
          </a:p>
        </p:txBody>
      </p:sp>
    </p:spTree>
    <p:extLst>
      <p:ext uri="{BB962C8B-B14F-4D97-AF65-F5344CB8AC3E}">
        <p14:creationId xmlns:p14="http://schemas.microsoft.com/office/powerpoint/2010/main" val="183795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6/17/2025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3731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6/17/2025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263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6/17/2025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960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6/17/2025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2040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6/17/2025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5673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6/17/2025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8019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6/17/2025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6294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6/17/2025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6976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6/17/2025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5678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6/17/2025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2114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6/17/2025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1035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6/17/2025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136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em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e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em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em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em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emf"/><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emf"/><Relationship Id="rId7" Type="http://schemas.openxmlformats.org/officeDocument/2006/relationships/diagramColors" Target="../diagrams/colors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emf"/><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Εικόνα που περιέχει ζωγραφιά, διάγραμμα, χάρτης, τέχνη&#10;&#10;Το περιεχόμενο που δημιουργείται από τεχνολογία AI ενδέχεται να είναι εσφαλμένο.">
            <a:extLst>
              <a:ext uri="{FF2B5EF4-FFF2-40B4-BE49-F238E27FC236}">
                <a16:creationId xmlns:a16="http://schemas.microsoft.com/office/drawing/2014/main" id="{7025C323-5701-29F4-9328-BDD109D955CF}"/>
              </a:ext>
            </a:extLst>
          </p:cNvPr>
          <p:cNvPicPr>
            <a:picLocks noChangeAspect="1"/>
          </p:cNvPicPr>
          <p:nvPr/>
        </p:nvPicPr>
        <p:blipFill>
          <a:blip r:embed="rId3"/>
          <a:srcRect t="29688"/>
          <a:stretch>
            <a:fillRect/>
          </a:stretch>
        </p:blipFill>
        <p:spPr>
          <a:xfrm>
            <a:off x="1" y="9246"/>
            <a:ext cx="12192000" cy="6857989"/>
          </a:xfrm>
          <a:prstGeom prst="rect">
            <a:avLst/>
          </a:prstGeom>
        </p:spPr>
      </p:pic>
      <p:sp>
        <p:nvSpPr>
          <p:cNvPr id="18" name="Rectangle 17">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8776F96-5CB7-0D6C-B6C1-DBF30FEEA27A}"/>
              </a:ext>
            </a:extLst>
          </p:cNvPr>
          <p:cNvSpPr>
            <a:spLocks noGrp="1"/>
          </p:cNvSpPr>
          <p:nvPr>
            <p:ph type="ctrTitle"/>
          </p:nvPr>
        </p:nvSpPr>
        <p:spPr>
          <a:xfrm>
            <a:off x="1833541" y="990599"/>
            <a:ext cx="5619054" cy="4849091"/>
          </a:xfrm>
        </p:spPr>
        <p:txBody>
          <a:bodyPr anchor="ctr">
            <a:normAutofit/>
          </a:bodyPr>
          <a:lstStyle/>
          <a:p>
            <a:pPr algn="r">
              <a:lnSpc>
                <a:spcPct val="90000"/>
              </a:lnSpc>
            </a:pPr>
            <a:r>
              <a:rPr lang="el-GR" sz="4600" b="1" dirty="0">
                <a:solidFill>
                  <a:srgbClr val="FFFFFF"/>
                </a:solidFill>
              </a:rPr>
              <a:t>ΙΔΡΥΣΗ ΕΠΙΧΕΙΡΗΣΙΑΚΗΣ ΟΜΑΔΑΣ ΓΙΑ ΤΗΝ ΑΝΑΠΤΥΞΗ ΜΗ ΟΙΝΟΠΝΕΥΜΑΤΙΚΗΣ ΟΙΝΟΠΟΙΗΣΗΣ  </a:t>
            </a:r>
            <a:r>
              <a:rPr lang="en-US" sz="4600" b="1" dirty="0">
                <a:solidFill>
                  <a:srgbClr val="FFFFFF"/>
                </a:solidFill>
              </a:rPr>
              <a:t>“OINOS“</a:t>
            </a:r>
            <a:endParaRPr lang="el-GR" sz="4600" b="1" dirty="0">
              <a:solidFill>
                <a:srgbClr val="FFFFFF"/>
              </a:solidFill>
            </a:endParaRPr>
          </a:p>
        </p:txBody>
      </p:sp>
      <p:sp>
        <p:nvSpPr>
          <p:cNvPr id="3" name="Υπότιτλος 2">
            <a:extLst>
              <a:ext uri="{FF2B5EF4-FFF2-40B4-BE49-F238E27FC236}">
                <a16:creationId xmlns:a16="http://schemas.microsoft.com/office/drawing/2014/main" id="{50CB589B-64FC-763A-7741-BA22F39C45F4}"/>
              </a:ext>
            </a:extLst>
          </p:cNvPr>
          <p:cNvSpPr>
            <a:spLocks noGrp="1"/>
          </p:cNvSpPr>
          <p:nvPr>
            <p:ph type="subTitle" idx="1"/>
          </p:nvPr>
        </p:nvSpPr>
        <p:spPr>
          <a:xfrm>
            <a:off x="8712865" y="1447799"/>
            <a:ext cx="2368905" cy="4076699"/>
          </a:xfrm>
        </p:spPr>
        <p:txBody>
          <a:bodyPr anchor="ctr">
            <a:normAutofit/>
          </a:bodyPr>
          <a:lstStyle/>
          <a:p>
            <a:r>
              <a:rPr lang="el-GR" b="1">
                <a:solidFill>
                  <a:srgbClr val="FFFFFF"/>
                </a:solidFill>
                <a:effectLst/>
                <a:latin typeface="Calibri" panose="020F0502020204030204" pitchFamily="34" charset="0"/>
                <a:ea typeface="Calibri" panose="020F0502020204030204" pitchFamily="34" charset="0"/>
                <a:cs typeface="Calibri" panose="020F0502020204030204" pitchFamily="34" charset="0"/>
              </a:rPr>
              <a:t>ΣΤ</a:t>
            </a:r>
            <a:r>
              <a:rPr lang="en-US" b="1">
                <a:solidFill>
                  <a:srgbClr val="FFFFFF"/>
                </a:solidFill>
                <a:effectLst/>
                <a:latin typeface="Calibri" panose="020F0502020204030204" pitchFamily="34" charset="0"/>
                <a:ea typeface="Calibri" panose="020F0502020204030204" pitchFamily="34" charset="0"/>
                <a:cs typeface="Calibri" panose="020F0502020204030204" pitchFamily="34" charset="0"/>
              </a:rPr>
              <a:t>O </a:t>
            </a:r>
            <a:r>
              <a:rPr lang="el-GR" b="1">
                <a:solidFill>
                  <a:srgbClr val="FFFFFF"/>
                </a:solidFill>
                <a:effectLst/>
                <a:latin typeface="Calibri" panose="020F0502020204030204" pitchFamily="34" charset="0"/>
                <a:ea typeface="Calibri" panose="020F0502020204030204" pitchFamily="34" charset="0"/>
                <a:cs typeface="Calibri" panose="020F0502020204030204" pitchFamily="34" charset="0"/>
              </a:rPr>
              <a:t>ΠΛΑΙΣΙ</a:t>
            </a:r>
            <a:r>
              <a:rPr lang="en-US" b="1">
                <a:solidFill>
                  <a:srgbClr val="FFFFFF"/>
                </a:solidFill>
                <a:effectLst/>
                <a:latin typeface="Calibri" panose="020F0502020204030204" pitchFamily="34" charset="0"/>
                <a:ea typeface="Calibri" panose="020F0502020204030204" pitchFamily="34" charset="0"/>
                <a:cs typeface="Calibri" panose="020F0502020204030204" pitchFamily="34" charset="0"/>
              </a:rPr>
              <a:t>O</a:t>
            </a:r>
            <a:r>
              <a:rPr lang="el-GR" b="1">
                <a:solidFill>
                  <a:srgbClr val="FFFFFF"/>
                </a:solidFill>
                <a:effectLst/>
                <a:latin typeface="Calibri" panose="020F0502020204030204" pitchFamily="34" charset="0"/>
                <a:ea typeface="Calibri" panose="020F0502020204030204" pitchFamily="34" charset="0"/>
                <a:cs typeface="Calibri" panose="020F0502020204030204" pitchFamily="34" charset="0"/>
              </a:rPr>
              <a:t> ΤΗΣ ΔΡΑΣΗΣ 2 ΤΟΥ ΥΠΟΜΕΤΡΟΥ 16.1 - 16.2 ΤΟΥ ΠΑΑ 2014-2020</a:t>
            </a:r>
            <a:endParaRPr lang="el-GR">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a:solidFill>
                <a:srgbClr val="FFFFFF"/>
              </a:solidFill>
            </a:endParaRPr>
          </a:p>
        </p:txBody>
      </p:sp>
      <p:cxnSp>
        <p:nvCxnSpPr>
          <p:cNvPr id="20" name="Straight Connector 19">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pic>
        <p:nvPicPr>
          <p:cNvPr id="5" name="Εικόνα 4">
            <a:extLst>
              <a:ext uri="{FF2B5EF4-FFF2-40B4-BE49-F238E27FC236}">
                <a16:creationId xmlns:a16="http://schemas.microsoft.com/office/drawing/2014/main" id="{6AF87D04-F875-B389-3BAA-BCA7FBC58EE4}"/>
              </a:ext>
            </a:extLst>
          </p:cNvPr>
          <p:cNvPicPr>
            <a:picLocks noChangeAspect="1"/>
          </p:cNvPicPr>
          <p:nvPr/>
        </p:nvPicPr>
        <p:blipFill>
          <a:blip r:embed="rId4"/>
          <a:stretch>
            <a:fillRect/>
          </a:stretch>
        </p:blipFill>
        <p:spPr>
          <a:xfrm>
            <a:off x="171265" y="6079524"/>
            <a:ext cx="3948038" cy="713936"/>
          </a:xfrm>
          <a:prstGeom prst="rect">
            <a:avLst/>
          </a:prstGeom>
        </p:spPr>
      </p:pic>
    </p:spTree>
    <p:extLst>
      <p:ext uri="{BB962C8B-B14F-4D97-AF65-F5344CB8AC3E}">
        <p14:creationId xmlns:p14="http://schemas.microsoft.com/office/powerpoint/2010/main" val="5134226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A54BF63-68C0-4D28-C823-5CABD1EF68ED}"/>
              </a:ext>
            </a:extLst>
          </p:cNvPr>
          <p:cNvSpPr>
            <a:spLocks noGrp="1"/>
          </p:cNvSpPr>
          <p:nvPr>
            <p:ph type="title"/>
          </p:nvPr>
        </p:nvSpPr>
        <p:spPr>
          <a:xfrm>
            <a:off x="704088" y="914400"/>
            <a:ext cx="3914776" cy="3977269"/>
          </a:xfrm>
        </p:spPr>
        <p:txBody>
          <a:bodyPr>
            <a:normAutofit/>
          </a:bodyPr>
          <a:lstStyle/>
          <a:p>
            <a:pPr>
              <a:lnSpc>
                <a:spcPct val="90000"/>
              </a:lnSpc>
            </a:pPr>
            <a:r>
              <a:rPr lang="el-GR" sz="3400" b="1"/>
              <a:t>ΙΔΡΥΣΗ ΕΠΙΧΕΙΡΗΣΙΑΚΗΣ ΟΜΑΔΑΣ ΓΙΑ ΤΗΝ ΑΝΑΠΤΥΞΗ ΜΗ ΟΙΝΟΠΝΕΥΜΑΤΙΚΗΣ ΟΙΝΟΠΟΙΗΣΗΣ  </a:t>
            </a:r>
            <a:r>
              <a:rPr lang="en-US" sz="3400" b="1"/>
              <a:t>“OINOS”</a:t>
            </a:r>
            <a:endParaRPr lang="el-GR" sz="3400"/>
          </a:p>
        </p:txBody>
      </p:sp>
      <p:cxnSp>
        <p:nvCxnSpPr>
          <p:cNvPr id="29" name="Straight Connector 28">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4045A4E1-737C-3ACD-3BEA-5E1A688CC254}"/>
              </a:ext>
            </a:extLst>
          </p:cNvPr>
          <p:cNvGraphicFramePr>
            <a:graphicFrameLocks noGrp="1"/>
          </p:cNvGraphicFramePr>
          <p:nvPr>
            <p:ph idx="1"/>
            <p:extLst>
              <p:ext uri="{D42A27DB-BD31-4B8C-83A1-F6EECF244321}">
                <p14:modId xmlns:p14="http://schemas.microsoft.com/office/powerpoint/2010/main" val="1664942330"/>
              </p:ext>
            </p:extLst>
          </p:nvPr>
        </p:nvGraphicFramePr>
        <p:xfrm>
          <a:off x="5219952" y="742188"/>
          <a:ext cx="6171948" cy="5645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DAEA91A8-D7F4-4178-E69B-9A9A6F1CBA02}"/>
              </a:ext>
            </a:extLst>
          </p:cNvPr>
          <p:cNvPicPr>
            <a:picLocks noChangeAspect="1"/>
          </p:cNvPicPr>
          <p:nvPr/>
        </p:nvPicPr>
        <p:blipFill>
          <a:blip r:embed="rId7"/>
          <a:stretch>
            <a:fillRect/>
          </a:stretch>
        </p:blipFill>
        <p:spPr>
          <a:xfrm>
            <a:off x="7587048" y="5752904"/>
            <a:ext cx="4405939" cy="796740"/>
          </a:xfrm>
          <a:prstGeom prst="rect">
            <a:avLst/>
          </a:prstGeom>
        </p:spPr>
      </p:pic>
    </p:spTree>
    <p:extLst>
      <p:ext uri="{BB962C8B-B14F-4D97-AF65-F5344CB8AC3E}">
        <p14:creationId xmlns:p14="http://schemas.microsoft.com/office/powerpoint/2010/main" val="41063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DEDDC8A-55B1-247E-2D6B-37A0CFAEDD00}"/>
              </a:ext>
            </a:extLst>
          </p:cNvPr>
          <p:cNvSpPr>
            <a:spLocks noGrp="1"/>
          </p:cNvSpPr>
          <p:nvPr>
            <p:ph type="title"/>
          </p:nvPr>
        </p:nvSpPr>
        <p:spPr>
          <a:xfrm>
            <a:off x="704088" y="914400"/>
            <a:ext cx="3660776" cy="4404064"/>
          </a:xfrm>
        </p:spPr>
        <p:txBody>
          <a:bodyPr>
            <a:normAutofit/>
          </a:bodyPr>
          <a:lstStyle/>
          <a:p>
            <a:pPr>
              <a:lnSpc>
                <a:spcPct val="90000"/>
              </a:lnSpc>
            </a:pPr>
            <a:r>
              <a:rPr lang="el-GR" sz="3100" b="1"/>
              <a:t>ΙΔΡΥΣΗ ΕΠΙΧΕΙΡΗΣΙΑΚΗΣ ΟΜΑΔΑΣ ΓΙΑ ΤΗΝ ΑΝΑΠΤΥΞΗ ΜΗ ΟΙΝΟΠΝΕΥΜΑΤΙΚΗΣ ΟΙΝΟΠΟΙΗΣΗΣ  </a:t>
            </a:r>
            <a:r>
              <a:rPr lang="en-US" sz="3100" b="1"/>
              <a:t>“OINOS”</a:t>
            </a:r>
            <a:endParaRPr lang="el-GR" sz="3100"/>
          </a:p>
        </p:txBody>
      </p:sp>
      <p:cxnSp>
        <p:nvCxnSpPr>
          <p:cNvPr id="11" name="Straight Connector 10">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2489DE8-F2D8-ECAF-6825-9EADC4E10ACC}"/>
              </a:ext>
            </a:extLst>
          </p:cNvPr>
          <p:cNvGraphicFramePr>
            <a:graphicFrameLocks noGrp="1"/>
          </p:cNvGraphicFramePr>
          <p:nvPr>
            <p:ph idx="1"/>
            <p:extLst>
              <p:ext uri="{D42A27DB-BD31-4B8C-83A1-F6EECF244321}">
                <p14:modId xmlns:p14="http://schemas.microsoft.com/office/powerpoint/2010/main" val="373791229"/>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D85BD502-237C-3D48-83E8-86BD6D116FC1}"/>
              </a:ext>
            </a:extLst>
          </p:cNvPr>
          <p:cNvPicPr>
            <a:picLocks noChangeAspect="1"/>
          </p:cNvPicPr>
          <p:nvPr/>
        </p:nvPicPr>
        <p:blipFill>
          <a:blip r:embed="rId7"/>
          <a:stretch>
            <a:fillRect/>
          </a:stretch>
        </p:blipFill>
        <p:spPr>
          <a:xfrm>
            <a:off x="3988650" y="6126923"/>
            <a:ext cx="4214700" cy="762157"/>
          </a:xfrm>
          <a:prstGeom prst="rect">
            <a:avLst/>
          </a:prstGeom>
        </p:spPr>
      </p:pic>
    </p:spTree>
    <p:extLst>
      <p:ext uri="{BB962C8B-B14F-4D97-AF65-F5344CB8AC3E}">
        <p14:creationId xmlns:p14="http://schemas.microsoft.com/office/powerpoint/2010/main" val="254190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CD75DC4-BA82-FC64-BD71-3E9A5C122566}"/>
              </a:ext>
            </a:extLst>
          </p:cNvPr>
          <p:cNvSpPr>
            <a:spLocks noGrp="1"/>
          </p:cNvSpPr>
          <p:nvPr>
            <p:ph type="title"/>
          </p:nvPr>
        </p:nvSpPr>
        <p:spPr>
          <a:xfrm>
            <a:off x="700087" y="909638"/>
            <a:ext cx="10691813" cy="1155618"/>
          </a:xfrm>
        </p:spPr>
        <p:txBody>
          <a:bodyPr>
            <a:normAutofit/>
          </a:bodyPr>
          <a:lstStyle/>
          <a:p>
            <a:pPr algn="ctr"/>
            <a:r>
              <a:rPr lang="el-GR" sz="3200" b="1" dirty="0"/>
              <a:t>ΙΔΡΥΣΗ ΕΠΙΧΕΙΡΗΣΙΑΚΗΣ ΟΜΑΔΑΣ ΓΙΑ ΤΗΝ ΑΝΑΠΤΥΞΗ ΜΗ ΟΙΝΟΠΝΕΥΜΑΤΙΚΗΣ ΟΙΝΟΠΟΙΗΣΗΣ  </a:t>
            </a:r>
            <a:r>
              <a:rPr lang="en-US" sz="3200" b="1" dirty="0"/>
              <a:t>“OINOS”</a:t>
            </a:r>
            <a:endParaRPr lang="el-GR" sz="3200" dirty="0"/>
          </a:p>
        </p:txBody>
      </p:sp>
      <p:cxnSp>
        <p:nvCxnSpPr>
          <p:cNvPr id="20" name="Straight Connector 19">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D82D21FB-CABC-8115-1A0D-6789B2D0811D}"/>
              </a:ext>
            </a:extLst>
          </p:cNvPr>
          <p:cNvGraphicFramePr>
            <a:graphicFrameLocks noGrp="1"/>
          </p:cNvGraphicFramePr>
          <p:nvPr>
            <p:ph idx="1"/>
            <p:extLst>
              <p:ext uri="{D42A27DB-BD31-4B8C-83A1-F6EECF244321}">
                <p14:modId xmlns:p14="http://schemas.microsoft.com/office/powerpoint/2010/main" val="1170006586"/>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B8FBC097-A66E-8256-9714-633AE2B88FC0}"/>
              </a:ext>
            </a:extLst>
          </p:cNvPr>
          <p:cNvPicPr>
            <a:picLocks noChangeAspect="1"/>
          </p:cNvPicPr>
          <p:nvPr/>
        </p:nvPicPr>
        <p:blipFill>
          <a:blip r:embed="rId7"/>
          <a:stretch>
            <a:fillRect/>
          </a:stretch>
        </p:blipFill>
        <p:spPr>
          <a:xfrm>
            <a:off x="3848316" y="6153240"/>
            <a:ext cx="4395353" cy="794825"/>
          </a:xfrm>
          <a:prstGeom prst="rect">
            <a:avLst/>
          </a:prstGeom>
        </p:spPr>
      </p:pic>
    </p:spTree>
    <p:extLst>
      <p:ext uri="{BB962C8B-B14F-4D97-AF65-F5344CB8AC3E}">
        <p14:creationId xmlns:p14="http://schemas.microsoft.com/office/powerpoint/2010/main" val="269171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5598D0D-DF68-DD94-60EF-C7DFA25C87A9}"/>
              </a:ext>
            </a:extLst>
          </p:cNvPr>
          <p:cNvSpPr>
            <a:spLocks noGrp="1"/>
          </p:cNvSpPr>
          <p:nvPr>
            <p:ph type="title"/>
          </p:nvPr>
        </p:nvSpPr>
        <p:spPr>
          <a:xfrm>
            <a:off x="704087" y="914400"/>
            <a:ext cx="4041648" cy="1928741"/>
          </a:xfrm>
        </p:spPr>
        <p:txBody>
          <a:bodyPr>
            <a:normAutofit/>
          </a:bodyPr>
          <a:lstStyle/>
          <a:p>
            <a:pPr>
              <a:lnSpc>
                <a:spcPct val="90000"/>
              </a:lnSpc>
            </a:pPr>
            <a:r>
              <a:rPr lang="el-GR" sz="2500" b="1"/>
              <a:t>ΙΔΡΥΣΗ ΕΠΙΧΕΙΡΗΣΙΑΚΗΣ ΟΜΑΔΑΣ ΓΙΑ ΤΗΝ ΑΝΑΠΤΥΞΗ ΜΗ ΟΙΝΟΠΝΕΥΜΑΤΙΚΗΣ ΟΙΝΟΠΟΙΗΣΗΣ  </a:t>
            </a:r>
            <a:r>
              <a:rPr lang="en-US" sz="2500" b="1"/>
              <a:t>“OINOS”</a:t>
            </a:r>
            <a:endParaRPr lang="el-GR" sz="2500"/>
          </a:p>
        </p:txBody>
      </p:sp>
      <p:cxnSp>
        <p:nvCxnSpPr>
          <p:cNvPr id="18" name="Straight Connector 1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DA773D27-CDC2-01D6-67D2-26F11A9CEF22}"/>
              </a:ext>
            </a:extLst>
          </p:cNvPr>
          <p:cNvGraphicFramePr>
            <a:graphicFrameLocks noGrp="1"/>
          </p:cNvGraphicFramePr>
          <p:nvPr>
            <p:ph idx="1"/>
            <p:extLst>
              <p:ext uri="{D42A27DB-BD31-4B8C-83A1-F6EECF244321}">
                <p14:modId xmlns:p14="http://schemas.microsoft.com/office/powerpoint/2010/main" val="2319328869"/>
              </p:ext>
            </p:extLst>
          </p:nvPr>
        </p:nvGraphicFramePr>
        <p:xfrm>
          <a:off x="4614530" y="914400"/>
          <a:ext cx="6861190" cy="5060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D00A8E2C-D8FA-F554-0DF7-EB31514F0EE7}"/>
              </a:ext>
            </a:extLst>
          </p:cNvPr>
          <p:cNvPicPr>
            <a:picLocks noChangeAspect="1"/>
          </p:cNvPicPr>
          <p:nvPr/>
        </p:nvPicPr>
        <p:blipFill>
          <a:blip r:embed="rId7"/>
          <a:stretch>
            <a:fillRect/>
          </a:stretch>
        </p:blipFill>
        <p:spPr>
          <a:xfrm>
            <a:off x="4157895" y="6121762"/>
            <a:ext cx="3876209" cy="700947"/>
          </a:xfrm>
          <a:prstGeom prst="rect">
            <a:avLst/>
          </a:prstGeom>
        </p:spPr>
      </p:pic>
    </p:spTree>
    <p:extLst>
      <p:ext uri="{BB962C8B-B14F-4D97-AF65-F5344CB8AC3E}">
        <p14:creationId xmlns:p14="http://schemas.microsoft.com/office/powerpoint/2010/main" val="410758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8FB1690-FD55-38E8-1B12-6DF8480D64F6}"/>
              </a:ext>
            </a:extLst>
          </p:cNvPr>
          <p:cNvSpPr>
            <a:spLocks noGrp="1"/>
          </p:cNvSpPr>
          <p:nvPr>
            <p:ph type="title"/>
          </p:nvPr>
        </p:nvSpPr>
        <p:spPr>
          <a:xfrm>
            <a:off x="700087" y="909638"/>
            <a:ext cx="10691813" cy="1155618"/>
          </a:xfrm>
        </p:spPr>
        <p:txBody>
          <a:bodyPr>
            <a:normAutofit/>
          </a:bodyPr>
          <a:lstStyle/>
          <a:p>
            <a:r>
              <a:rPr lang="el-GR" sz="2800" b="1"/>
              <a:t>ΙΔΡΥΣΗ ΕΠΙΧΕΙΡΗΣΙΑΚΗΣ ΟΜΑΔΑΣ ΓΙΑ ΤΗΝ ΑΝΑΠΤΥΞΗ ΜΗ ΟΙΝΟΠΝΕΥΜΑΤΙΚΗΣ ΟΙΝΟΠΟΙΗΣΗΣ  </a:t>
            </a:r>
            <a:r>
              <a:rPr lang="en-US" sz="2800" b="1"/>
              <a:t>“OINOS”</a:t>
            </a:r>
            <a:endParaRPr lang="el-GR" sz="2800" dirty="0"/>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1A86B556-265E-66D4-D819-CC7203ECEE1E}"/>
              </a:ext>
            </a:extLst>
          </p:cNvPr>
          <p:cNvGraphicFramePr>
            <a:graphicFrameLocks noGrp="1"/>
          </p:cNvGraphicFramePr>
          <p:nvPr>
            <p:ph idx="1"/>
            <p:extLst>
              <p:ext uri="{D42A27DB-BD31-4B8C-83A1-F6EECF244321}">
                <p14:modId xmlns:p14="http://schemas.microsoft.com/office/powerpoint/2010/main" val="3383735121"/>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6163983C-2FD8-2435-B417-9A8ABFB15C1D}"/>
              </a:ext>
            </a:extLst>
          </p:cNvPr>
          <p:cNvPicPr>
            <a:picLocks noChangeAspect="1"/>
          </p:cNvPicPr>
          <p:nvPr/>
        </p:nvPicPr>
        <p:blipFill>
          <a:blip r:embed="rId7"/>
          <a:stretch>
            <a:fillRect/>
          </a:stretch>
        </p:blipFill>
        <p:spPr>
          <a:xfrm>
            <a:off x="3910390" y="6111671"/>
            <a:ext cx="4371220" cy="790461"/>
          </a:xfrm>
          <a:prstGeom prst="rect">
            <a:avLst/>
          </a:prstGeom>
        </p:spPr>
      </p:pic>
    </p:spTree>
    <p:extLst>
      <p:ext uri="{BB962C8B-B14F-4D97-AF65-F5344CB8AC3E}">
        <p14:creationId xmlns:p14="http://schemas.microsoft.com/office/powerpoint/2010/main" val="345496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99D6137-1E4B-3FFC-D144-436900319044}"/>
              </a:ext>
            </a:extLst>
          </p:cNvPr>
          <p:cNvSpPr>
            <a:spLocks noGrp="1"/>
          </p:cNvSpPr>
          <p:nvPr>
            <p:ph type="title"/>
          </p:nvPr>
        </p:nvSpPr>
        <p:spPr>
          <a:xfrm>
            <a:off x="704088" y="555713"/>
            <a:ext cx="3721629" cy="2648594"/>
          </a:xfrm>
        </p:spPr>
        <p:txBody>
          <a:bodyPr>
            <a:normAutofit/>
          </a:bodyPr>
          <a:lstStyle/>
          <a:p>
            <a:pPr>
              <a:lnSpc>
                <a:spcPct val="90000"/>
              </a:lnSpc>
            </a:pPr>
            <a:r>
              <a:rPr lang="el-GR" sz="2500" b="1"/>
              <a:t>ΙΔΡΥΣΗ ΕΠΙΧΕΙΡΗΣΙΑΚΗΣ ΟΜΑΔΑΣ ΓΙΑ ΤΗΝ ΑΝΑΠΤΥΞΗ ΜΗ ΟΙΝΟΠΝΕΥΜΑΤΙΚΗΣ ΟΙΝΟΠΟΙΗΣΗΣ  </a:t>
            </a:r>
            <a:r>
              <a:rPr lang="en-US" sz="2500" b="1"/>
              <a:t>“OINOS”</a:t>
            </a:r>
            <a:endParaRPr lang="el-GR" sz="2500"/>
          </a:p>
        </p:txBody>
      </p:sp>
      <p:cxnSp>
        <p:nvCxnSpPr>
          <p:cNvPr id="23" name="Straight Connector 17">
            <a:extLst>
              <a:ext uri="{FF2B5EF4-FFF2-40B4-BE49-F238E27FC236}">
                <a16:creationId xmlns:a16="http://schemas.microsoft.com/office/drawing/2014/main" id="{40ADC89C-EB4E-4AA5-ABBD-448BEC5FA3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76800" y="723900"/>
            <a:ext cx="0" cy="544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714D5F64-217F-B67D-A003-5D45B920ECAF}"/>
              </a:ext>
            </a:extLst>
          </p:cNvPr>
          <p:cNvGraphicFramePr>
            <a:graphicFrameLocks noGrp="1"/>
          </p:cNvGraphicFramePr>
          <p:nvPr>
            <p:ph idx="1"/>
            <p:extLst>
              <p:ext uri="{D42A27DB-BD31-4B8C-83A1-F6EECF244321}">
                <p14:modId xmlns:p14="http://schemas.microsoft.com/office/powerpoint/2010/main" val="2174420100"/>
              </p:ext>
            </p:extLst>
          </p:nvPr>
        </p:nvGraphicFramePr>
        <p:xfrm>
          <a:off x="5427407" y="555712"/>
          <a:ext cx="6065179" cy="561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543859F7-9970-1D4E-130C-428460E5C082}"/>
              </a:ext>
            </a:extLst>
          </p:cNvPr>
          <p:cNvPicPr>
            <a:picLocks noChangeAspect="1"/>
          </p:cNvPicPr>
          <p:nvPr/>
        </p:nvPicPr>
        <p:blipFill>
          <a:blip r:embed="rId7"/>
          <a:stretch>
            <a:fillRect/>
          </a:stretch>
        </p:blipFill>
        <p:spPr>
          <a:xfrm>
            <a:off x="4158524" y="6193308"/>
            <a:ext cx="3874951" cy="700720"/>
          </a:xfrm>
          <a:prstGeom prst="rect">
            <a:avLst/>
          </a:prstGeom>
        </p:spPr>
      </p:pic>
    </p:spTree>
    <p:extLst>
      <p:ext uri="{BB962C8B-B14F-4D97-AF65-F5344CB8AC3E}">
        <p14:creationId xmlns:p14="http://schemas.microsoft.com/office/powerpoint/2010/main" val="404094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597DC0C-0EF9-CA4A-F84C-FFA7DC5BEAFE}"/>
              </a:ext>
            </a:extLst>
          </p:cNvPr>
          <p:cNvSpPr>
            <a:spLocks noGrp="1"/>
          </p:cNvSpPr>
          <p:nvPr>
            <p:ph type="title"/>
          </p:nvPr>
        </p:nvSpPr>
        <p:spPr>
          <a:xfrm>
            <a:off x="704088" y="914400"/>
            <a:ext cx="4041648" cy="1928741"/>
          </a:xfrm>
        </p:spPr>
        <p:txBody>
          <a:bodyPr>
            <a:normAutofit/>
          </a:bodyPr>
          <a:lstStyle/>
          <a:p>
            <a:pPr>
              <a:lnSpc>
                <a:spcPct val="90000"/>
              </a:lnSpc>
            </a:pPr>
            <a:r>
              <a:rPr lang="el-GR" sz="2500" b="1"/>
              <a:t>ΙΔΡΥΣΗ ΕΠΙΧΕΙΡΗΣΙΑΚΗΣ ΟΜΑΔΑΣ ΓΙΑ ΤΗΝ ΑΝΑΠΤΥΞΗ ΜΗ ΟΙΝΟΠΝΕΥΜΑΤΙΚΗΣ ΟΙΝΟΠΟΙΗΣΗΣ  </a:t>
            </a:r>
            <a:r>
              <a:rPr lang="en-US" sz="2500" b="1"/>
              <a:t>“OINOS”</a:t>
            </a:r>
            <a:endParaRPr lang="el-GR" sz="2500"/>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Εικόνα 2">
            <a:extLst>
              <a:ext uri="{FF2B5EF4-FFF2-40B4-BE49-F238E27FC236}">
                <a16:creationId xmlns:a16="http://schemas.microsoft.com/office/drawing/2014/main" id="{0FCAA85A-BE63-F03E-F53C-35D42B9C287C}"/>
              </a:ext>
            </a:extLst>
          </p:cNvPr>
          <p:cNvPicPr>
            <a:picLocks noChangeAspect="1"/>
          </p:cNvPicPr>
          <p:nvPr/>
        </p:nvPicPr>
        <p:blipFill>
          <a:blip r:embed="rId3"/>
          <a:stretch>
            <a:fillRect/>
          </a:stretch>
        </p:blipFill>
        <p:spPr>
          <a:xfrm>
            <a:off x="801111" y="5301976"/>
            <a:ext cx="3941064" cy="713875"/>
          </a:xfrm>
          <a:prstGeom prst="rect">
            <a:avLst/>
          </a:prstGeom>
        </p:spPr>
      </p:pic>
      <p:cxnSp>
        <p:nvCxnSpPr>
          <p:cNvPr id="17" name="Straight Connector 13">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DE5ABC18-1863-62D5-055C-8A537B9BEE0E}"/>
              </a:ext>
            </a:extLst>
          </p:cNvPr>
          <p:cNvGraphicFramePr>
            <a:graphicFrameLocks noGrp="1"/>
          </p:cNvGraphicFramePr>
          <p:nvPr>
            <p:ph idx="1"/>
            <p:extLst>
              <p:ext uri="{D42A27DB-BD31-4B8C-83A1-F6EECF244321}">
                <p14:modId xmlns:p14="http://schemas.microsoft.com/office/powerpoint/2010/main" val="3225927638"/>
              </p:ext>
            </p:extLst>
          </p:nvPr>
        </p:nvGraphicFramePr>
        <p:xfrm>
          <a:off x="5330952" y="968377"/>
          <a:ext cx="6144768" cy="5010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878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5D27AC3-8DEE-20F0-F539-1F9377E96446}"/>
              </a:ext>
            </a:extLst>
          </p:cNvPr>
          <p:cNvSpPr>
            <a:spLocks noGrp="1"/>
          </p:cNvSpPr>
          <p:nvPr>
            <p:ph type="title"/>
          </p:nvPr>
        </p:nvSpPr>
        <p:spPr>
          <a:xfrm>
            <a:off x="704087" y="559063"/>
            <a:ext cx="3178573" cy="5256025"/>
          </a:xfrm>
        </p:spPr>
        <p:txBody>
          <a:bodyPr>
            <a:normAutofit/>
          </a:bodyPr>
          <a:lstStyle/>
          <a:p>
            <a:r>
              <a:rPr lang="el-GR" sz="2400" b="1" dirty="0"/>
              <a:t>ΙΔΡΥΣΗ ΕΠΙΧΕΙΡΗΣΙΑΚΗΣ ΟΜΑΔΑΣ ΓΙΑ ΤΗΝ ΑΝΑΠΤΥΞΗ ΜΗ ΟΙΝΟΠΝΕΥΜΑΤΙΚΗΣ ΟΙΝΟΠΟΙΗΣΗΣ  </a:t>
            </a:r>
            <a:r>
              <a:rPr lang="en-US" sz="2400" b="1" dirty="0"/>
              <a:t>“OINOS”</a:t>
            </a:r>
            <a:endParaRPr lang="el-GR" sz="2400" dirty="0"/>
          </a:p>
        </p:txBody>
      </p:sp>
      <p:sp>
        <p:nvSpPr>
          <p:cNvPr id="3" name="Θέση περιεχομένου 2">
            <a:extLst>
              <a:ext uri="{FF2B5EF4-FFF2-40B4-BE49-F238E27FC236}">
                <a16:creationId xmlns:a16="http://schemas.microsoft.com/office/drawing/2014/main" id="{1E068915-66BB-4393-38F8-0E9CAD681B1A}"/>
              </a:ext>
            </a:extLst>
          </p:cNvPr>
          <p:cNvSpPr>
            <a:spLocks noGrp="1"/>
          </p:cNvSpPr>
          <p:nvPr>
            <p:ph idx="1"/>
          </p:nvPr>
        </p:nvSpPr>
        <p:spPr>
          <a:xfrm>
            <a:off x="4366900" y="609144"/>
            <a:ext cx="7570574" cy="5639712"/>
          </a:xfrm>
        </p:spPr>
        <p:txBody>
          <a:bodyPr>
            <a:normAutofit lnSpcReduction="10000"/>
          </a:bodyPr>
          <a:lstStyle/>
          <a:p>
            <a:pPr marL="457200" indent="-457200">
              <a:lnSpc>
                <a:spcPct val="100000"/>
              </a:lnSpc>
              <a:buFont typeface="+mj-lt"/>
              <a:buAutoNum type="arabicPeriod" startAt="3"/>
            </a:pPr>
            <a:r>
              <a:rPr lang="el-GR" sz="1800" b="1" dirty="0">
                <a:solidFill>
                  <a:schemeClr val="accent1">
                    <a:lumMod val="60000"/>
                    <a:lumOff val="40000"/>
                  </a:schemeClr>
                </a:solidFill>
              </a:rPr>
              <a:t>Συγχρονισμό εφαρμογών για λήψη δεδομένων μετρήσεων </a:t>
            </a:r>
            <a:r>
              <a:rPr lang="el-GR" sz="1800" dirty="0">
                <a:solidFill>
                  <a:schemeClr val="accent1">
                    <a:lumMod val="60000"/>
                    <a:lumOff val="40000"/>
                  </a:schemeClr>
                </a:solidFill>
              </a:rPr>
              <a:t>(προκειμένου να ξεκινήσει η πιλοτική λειτουργία)</a:t>
            </a:r>
          </a:p>
          <a:p>
            <a:pPr marL="457200" indent="-457200">
              <a:lnSpc>
                <a:spcPct val="100000"/>
              </a:lnSpc>
              <a:buFont typeface="+mj-lt"/>
              <a:buAutoNum type="arabicPeriod" startAt="3"/>
            </a:pPr>
            <a:r>
              <a:rPr lang="el-GR" sz="1800" b="1" dirty="0">
                <a:solidFill>
                  <a:schemeClr val="accent1">
                    <a:lumMod val="60000"/>
                    <a:lumOff val="40000"/>
                  </a:schemeClr>
                </a:solidFill>
              </a:rPr>
              <a:t>Πιλοτική λειτουργία και εγκατάσταση εξοπλισμού πιλοτικής λειτουργίας </a:t>
            </a:r>
            <a:br>
              <a:rPr lang="el-GR" sz="1800" b="1" dirty="0">
                <a:solidFill>
                  <a:schemeClr val="accent1">
                    <a:lumMod val="60000"/>
                    <a:lumOff val="40000"/>
                  </a:schemeClr>
                </a:solidFill>
              </a:rPr>
            </a:br>
            <a:r>
              <a:rPr lang="el-GR" sz="1800" dirty="0">
                <a:solidFill>
                  <a:schemeClr val="accent1">
                    <a:lumMod val="60000"/>
                    <a:lumOff val="40000"/>
                  </a:schemeClr>
                </a:solidFill>
              </a:rPr>
              <a:t>Περιλαμβάνει:</a:t>
            </a:r>
            <a:br>
              <a:rPr lang="el-GR" sz="1800" dirty="0">
                <a:solidFill>
                  <a:schemeClr val="accent1">
                    <a:lumMod val="60000"/>
                    <a:lumOff val="40000"/>
                  </a:schemeClr>
                </a:solidFill>
              </a:rPr>
            </a:br>
            <a:r>
              <a:rPr lang="el-GR" sz="1800" dirty="0">
                <a:solidFill>
                  <a:schemeClr val="accent1">
                    <a:lumMod val="60000"/>
                    <a:lumOff val="40000"/>
                  </a:schemeClr>
                </a:solidFill>
              </a:rPr>
              <a:t>- Δράσεις διασύνδεσης/δικτύωσης των εταίρων της επιστημονικής-    ερευνητικής κοινότητας με τους παραγωγικούς φορείς</a:t>
            </a:r>
            <a:br>
              <a:rPr lang="el-GR" sz="1800" dirty="0">
                <a:solidFill>
                  <a:schemeClr val="accent1">
                    <a:lumMod val="60000"/>
                    <a:lumOff val="40000"/>
                  </a:schemeClr>
                </a:solidFill>
              </a:rPr>
            </a:br>
            <a:r>
              <a:rPr lang="el-GR" sz="1800" dirty="0">
                <a:solidFill>
                  <a:schemeClr val="accent1">
                    <a:lumMod val="60000"/>
                    <a:lumOff val="40000"/>
                  </a:schemeClr>
                </a:solidFill>
              </a:rPr>
              <a:t>- Διαδικασίες διασφάλισης ποιότητας προϊόντος κατά την παραγωγή (καθορισμός ποιοτικών χαρακτηριστικών, ανάπτυξη μεθόδων ποιοτικού ελέγχου, </a:t>
            </a:r>
            <a:r>
              <a:rPr lang="en-US" sz="1800" dirty="0">
                <a:solidFill>
                  <a:schemeClr val="accent1">
                    <a:lumMod val="60000"/>
                    <a:lumOff val="40000"/>
                  </a:schemeClr>
                </a:solidFill>
              </a:rPr>
              <a:t>on-line </a:t>
            </a:r>
            <a:r>
              <a:rPr lang="el-GR" sz="1800" dirty="0">
                <a:solidFill>
                  <a:schemeClr val="accent1">
                    <a:lumMod val="60000"/>
                    <a:lumOff val="40000"/>
                  </a:schemeClr>
                </a:solidFill>
              </a:rPr>
              <a:t>έλεγχοι)</a:t>
            </a:r>
            <a:br>
              <a:rPr lang="el-GR" sz="1800" dirty="0">
                <a:solidFill>
                  <a:schemeClr val="accent1">
                    <a:lumMod val="60000"/>
                    <a:lumOff val="40000"/>
                  </a:schemeClr>
                </a:solidFill>
              </a:rPr>
            </a:br>
            <a:r>
              <a:rPr lang="el-GR" sz="1800" dirty="0">
                <a:solidFill>
                  <a:schemeClr val="accent1">
                    <a:lumMod val="60000"/>
                    <a:lumOff val="40000"/>
                  </a:schemeClr>
                </a:solidFill>
              </a:rPr>
              <a:t>- Αποτελέσματα από την υλοποίηση Α΄ Φάσης Πιλοτικής Λειτουργίας</a:t>
            </a:r>
            <a:br>
              <a:rPr lang="el-GR" sz="1800" dirty="0">
                <a:solidFill>
                  <a:schemeClr val="accent1">
                    <a:lumMod val="60000"/>
                    <a:lumOff val="40000"/>
                  </a:schemeClr>
                </a:solidFill>
              </a:rPr>
            </a:br>
            <a:r>
              <a:rPr lang="el-GR" sz="1800" dirty="0">
                <a:solidFill>
                  <a:schemeClr val="accent1">
                    <a:lumMod val="60000"/>
                    <a:lumOff val="40000"/>
                  </a:schemeClr>
                </a:solidFill>
              </a:rPr>
              <a:t>- Αποτελέσματα από την υλοποίηση Β΄ Φάσης Πιλοτικής Λειτουργίας και προτάσεις για βελτιώσεις</a:t>
            </a:r>
            <a:br>
              <a:rPr lang="el-GR" sz="1800" dirty="0">
                <a:solidFill>
                  <a:schemeClr val="accent1">
                    <a:lumMod val="60000"/>
                    <a:lumOff val="40000"/>
                  </a:schemeClr>
                </a:solidFill>
              </a:rPr>
            </a:br>
            <a:r>
              <a:rPr lang="el-GR" sz="1800" dirty="0">
                <a:solidFill>
                  <a:schemeClr val="accent1">
                    <a:lumMod val="60000"/>
                    <a:lumOff val="40000"/>
                  </a:schemeClr>
                </a:solidFill>
              </a:rPr>
              <a:t>- Μελέτη </a:t>
            </a:r>
            <a:r>
              <a:rPr lang="en-US" sz="1800" dirty="0">
                <a:solidFill>
                  <a:schemeClr val="accent1">
                    <a:lumMod val="60000"/>
                    <a:lumOff val="40000"/>
                  </a:schemeClr>
                </a:solidFill>
              </a:rPr>
              <a:t>HACCP</a:t>
            </a:r>
            <a:r>
              <a:rPr lang="el-GR" sz="1800" dirty="0">
                <a:solidFill>
                  <a:schemeClr val="accent1">
                    <a:lumMod val="60000"/>
                    <a:lumOff val="40000"/>
                  </a:schemeClr>
                </a:solidFill>
              </a:rPr>
              <a:t> για τη γραμμή παραγωγής και ανάλυση ευπάθειας/τρωτότητας των πρώτων υλών</a:t>
            </a:r>
            <a:br>
              <a:rPr lang="el-GR" sz="1800" dirty="0">
                <a:solidFill>
                  <a:schemeClr val="accent1">
                    <a:lumMod val="60000"/>
                    <a:lumOff val="40000"/>
                  </a:schemeClr>
                </a:solidFill>
              </a:rPr>
            </a:br>
            <a:r>
              <a:rPr lang="el-GR" sz="1800" dirty="0">
                <a:solidFill>
                  <a:schemeClr val="accent1">
                    <a:lumMod val="60000"/>
                    <a:lumOff val="40000"/>
                  </a:schemeClr>
                </a:solidFill>
              </a:rPr>
              <a:t>- Μεταφορά τεχνογνωσίας για την ανάπτυξη της εφαρμογής με βασικό στόχο την ένταξή της στην παραγωγική διαδικασία</a:t>
            </a:r>
            <a:br>
              <a:rPr lang="el-GR" sz="1800" dirty="0">
                <a:solidFill>
                  <a:schemeClr val="accent1">
                    <a:lumMod val="60000"/>
                    <a:lumOff val="40000"/>
                  </a:schemeClr>
                </a:solidFill>
              </a:rPr>
            </a:br>
            <a:r>
              <a:rPr lang="el-GR" sz="1800" dirty="0">
                <a:solidFill>
                  <a:schemeClr val="accent1">
                    <a:lumMod val="60000"/>
                    <a:lumOff val="40000"/>
                  </a:schemeClr>
                </a:solidFill>
              </a:rPr>
              <a:t>- Σύνταξη οδηγιών παραγωγής και δελτίων ελέγχου ποιότητας, δοκιμές σταθερότητας τελικών προϊόντων σε </a:t>
            </a:r>
            <a:r>
              <a:rPr lang="el-GR" sz="1800" dirty="0" err="1">
                <a:solidFill>
                  <a:schemeClr val="accent1">
                    <a:lumMod val="60000"/>
                    <a:lumOff val="40000"/>
                  </a:schemeClr>
                </a:solidFill>
              </a:rPr>
              <a:t>ημι</a:t>
            </a:r>
            <a:r>
              <a:rPr lang="el-GR" sz="1800" dirty="0">
                <a:solidFill>
                  <a:schemeClr val="accent1">
                    <a:lumMod val="60000"/>
                    <a:lumOff val="40000"/>
                  </a:schemeClr>
                </a:solidFill>
              </a:rPr>
              <a:t>-πιλοτική παραγωγή με βάση τα δελτία</a:t>
            </a:r>
          </a:p>
          <a:p>
            <a:pPr marL="0" indent="0">
              <a:lnSpc>
                <a:spcPct val="100000"/>
              </a:lnSpc>
              <a:buNone/>
            </a:pPr>
            <a:endParaRPr lang="el-GR" sz="1600" dirty="0"/>
          </a:p>
        </p:txBody>
      </p:sp>
      <p:cxnSp>
        <p:nvCxnSpPr>
          <p:cNvPr id="20" name="Straight Connector 1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23541"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E8DA7E3F-9D31-4BB8-49D7-A2E56F2BA06C}"/>
              </a:ext>
            </a:extLst>
          </p:cNvPr>
          <p:cNvPicPr>
            <a:picLocks noChangeAspect="1"/>
          </p:cNvPicPr>
          <p:nvPr/>
        </p:nvPicPr>
        <p:blipFill>
          <a:blip r:embed="rId2"/>
          <a:stretch>
            <a:fillRect/>
          </a:stretch>
        </p:blipFill>
        <p:spPr>
          <a:xfrm>
            <a:off x="3698890" y="5991046"/>
            <a:ext cx="4794219" cy="866954"/>
          </a:xfrm>
          <a:prstGeom prst="rect">
            <a:avLst/>
          </a:prstGeom>
        </p:spPr>
      </p:pic>
    </p:spTree>
    <p:extLst>
      <p:ext uri="{BB962C8B-B14F-4D97-AF65-F5344CB8AC3E}">
        <p14:creationId xmlns:p14="http://schemas.microsoft.com/office/powerpoint/2010/main" val="413639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930A466-765D-C082-4176-5AA9E71219A9}"/>
              </a:ext>
            </a:extLst>
          </p:cNvPr>
          <p:cNvSpPr>
            <a:spLocks noGrp="1"/>
          </p:cNvSpPr>
          <p:nvPr>
            <p:ph type="title"/>
          </p:nvPr>
        </p:nvSpPr>
        <p:spPr>
          <a:xfrm>
            <a:off x="704087" y="559063"/>
            <a:ext cx="3099973" cy="5256025"/>
          </a:xfrm>
        </p:spPr>
        <p:txBody>
          <a:bodyPr>
            <a:normAutofit/>
          </a:bodyPr>
          <a:lstStyle/>
          <a:p>
            <a:r>
              <a:rPr lang="el-GR" sz="2400" b="1" dirty="0"/>
              <a:t>ΙΔΡΥΣΗ ΕΠΙΧΕΙΡΗΣΙΑΚΗΣ ΟΜΑΔΑΣ ΓΙΑ ΤΗΝ ΑΝΑΠΤΥΞΗ ΜΗ ΟΙΝΟΠΝΕΥΜΑΤΙΚΗΣ ΟΙΝΟΠΟΙΗΣΗΣ  </a:t>
            </a:r>
            <a:r>
              <a:rPr lang="en-US" sz="2400" b="1" dirty="0"/>
              <a:t>“OINOS”</a:t>
            </a:r>
            <a:endParaRPr lang="el-GR" sz="2400" dirty="0"/>
          </a:p>
        </p:txBody>
      </p:sp>
      <p:sp>
        <p:nvSpPr>
          <p:cNvPr id="3" name="Θέση περιεχομένου 2">
            <a:extLst>
              <a:ext uri="{FF2B5EF4-FFF2-40B4-BE49-F238E27FC236}">
                <a16:creationId xmlns:a16="http://schemas.microsoft.com/office/drawing/2014/main" id="{27D41A85-A6CB-8D3E-4D1B-156F7B0E6A81}"/>
              </a:ext>
            </a:extLst>
          </p:cNvPr>
          <p:cNvSpPr>
            <a:spLocks noGrp="1"/>
          </p:cNvSpPr>
          <p:nvPr>
            <p:ph idx="1"/>
          </p:nvPr>
        </p:nvSpPr>
        <p:spPr>
          <a:xfrm>
            <a:off x="4643022" y="622249"/>
            <a:ext cx="6844892" cy="5639712"/>
          </a:xfrm>
        </p:spPr>
        <p:txBody>
          <a:bodyPr>
            <a:normAutofit/>
          </a:bodyPr>
          <a:lstStyle/>
          <a:p>
            <a:pPr marL="457200" indent="-457200">
              <a:buFont typeface="+mj-lt"/>
              <a:buAutoNum type="arabicPeriod" startAt="5"/>
            </a:pPr>
            <a:r>
              <a:rPr lang="el-GR" b="1" dirty="0">
                <a:solidFill>
                  <a:schemeClr val="accent1">
                    <a:lumMod val="60000"/>
                    <a:lumOff val="40000"/>
                  </a:schemeClr>
                </a:solidFill>
              </a:rPr>
              <a:t>Κατάρτιση και μεταφορά τεχνογνωσίας σε παραγωγούς</a:t>
            </a:r>
            <a:br>
              <a:rPr lang="el-GR" dirty="0">
                <a:solidFill>
                  <a:schemeClr val="accent1">
                    <a:lumMod val="60000"/>
                    <a:lumOff val="40000"/>
                  </a:schemeClr>
                </a:solidFill>
              </a:rPr>
            </a:br>
            <a:r>
              <a:rPr lang="el-GR" dirty="0">
                <a:solidFill>
                  <a:schemeClr val="accent1">
                    <a:lumMod val="60000"/>
                    <a:lumOff val="40000"/>
                  </a:schemeClr>
                </a:solidFill>
              </a:rPr>
              <a:t>Περιλαμβάνει την υλοποίηση του προγράμματος εκπαίδευσης για τη διαδικασία παραγωγής, τις προδιαγραφές ποιότητας των τελικών προϊόντων καθώς και τις μεθόδους προσδιορισμού αυτών σε τουλάχιστον 5 ομάδες παραγωγών</a:t>
            </a:r>
          </a:p>
          <a:p>
            <a:pPr marL="457200" indent="-457200">
              <a:buFont typeface="+mj-lt"/>
              <a:buAutoNum type="arabicPeriod" startAt="5"/>
            </a:pPr>
            <a:r>
              <a:rPr lang="el-GR" b="1" dirty="0">
                <a:solidFill>
                  <a:schemeClr val="accent1">
                    <a:lumMod val="60000"/>
                    <a:lumOff val="40000"/>
                  </a:schemeClr>
                </a:solidFill>
              </a:rPr>
              <a:t>Διάχυση και εμπορική αξιοποίηση παραγόμενου προϊόντος</a:t>
            </a:r>
            <a:br>
              <a:rPr lang="el-GR" dirty="0">
                <a:solidFill>
                  <a:schemeClr val="accent1">
                    <a:lumMod val="60000"/>
                    <a:lumOff val="40000"/>
                  </a:schemeClr>
                </a:solidFill>
              </a:rPr>
            </a:br>
            <a:r>
              <a:rPr lang="el-GR" dirty="0">
                <a:solidFill>
                  <a:schemeClr val="accent1">
                    <a:lumMod val="60000"/>
                    <a:lumOff val="40000"/>
                  </a:schemeClr>
                </a:solidFill>
              </a:rPr>
              <a:t>Περιλαμβάνει δράσεις προώθησης των αποτελεσμάτων του επιχειρησιακού σχεδίου που θα αφορούν στη δημιουργία ιστοσελίδας, εντύπου, διοργάνωση ημερίδας, ηλεκτρονικές καταχωρήσεις, συμμετοχή εμπορική έκθεση, έξοδα μετακινήσεων των μελών της Ομάδας Έργου της Ε.Ο. καθώς και τη διενέργεια έρευνας αγοράς μέσω </a:t>
            </a:r>
            <a:r>
              <a:rPr lang="en-US" dirty="0">
                <a:solidFill>
                  <a:schemeClr val="accent1">
                    <a:lumMod val="60000"/>
                    <a:lumOff val="40000"/>
                  </a:schemeClr>
                </a:solidFill>
              </a:rPr>
              <a:t>focus groups</a:t>
            </a:r>
            <a:r>
              <a:rPr lang="el-GR" dirty="0">
                <a:solidFill>
                  <a:schemeClr val="accent1">
                    <a:lumMod val="60000"/>
                    <a:lumOff val="40000"/>
                  </a:schemeClr>
                </a:solidFill>
              </a:rPr>
              <a:t>  </a:t>
            </a:r>
          </a:p>
        </p:txBody>
      </p:sp>
      <p:cxnSp>
        <p:nvCxnSpPr>
          <p:cNvPr id="10" name="Straight Connector 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23541"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050B2D84-CEAF-20BF-05F1-211CCCDCCA95}"/>
              </a:ext>
            </a:extLst>
          </p:cNvPr>
          <p:cNvPicPr>
            <a:picLocks noChangeAspect="1"/>
          </p:cNvPicPr>
          <p:nvPr/>
        </p:nvPicPr>
        <p:blipFill>
          <a:blip r:embed="rId2"/>
          <a:stretch>
            <a:fillRect/>
          </a:stretch>
        </p:blipFill>
        <p:spPr>
          <a:xfrm>
            <a:off x="3838818" y="5975494"/>
            <a:ext cx="4514364" cy="816347"/>
          </a:xfrm>
          <a:prstGeom prst="rect">
            <a:avLst/>
          </a:prstGeom>
        </p:spPr>
      </p:pic>
    </p:spTree>
    <p:extLst>
      <p:ext uri="{BB962C8B-B14F-4D97-AF65-F5344CB8AC3E}">
        <p14:creationId xmlns:p14="http://schemas.microsoft.com/office/powerpoint/2010/main" val="289844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6845BE0-E097-29ED-C840-A566FBCFF368}"/>
              </a:ext>
            </a:extLst>
          </p:cNvPr>
          <p:cNvSpPr>
            <a:spLocks noGrp="1"/>
          </p:cNvSpPr>
          <p:nvPr>
            <p:ph type="title"/>
          </p:nvPr>
        </p:nvSpPr>
        <p:spPr>
          <a:xfrm>
            <a:off x="704088" y="914400"/>
            <a:ext cx="3715764" cy="3977269"/>
          </a:xfrm>
        </p:spPr>
        <p:txBody>
          <a:bodyPr>
            <a:normAutofit/>
          </a:bodyPr>
          <a:lstStyle/>
          <a:p>
            <a:pPr>
              <a:lnSpc>
                <a:spcPct val="90000"/>
              </a:lnSpc>
            </a:pPr>
            <a:r>
              <a:rPr lang="el-GR" sz="3200" b="1" dirty="0"/>
              <a:t>ΙΔΡΥΣΗ ΕΠΙΧΕΙΡΗΣΙΑΚΗΣ ΟΜΑΔΑΣ ΓΙΑ ΤΗΝ ΑΝΑΠΤΥΞΗ ΜΗ ΟΙΝΟΠΝΕΥΜΑΤΙΚΗΣ ΟΙΝΟΠΟΙΗΣΗΣ  </a:t>
            </a:r>
            <a:r>
              <a:rPr lang="en-US" sz="3200" b="1" dirty="0"/>
              <a:t>“OINOS”</a:t>
            </a:r>
            <a:endParaRPr lang="el-GR" sz="3200" dirty="0"/>
          </a:p>
        </p:txBody>
      </p:sp>
      <p:cxnSp>
        <p:nvCxnSpPr>
          <p:cNvPr id="20" name="Straight Connector 19">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Θέση περιεχομένου 2">
            <a:extLst>
              <a:ext uri="{FF2B5EF4-FFF2-40B4-BE49-F238E27FC236}">
                <a16:creationId xmlns:a16="http://schemas.microsoft.com/office/drawing/2014/main" id="{27D3BA43-AEC1-3B70-89D9-8172ADBDB78F}"/>
              </a:ext>
            </a:extLst>
          </p:cNvPr>
          <p:cNvGraphicFramePr>
            <a:graphicFrameLocks noGrp="1"/>
          </p:cNvGraphicFramePr>
          <p:nvPr>
            <p:ph idx="1"/>
            <p:extLst>
              <p:ext uri="{D42A27DB-BD31-4B8C-83A1-F6EECF244321}">
                <p14:modId xmlns:p14="http://schemas.microsoft.com/office/powerpoint/2010/main" val="2352190999"/>
              </p:ext>
            </p:extLst>
          </p:nvPr>
        </p:nvGraphicFramePr>
        <p:xfrm>
          <a:off x="4724400" y="723900"/>
          <a:ext cx="6997700"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a:extLst>
              <a:ext uri="{FF2B5EF4-FFF2-40B4-BE49-F238E27FC236}">
                <a16:creationId xmlns:a16="http://schemas.microsoft.com/office/drawing/2014/main" id="{973BA2FD-E2D8-8EF1-CC8B-12D8AEB4749B}"/>
              </a:ext>
            </a:extLst>
          </p:cNvPr>
          <p:cNvPicPr>
            <a:picLocks noChangeAspect="1"/>
          </p:cNvPicPr>
          <p:nvPr/>
        </p:nvPicPr>
        <p:blipFill>
          <a:blip r:embed="rId7"/>
          <a:stretch>
            <a:fillRect/>
          </a:stretch>
        </p:blipFill>
        <p:spPr>
          <a:xfrm>
            <a:off x="3838818" y="5975494"/>
            <a:ext cx="4514364" cy="816347"/>
          </a:xfrm>
          <a:prstGeom prst="rect">
            <a:avLst/>
          </a:prstGeom>
        </p:spPr>
      </p:pic>
    </p:spTree>
    <p:extLst>
      <p:ext uri="{BB962C8B-B14F-4D97-AF65-F5344CB8AC3E}">
        <p14:creationId xmlns:p14="http://schemas.microsoft.com/office/powerpoint/2010/main" val="28247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681FB21-6412-6787-4B92-171AD907E74B}"/>
              </a:ext>
            </a:extLst>
          </p:cNvPr>
          <p:cNvSpPr>
            <a:spLocks noGrp="1"/>
          </p:cNvSpPr>
          <p:nvPr>
            <p:ph type="title"/>
          </p:nvPr>
        </p:nvSpPr>
        <p:spPr>
          <a:xfrm>
            <a:off x="696912" y="319686"/>
            <a:ext cx="10798176" cy="1051914"/>
          </a:xfrm>
        </p:spPr>
        <p:txBody>
          <a:bodyPr>
            <a:normAutofit/>
          </a:bodyPr>
          <a:lstStyle/>
          <a:p>
            <a:pPr algn="ctr">
              <a:lnSpc>
                <a:spcPct val="90000"/>
              </a:lnSpc>
            </a:pPr>
            <a:r>
              <a:rPr lang="el-GR" sz="2800" b="1" dirty="0"/>
              <a:t>ΙΔΡΥΣΗ ΕΠΙΧΕΙΡΗΣΙΑΚΗΣ ΟΜΑΔΑΣ ΓΙΑ ΤΗΝ ΑΝΑΠΤΥΞΗ ΜΗ ΟΙΝΟΠΝΕΥΜΑΤΙΚΗΣ ΟΙΝΟΠΟΙΗΣΗΣ  </a:t>
            </a:r>
            <a:r>
              <a:rPr lang="en-US" sz="2800" b="1" dirty="0"/>
              <a:t>“OINOS”</a:t>
            </a:r>
            <a:endParaRPr lang="el-GR" sz="2800" dirty="0"/>
          </a:p>
        </p:txBody>
      </p:sp>
      <p:cxnSp>
        <p:nvCxnSpPr>
          <p:cNvPr id="11" name="Straight Connector 10">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76B805E2-63F5-FD38-7E2B-10423DF80C66}"/>
              </a:ext>
            </a:extLst>
          </p:cNvPr>
          <p:cNvGraphicFramePr>
            <a:graphicFrameLocks noGrp="1"/>
          </p:cNvGraphicFramePr>
          <p:nvPr>
            <p:ph idx="1"/>
            <p:extLst>
              <p:ext uri="{D42A27DB-BD31-4B8C-83A1-F6EECF244321}">
                <p14:modId xmlns:p14="http://schemas.microsoft.com/office/powerpoint/2010/main" val="3151507500"/>
              </p:ext>
            </p:extLst>
          </p:nvPr>
        </p:nvGraphicFramePr>
        <p:xfrm>
          <a:off x="800100" y="1371600"/>
          <a:ext cx="10629900" cy="5252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Εικόνα 2">
            <a:extLst>
              <a:ext uri="{FF2B5EF4-FFF2-40B4-BE49-F238E27FC236}">
                <a16:creationId xmlns:a16="http://schemas.microsoft.com/office/drawing/2014/main" id="{D97F3AD4-789F-898F-ECF8-2FB40F09E373}"/>
              </a:ext>
            </a:extLst>
          </p:cNvPr>
          <p:cNvPicPr>
            <a:picLocks noChangeAspect="1"/>
          </p:cNvPicPr>
          <p:nvPr/>
        </p:nvPicPr>
        <p:blipFill>
          <a:blip r:embed="rId8"/>
          <a:stretch>
            <a:fillRect/>
          </a:stretch>
        </p:blipFill>
        <p:spPr>
          <a:xfrm>
            <a:off x="3458845" y="5584544"/>
            <a:ext cx="5274310" cy="953770"/>
          </a:xfrm>
          <a:prstGeom prst="rect">
            <a:avLst/>
          </a:prstGeom>
        </p:spPr>
      </p:pic>
    </p:spTree>
    <p:extLst>
      <p:ext uri="{BB962C8B-B14F-4D97-AF65-F5344CB8AC3E}">
        <p14:creationId xmlns:p14="http://schemas.microsoft.com/office/powerpoint/2010/main" val="290054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F5C479A-D556-0545-00C7-9AD5E5963AE8}"/>
              </a:ext>
            </a:extLst>
          </p:cNvPr>
          <p:cNvSpPr>
            <a:spLocks noGrp="1"/>
          </p:cNvSpPr>
          <p:nvPr>
            <p:ph type="title"/>
          </p:nvPr>
        </p:nvSpPr>
        <p:spPr>
          <a:xfrm>
            <a:off x="704088" y="914400"/>
            <a:ext cx="10780776" cy="1180210"/>
          </a:xfrm>
        </p:spPr>
        <p:txBody>
          <a:bodyPr>
            <a:normAutofit/>
          </a:bodyPr>
          <a:lstStyle/>
          <a:p>
            <a:pPr algn="ctr">
              <a:lnSpc>
                <a:spcPct val="90000"/>
              </a:lnSpc>
            </a:pPr>
            <a:r>
              <a:rPr lang="el-GR" sz="3400" b="1" dirty="0"/>
              <a:t>ΙΔΡΥΣΗ ΕΠΙΧΕΙΡΗΣΙΑΚΗΣ ΟΜΑΔΑΣ ΓΙΑ ΤΗΝ ΑΝΑΠΤΥΞΗ ΜΗ ΟΙΝΟΠΝΕΥΜΑΤΙΚΗΣ ΟΙΝΟΠΟΙΗΣΗΣ  </a:t>
            </a:r>
            <a:r>
              <a:rPr lang="en-US" sz="3400" b="1" dirty="0"/>
              <a:t>“OINOS”</a:t>
            </a:r>
            <a:endParaRPr lang="el-GR" sz="3400" dirty="0"/>
          </a:p>
        </p:txBody>
      </p:sp>
      <p:cxnSp>
        <p:nvCxnSpPr>
          <p:cNvPr id="34" name="Straight Connector 33">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4CF28912-7386-0204-B66D-8E15F3614E84}"/>
              </a:ext>
            </a:extLst>
          </p:cNvPr>
          <p:cNvPicPr>
            <a:picLocks noChangeAspect="1"/>
          </p:cNvPicPr>
          <p:nvPr/>
        </p:nvPicPr>
        <p:blipFill>
          <a:blip r:embed="rId2"/>
          <a:stretch>
            <a:fillRect/>
          </a:stretch>
        </p:blipFill>
        <p:spPr>
          <a:xfrm>
            <a:off x="800098" y="5157757"/>
            <a:ext cx="5549902" cy="1005296"/>
          </a:xfrm>
          <a:prstGeom prst="rect">
            <a:avLst/>
          </a:prstGeom>
        </p:spPr>
      </p:pic>
      <p:graphicFrame>
        <p:nvGraphicFramePr>
          <p:cNvPr id="5" name="Θέση περιεχομένου 2">
            <a:extLst>
              <a:ext uri="{FF2B5EF4-FFF2-40B4-BE49-F238E27FC236}">
                <a16:creationId xmlns:a16="http://schemas.microsoft.com/office/drawing/2014/main" id="{99581954-F62D-0DDA-805E-06556B16C85F}"/>
              </a:ext>
            </a:extLst>
          </p:cNvPr>
          <p:cNvGraphicFramePr>
            <a:graphicFrameLocks noGrp="1"/>
          </p:cNvGraphicFramePr>
          <p:nvPr>
            <p:ph idx="1"/>
            <p:extLst>
              <p:ext uri="{D42A27DB-BD31-4B8C-83A1-F6EECF244321}">
                <p14:modId xmlns:p14="http://schemas.microsoft.com/office/powerpoint/2010/main" val="627208038"/>
              </p:ext>
            </p:extLst>
          </p:nvPr>
        </p:nvGraphicFramePr>
        <p:xfrm>
          <a:off x="6664960" y="2346960"/>
          <a:ext cx="4819903" cy="3775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Εικόνα 5" descr="Εικόνα που περιέχει Ημέρα Αγίου Βαλεντίνου, κόκκινο&#10;&#10;Το περιεχόμενο που δημιουργείται από AI ενδέχεται να είναι εσφαλμένο.">
            <a:extLst>
              <a:ext uri="{FF2B5EF4-FFF2-40B4-BE49-F238E27FC236}">
                <a16:creationId xmlns:a16="http://schemas.microsoft.com/office/drawing/2014/main" id="{0BA7CCFC-5AF6-BA62-61A4-9EDF19FACA6C}"/>
              </a:ext>
            </a:extLst>
          </p:cNvPr>
          <p:cNvPicPr>
            <a:picLocks noChangeAspect="1"/>
          </p:cNvPicPr>
          <p:nvPr/>
        </p:nvPicPr>
        <p:blipFill>
          <a:blip r:embed="rId8"/>
          <a:stretch>
            <a:fillRect/>
          </a:stretch>
        </p:blipFill>
        <p:spPr>
          <a:xfrm>
            <a:off x="6792955" y="4675110"/>
            <a:ext cx="714286" cy="638095"/>
          </a:xfrm>
          <a:prstGeom prst="rect">
            <a:avLst/>
          </a:prstGeom>
        </p:spPr>
      </p:pic>
    </p:spTree>
    <p:extLst>
      <p:ext uri="{BB962C8B-B14F-4D97-AF65-F5344CB8AC3E}">
        <p14:creationId xmlns:p14="http://schemas.microsoft.com/office/powerpoint/2010/main" val="355503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F5CC02F-8928-1F5A-C62E-9DEC9675D6DD}"/>
              </a:ext>
            </a:extLst>
          </p:cNvPr>
          <p:cNvSpPr>
            <a:spLocks noGrp="1"/>
          </p:cNvSpPr>
          <p:nvPr>
            <p:ph type="title"/>
          </p:nvPr>
        </p:nvSpPr>
        <p:spPr>
          <a:xfrm>
            <a:off x="704088" y="914400"/>
            <a:ext cx="3914776" cy="3977269"/>
          </a:xfrm>
        </p:spPr>
        <p:txBody>
          <a:bodyPr>
            <a:normAutofit/>
          </a:bodyPr>
          <a:lstStyle/>
          <a:p>
            <a:pPr>
              <a:lnSpc>
                <a:spcPct val="90000"/>
              </a:lnSpc>
            </a:pPr>
            <a:r>
              <a:rPr lang="el-GR" sz="3400" b="1"/>
              <a:t>ΙΔΡΥΣΗ ΕΠΙΧΕΙΡΗΣΙΑΚΗΣ ΟΜΑΔΑΣ ΓΙΑ ΤΗΝ ΑΝΑΠΤΥΞΗ ΜΗ ΟΙΝΟΠΝΕΥΜΑΤΙΚΗΣ ΟΙΝΟΠΟΙΗΣΗΣ  </a:t>
            </a:r>
            <a:r>
              <a:rPr lang="en-US" sz="3400" b="1"/>
              <a:t>“OINOS”</a:t>
            </a:r>
            <a:endParaRPr lang="el-GR" sz="3400"/>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C6ED8FA7-04CE-790E-B6D0-D669EF31340C}"/>
              </a:ext>
            </a:extLst>
          </p:cNvPr>
          <p:cNvGraphicFramePr>
            <a:graphicFrameLocks noGrp="1"/>
          </p:cNvGraphicFramePr>
          <p:nvPr>
            <p:ph idx="1"/>
            <p:extLst>
              <p:ext uri="{D42A27DB-BD31-4B8C-83A1-F6EECF244321}">
                <p14:modId xmlns:p14="http://schemas.microsoft.com/office/powerpoint/2010/main" val="3111565525"/>
              </p:ext>
            </p:extLst>
          </p:nvPr>
        </p:nvGraphicFramePr>
        <p:xfrm>
          <a:off x="5219952" y="495302"/>
          <a:ext cx="6438648" cy="5727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Εικόνα 2">
            <a:extLst>
              <a:ext uri="{FF2B5EF4-FFF2-40B4-BE49-F238E27FC236}">
                <a16:creationId xmlns:a16="http://schemas.microsoft.com/office/drawing/2014/main" id="{3EC41275-130F-A3C3-2B21-F8E49D09E91D}"/>
              </a:ext>
            </a:extLst>
          </p:cNvPr>
          <p:cNvPicPr>
            <a:picLocks noChangeAspect="1"/>
          </p:cNvPicPr>
          <p:nvPr/>
        </p:nvPicPr>
        <p:blipFill>
          <a:blip r:embed="rId8"/>
          <a:stretch>
            <a:fillRect/>
          </a:stretch>
        </p:blipFill>
        <p:spPr>
          <a:xfrm>
            <a:off x="3458845" y="5657215"/>
            <a:ext cx="5274310" cy="953770"/>
          </a:xfrm>
          <a:prstGeom prst="rect">
            <a:avLst/>
          </a:prstGeom>
        </p:spPr>
      </p:pic>
    </p:spTree>
    <p:extLst>
      <p:ext uri="{BB962C8B-B14F-4D97-AF65-F5344CB8AC3E}">
        <p14:creationId xmlns:p14="http://schemas.microsoft.com/office/powerpoint/2010/main" val="248613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D936C47-A8BE-BACF-3119-D0988CD25AF2}"/>
              </a:ext>
            </a:extLst>
          </p:cNvPr>
          <p:cNvSpPr>
            <a:spLocks noGrp="1"/>
          </p:cNvSpPr>
          <p:nvPr>
            <p:ph type="title"/>
          </p:nvPr>
        </p:nvSpPr>
        <p:spPr>
          <a:xfrm>
            <a:off x="704088" y="914400"/>
            <a:ext cx="3914776" cy="3977269"/>
          </a:xfrm>
        </p:spPr>
        <p:txBody>
          <a:bodyPr>
            <a:normAutofit/>
          </a:bodyPr>
          <a:lstStyle/>
          <a:p>
            <a:pPr>
              <a:lnSpc>
                <a:spcPct val="90000"/>
              </a:lnSpc>
            </a:pPr>
            <a:r>
              <a:rPr lang="el-GR" sz="3200" b="1" dirty="0"/>
              <a:t>ΙΔΡΥΣΗ ΕΠΙΧΕΙΡΗΣΙΑΚΗΣ ΟΜΑΔΑΣ ΓΙΑ ΤΗΝ ΑΝΑΠΤΥΞΗ ΜΗ ΟΙΝΟΠΝΕΥΜΑΤΙΚΗΣ ΟΙΝΟΠΟΙΗΣΗΣ  </a:t>
            </a:r>
            <a:r>
              <a:rPr lang="en-US" sz="3200" b="1" dirty="0"/>
              <a:t>“OINOS”</a:t>
            </a:r>
            <a:endParaRPr lang="el-GR" sz="3200" dirty="0"/>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3BCC98AD-7FCC-A45B-B9D1-EA3EFF2CCEFF}"/>
              </a:ext>
            </a:extLst>
          </p:cNvPr>
          <p:cNvGraphicFramePr>
            <a:graphicFrameLocks noGrp="1"/>
          </p:cNvGraphicFramePr>
          <p:nvPr>
            <p:ph idx="1"/>
            <p:extLst>
              <p:ext uri="{D42A27DB-BD31-4B8C-83A1-F6EECF244321}">
                <p14:modId xmlns:p14="http://schemas.microsoft.com/office/powerpoint/2010/main" val="1223905336"/>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Εικόνα 2">
            <a:extLst>
              <a:ext uri="{FF2B5EF4-FFF2-40B4-BE49-F238E27FC236}">
                <a16:creationId xmlns:a16="http://schemas.microsoft.com/office/drawing/2014/main" id="{80E97299-712A-FBFD-DF59-3838EBA6C333}"/>
              </a:ext>
            </a:extLst>
          </p:cNvPr>
          <p:cNvPicPr>
            <a:picLocks noChangeAspect="1"/>
          </p:cNvPicPr>
          <p:nvPr/>
        </p:nvPicPr>
        <p:blipFill>
          <a:blip r:embed="rId8"/>
          <a:stretch>
            <a:fillRect/>
          </a:stretch>
        </p:blipFill>
        <p:spPr>
          <a:xfrm>
            <a:off x="7522914" y="6049663"/>
            <a:ext cx="4470074" cy="808337"/>
          </a:xfrm>
          <a:prstGeom prst="rect">
            <a:avLst/>
          </a:prstGeom>
        </p:spPr>
      </p:pic>
    </p:spTree>
    <p:extLst>
      <p:ext uri="{BB962C8B-B14F-4D97-AF65-F5344CB8AC3E}">
        <p14:creationId xmlns:p14="http://schemas.microsoft.com/office/powerpoint/2010/main" val="267585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B8AB3D1-C117-171F-6FE2-77994A6DC792}"/>
              </a:ext>
            </a:extLst>
          </p:cNvPr>
          <p:cNvSpPr>
            <a:spLocks noGrp="1"/>
          </p:cNvSpPr>
          <p:nvPr>
            <p:ph type="title"/>
          </p:nvPr>
        </p:nvSpPr>
        <p:spPr>
          <a:xfrm>
            <a:off x="704088" y="611300"/>
            <a:ext cx="2171055" cy="4265842"/>
          </a:xfrm>
        </p:spPr>
        <p:txBody>
          <a:bodyPr>
            <a:normAutofit/>
          </a:bodyPr>
          <a:lstStyle/>
          <a:p>
            <a:r>
              <a:rPr lang="el-GR" sz="1700" b="1" dirty="0"/>
              <a:t>ΙΔΡΥΣΗ ΕΠΙΧΕΙΡΗΣΙΑΚΗΣ ΟΜΑΔΑΣ ΓΙΑ ΤΗΝ ΑΝΑΠΤΥΞΗ ΜΗ ΟΙΝΟΠΝΕΥΜΑΤΙΚΗΣ ΟΙΝΟΠΟΙΗΣΗΣ  </a:t>
            </a:r>
            <a:r>
              <a:rPr lang="en-US" sz="1700" b="1" dirty="0"/>
              <a:t>“OINOS”</a:t>
            </a:r>
            <a:endParaRPr lang="el-GR" sz="1700" dirty="0"/>
          </a:p>
        </p:txBody>
      </p:sp>
      <p:sp>
        <p:nvSpPr>
          <p:cNvPr id="3" name="Θέση περιεχομένου 2">
            <a:extLst>
              <a:ext uri="{FF2B5EF4-FFF2-40B4-BE49-F238E27FC236}">
                <a16:creationId xmlns:a16="http://schemas.microsoft.com/office/drawing/2014/main" id="{4C96FC37-5C69-73EA-4797-2C300BEA414A}"/>
              </a:ext>
            </a:extLst>
          </p:cNvPr>
          <p:cNvSpPr>
            <a:spLocks noGrp="1"/>
          </p:cNvSpPr>
          <p:nvPr>
            <p:ph idx="1"/>
          </p:nvPr>
        </p:nvSpPr>
        <p:spPr>
          <a:xfrm>
            <a:off x="3889753" y="578015"/>
            <a:ext cx="7601609" cy="5543941"/>
          </a:xfrm>
        </p:spPr>
        <p:txBody>
          <a:bodyPr>
            <a:normAutofit/>
          </a:bodyPr>
          <a:lstStyle/>
          <a:p>
            <a:pPr marL="0" indent="0">
              <a:buNone/>
            </a:pPr>
            <a:r>
              <a:rPr lang="el-GR" b="1" dirty="0">
                <a:solidFill>
                  <a:schemeClr val="tx2">
                    <a:lumMod val="50000"/>
                    <a:lumOff val="50000"/>
                  </a:schemeClr>
                </a:solidFill>
              </a:rPr>
              <a:t>Η εξ</a:t>
            </a:r>
            <a:r>
              <a:rPr lang="en-US" b="1" dirty="0">
                <a:solidFill>
                  <a:schemeClr val="tx2">
                    <a:lumMod val="50000"/>
                    <a:lumOff val="50000"/>
                  </a:schemeClr>
                </a:solidFill>
              </a:rPr>
              <a:t>έ</a:t>
            </a:r>
            <a:r>
              <a:rPr lang="el-GR" b="1" dirty="0" err="1">
                <a:solidFill>
                  <a:schemeClr val="tx2">
                    <a:lumMod val="50000"/>
                    <a:lumOff val="50000"/>
                  </a:schemeClr>
                </a:solidFill>
              </a:rPr>
              <a:t>λιξη</a:t>
            </a:r>
            <a:r>
              <a:rPr lang="el-GR" b="1" dirty="0">
                <a:solidFill>
                  <a:schemeClr val="tx2">
                    <a:lumMod val="50000"/>
                    <a:lumOff val="50000"/>
                  </a:schemeClr>
                </a:solidFill>
              </a:rPr>
              <a:t> αυτή προκαλεί την κατακραυγή του ευρωπαϊκού τομέα οίνου</a:t>
            </a:r>
            <a:r>
              <a:rPr lang="en-US" b="1" dirty="0">
                <a:solidFill>
                  <a:schemeClr val="tx2">
                    <a:lumMod val="50000"/>
                    <a:lumOff val="50000"/>
                  </a:schemeClr>
                </a:solidFill>
              </a:rPr>
              <a:t>,</a:t>
            </a:r>
            <a:r>
              <a:rPr lang="el-GR" b="1" dirty="0">
                <a:solidFill>
                  <a:schemeClr val="tx2">
                    <a:lumMod val="50000"/>
                    <a:lumOff val="50000"/>
                  </a:schemeClr>
                </a:solidFill>
              </a:rPr>
              <a:t> που τη θεωρεί </a:t>
            </a:r>
            <a:r>
              <a:rPr lang="en-US" b="1" dirty="0">
                <a:solidFill>
                  <a:schemeClr val="tx2">
                    <a:lumMod val="50000"/>
                    <a:lumOff val="50000"/>
                  </a:schemeClr>
                </a:solidFill>
              </a:rPr>
              <a:t>Casus belli </a:t>
            </a:r>
            <a:r>
              <a:rPr lang="el-GR" b="1" dirty="0">
                <a:solidFill>
                  <a:schemeClr val="tx2">
                    <a:lumMod val="50000"/>
                    <a:lumOff val="50000"/>
                  </a:schemeClr>
                </a:solidFill>
              </a:rPr>
              <a:t>αφού: </a:t>
            </a:r>
            <a:endParaRPr lang="el-GR" dirty="0">
              <a:solidFill>
                <a:schemeClr val="tx2">
                  <a:lumMod val="50000"/>
                  <a:lumOff val="50000"/>
                </a:schemeClr>
              </a:solidFill>
            </a:endParaRPr>
          </a:p>
          <a:p>
            <a:pPr lvl="1">
              <a:buFont typeface="Wingdings" pitchFamily="2" charset="2"/>
              <a:buChar char="ü"/>
            </a:pPr>
            <a:r>
              <a:rPr lang="el-GR" dirty="0">
                <a:solidFill>
                  <a:schemeClr val="tx2">
                    <a:lumMod val="50000"/>
                    <a:lumOff val="50000"/>
                  </a:schemeClr>
                </a:solidFill>
              </a:rPr>
              <a:t>η έκθεση δεν διακρίνει τη διαφορά μεταξύ μετριοπαθούς κατανάλωσης και κατάχρησης (άλλο η χρήση, άλλο η κατάχρηση)</a:t>
            </a:r>
          </a:p>
          <a:p>
            <a:pPr lvl="1">
              <a:buFont typeface="Wingdings" pitchFamily="2" charset="2"/>
              <a:buChar char="ü"/>
            </a:pPr>
            <a:r>
              <a:rPr lang="el-GR" dirty="0">
                <a:solidFill>
                  <a:schemeClr val="tx2">
                    <a:lumMod val="50000"/>
                    <a:lumOff val="50000"/>
                  </a:schemeClr>
                </a:solidFill>
              </a:rPr>
              <a:t>ο καρκίνος είναι μια </a:t>
            </a:r>
            <a:r>
              <a:rPr lang="el-GR" dirty="0" err="1">
                <a:solidFill>
                  <a:schemeClr val="tx2">
                    <a:lumMod val="50000"/>
                    <a:lumOff val="50000"/>
                  </a:schemeClr>
                </a:solidFill>
              </a:rPr>
              <a:t>πολυπαραγοντική</a:t>
            </a:r>
            <a:r>
              <a:rPr lang="el-GR" dirty="0">
                <a:solidFill>
                  <a:schemeClr val="tx2">
                    <a:lumMod val="50000"/>
                    <a:lumOff val="50000"/>
                  </a:schemeClr>
                </a:solidFill>
              </a:rPr>
              <a:t> ασθένεια και η έκθεση δεν αντιμετωπίζει τις βαθύτερες αιτίες</a:t>
            </a:r>
          </a:p>
          <a:p>
            <a:pPr lvl="1">
              <a:buFont typeface="Wingdings" pitchFamily="2" charset="2"/>
              <a:buChar char="ü"/>
            </a:pPr>
            <a:r>
              <a:rPr lang="el-GR" dirty="0">
                <a:solidFill>
                  <a:schemeClr val="tx2">
                    <a:lumMod val="50000"/>
                    <a:lumOff val="50000"/>
                  </a:schemeClr>
                </a:solidFill>
              </a:rPr>
              <a:t>ο οίνος αποτελεί συστατικό διατροφής κατά τα μεσογειακά πρότυπα από την αρχαιότητα</a:t>
            </a:r>
          </a:p>
          <a:p>
            <a:pPr lvl="1">
              <a:buFont typeface="Wingdings" pitchFamily="2" charset="2"/>
              <a:buChar char="ü"/>
            </a:pPr>
            <a:r>
              <a:rPr lang="el-GR" dirty="0">
                <a:solidFill>
                  <a:schemeClr val="tx2">
                    <a:lumMod val="50000"/>
                    <a:lumOff val="50000"/>
                  </a:schemeClr>
                </a:solidFill>
              </a:rPr>
              <a:t>μηδενική κατανάλωση σημαίνει μηδενική παραγωγή και διάλυση του στρατηγικού τομέα της ΕΕ και της πολιτισμικής και κοινωνικοοικονομικής και περιβαλλοντικής διάστασης </a:t>
            </a:r>
          </a:p>
          <a:p>
            <a:pPr lvl="1">
              <a:buFont typeface="Wingdings" pitchFamily="2" charset="2"/>
              <a:buChar char="ü"/>
            </a:pPr>
            <a:r>
              <a:rPr lang="el-GR" dirty="0">
                <a:solidFill>
                  <a:schemeClr val="tx2">
                    <a:lumMod val="50000"/>
                    <a:lumOff val="50000"/>
                  </a:schemeClr>
                </a:solidFill>
              </a:rPr>
              <a:t>νέα αμερικάνικη έκθεση επιβεβαιώνει τα οφέλη για την υγεία από τη μέτρια κατανάλωση αλκοόλ </a:t>
            </a:r>
            <a:endParaRPr lang="en-US" dirty="0">
              <a:solidFill>
                <a:schemeClr val="tx2">
                  <a:lumMod val="50000"/>
                  <a:lumOff val="50000"/>
                </a:schemeClr>
              </a:solidFill>
            </a:endParaRPr>
          </a:p>
        </p:txBody>
      </p:sp>
      <p:cxnSp>
        <p:nvCxnSpPr>
          <p:cNvPr id="17" name="Straight Connector 16">
            <a:extLst>
              <a:ext uri="{FF2B5EF4-FFF2-40B4-BE49-F238E27FC236}">
                <a16:creationId xmlns:a16="http://schemas.microsoft.com/office/drawing/2014/main" id="{F9EFE17E-B5DA-47FC-A72C-F0C7C86495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95057D46-E958-CA56-E67B-5E72B7495B02}"/>
              </a:ext>
            </a:extLst>
          </p:cNvPr>
          <p:cNvPicPr>
            <a:picLocks noChangeAspect="1"/>
          </p:cNvPicPr>
          <p:nvPr/>
        </p:nvPicPr>
        <p:blipFill>
          <a:blip r:embed="rId2"/>
          <a:stretch>
            <a:fillRect/>
          </a:stretch>
        </p:blipFill>
        <p:spPr>
          <a:xfrm>
            <a:off x="5072978" y="5904230"/>
            <a:ext cx="5274310" cy="953770"/>
          </a:xfrm>
          <a:prstGeom prst="rect">
            <a:avLst/>
          </a:prstGeom>
        </p:spPr>
      </p:pic>
    </p:spTree>
    <p:extLst>
      <p:ext uri="{BB962C8B-B14F-4D97-AF65-F5344CB8AC3E}">
        <p14:creationId xmlns:p14="http://schemas.microsoft.com/office/powerpoint/2010/main" val="110442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85184E4-C93A-4E34-8365-1886AAC5D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51BA045-F617-50DC-DE67-D4B774DB528E}"/>
              </a:ext>
            </a:extLst>
          </p:cNvPr>
          <p:cNvSpPr>
            <a:spLocks noGrp="1"/>
          </p:cNvSpPr>
          <p:nvPr>
            <p:ph type="title"/>
          </p:nvPr>
        </p:nvSpPr>
        <p:spPr>
          <a:xfrm>
            <a:off x="704088" y="554762"/>
            <a:ext cx="3623818" cy="4559890"/>
          </a:xfrm>
        </p:spPr>
        <p:txBody>
          <a:bodyPr>
            <a:normAutofit/>
          </a:bodyPr>
          <a:lstStyle/>
          <a:p>
            <a:pPr>
              <a:lnSpc>
                <a:spcPct val="90000"/>
              </a:lnSpc>
            </a:pPr>
            <a:r>
              <a:rPr lang="el-GR" sz="3100" b="1"/>
              <a:t>ΙΔΡΥΣΗ ΕΠΙΧΕΙΡΗΣΙΑΚΗΣ ΟΜΑΔΑΣ ΓΙΑ ΤΗΝ ΑΝΑΠΤΥΞΗ ΜΗ ΟΙΝΟΠΝΕΥΜΑΤΙΚΗΣ ΟΙΝΟΠΟΙΗΣΗΣ  </a:t>
            </a:r>
            <a:r>
              <a:rPr lang="en-US" sz="3100" b="1"/>
              <a:t>“OINOS”</a:t>
            </a:r>
            <a:endParaRPr lang="el-GR" sz="3100"/>
          </a:p>
        </p:txBody>
      </p:sp>
      <p:cxnSp>
        <p:nvCxnSpPr>
          <p:cNvPr id="29" name="Straight Connector 28">
            <a:extLst>
              <a:ext uri="{FF2B5EF4-FFF2-40B4-BE49-F238E27FC236}">
                <a16:creationId xmlns:a16="http://schemas.microsoft.com/office/drawing/2014/main" id="{8AB0D40B-37F7-4F1F-B956-AFC12066AB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972" y="723901"/>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Θέση περιεχομένου 2">
            <a:extLst>
              <a:ext uri="{FF2B5EF4-FFF2-40B4-BE49-F238E27FC236}">
                <a16:creationId xmlns:a16="http://schemas.microsoft.com/office/drawing/2014/main" id="{5C49D00B-494B-0D50-2CF5-463ACAE4B99C}"/>
              </a:ext>
            </a:extLst>
          </p:cNvPr>
          <p:cNvGraphicFramePr>
            <a:graphicFrameLocks noGrp="1"/>
          </p:cNvGraphicFramePr>
          <p:nvPr>
            <p:ph idx="1"/>
            <p:extLst>
              <p:ext uri="{D42A27DB-BD31-4B8C-83A1-F6EECF244321}">
                <p14:modId xmlns:p14="http://schemas.microsoft.com/office/powerpoint/2010/main" val="2873292644"/>
              </p:ext>
            </p:extLst>
          </p:nvPr>
        </p:nvGraphicFramePr>
        <p:xfrm>
          <a:off x="5715000" y="723900"/>
          <a:ext cx="5715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Εικόνα 2">
            <a:extLst>
              <a:ext uri="{FF2B5EF4-FFF2-40B4-BE49-F238E27FC236}">
                <a16:creationId xmlns:a16="http://schemas.microsoft.com/office/drawing/2014/main" id="{F2344922-96CB-EBFE-1CDF-35FFE9912B8D}"/>
              </a:ext>
            </a:extLst>
          </p:cNvPr>
          <p:cNvPicPr>
            <a:picLocks noChangeAspect="1"/>
          </p:cNvPicPr>
          <p:nvPr/>
        </p:nvPicPr>
        <p:blipFill>
          <a:blip r:embed="rId8"/>
          <a:stretch>
            <a:fillRect/>
          </a:stretch>
        </p:blipFill>
        <p:spPr>
          <a:xfrm>
            <a:off x="3458845" y="5904230"/>
            <a:ext cx="5274310" cy="953770"/>
          </a:xfrm>
          <a:prstGeom prst="rect">
            <a:avLst/>
          </a:prstGeom>
        </p:spPr>
      </p:pic>
    </p:spTree>
    <p:extLst>
      <p:ext uri="{BB962C8B-B14F-4D97-AF65-F5344CB8AC3E}">
        <p14:creationId xmlns:p14="http://schemas.microsoft.com/office/powerpoint/2010/main" val="61849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65CDA2-A1B1-545D-0283-D6574AE8BE73}"/>
              </a:ext>
            </a:extLst>
          </p:cNvPr>
          <p:cNvSpPr>
            <a:spLocks noGrp="1"/>
          </p:cNvSpPr>
          <p:nvPr>
            <p:ph type="title"/>
          </p:nvPr>
        </p:nvSpPr>
        <p:spPr>
          <a:xfrm>
            <a:off x="700635" y="914400"/>
            <a:ext cx="10691265" cy="850605"/>
          </a:xfrm>
        </p:spPr>
        <p:txBody>
          <a:bodyPr>
            <a:normAutofit/>
          </a:bodyPr>
          <a:lstStyle/>
          <a:p>
            <a:pPr algn="ctr"/>
            <a:r>
              <a:rPr lang="el-GR" sz="2400" b="1" dirty="0"/>
              <a:t>ΙΔΡΥΣΗ ΕΠΙΧΕΙΡΗΣΙΑΚΗΣ ΟΜΑΔΑΣ ΓΙΑ ΤΗΝ ΑΝΑΠΤΥΞΗ ΜΗ ΟΙΝΟΠΝΕΥΜΑΤΙΚΗΣ ΟΙΝΟΠΟΙΗΣΗΣ  </a:t>
            </a:r>
            <a:r>
              <a:rPr lang="en-US" sz="2400" b="1" dirty="0"/>
              <a:t>“OINOS”</a:t>
            </a:r>
            <a:endParaRPr lang="el-GR" sz="2400" dirty="0"/>
          </a:p>
        </p:txBody>
      </p:sp>
      <p:sp>
        <p:nvSpPr>
          <p:cNvPr id="3" name="Θέση περιεχομένου 2">
            <a:extLst>
              <a:ext uri="{FF2B5EF4-FFF2-40B4-BE49-F238E27FC236}">
                <a16:creationId xmlns:a16="http://schemas.microsoft.com/office/drawing/2014/main" id="{876C3215-710A-2B5A-F087-9A15B67F74A9}"/>
              </a:ext>
            </a:extLst>
          </p:cNvPr>
          <p:cNvSpPr>
            <a:spLocks noGrp="1"/>
          </p:cNvSpPr>
          <p:nvPr>
            <p:ph idx="1"/>
          </p:nvPr>
        </p:nvSpPr>
        <p:spPr>
          <a:xfrm>
            <a:off x="700635" y="1765005"/>
            <a:ext cx="10691265" cy="4196883"/>
          </a:xfrm>
        </p:spPr>
        <p:txBody>
          <a:bodyPr>
            <a:normAutofit fontScale="85000" lnSpcReduction="10000"/>
          </a:bodyPr>
          <a:lstStyle/>
          <a:p>
            <a:pPr lvl="0"/>
            <a:r>
              <a:rPr lang="el-GR" b="1" dirty="0">
                <a:solidFill>
                  <a:schemeClr val="accent1">
                    <a:lumMod val="75000"/>
                  </a:schemeClr>
                </a:solidFill>
              </a:rPr>
              <a:t> ΣΗΜΕΡΑ</a:t>
            </a:r>
            <a:endParaRPr lang="en-US" dirty="0">
              <a:solidFill>
                <a:schemeClr val="accent1">
                  <a:lumMod val="75000"/>
                </a:schemeClr>
              </a:solidFill>
            </a:endParaRPr>
          </a:p>
          <a:p>
            <a:pPr lvl="1"/>
            <a:r>
              <a:rPr lang="el-GR" dirty="0">
                <a:solidFill>
                  <a:schemeClr val="bg2"/>
                </a:solidFill>
                <a:highlight>
                  <a:srgbClr val="808080"/>
                </a:highlight>
              </a:rPr>
              <a:t>Κυρίως στη Γαλλία 3 στους 10 καταναλωτές αγοράζουν οίνους χωρίς ή με μερική αφαίρεση αλκοόλης</a:t>
            </a:r>
            <a:endParaRPr lang="en-US" dirty="0">
              <a:solidFill>
                <a:schemeClr val="bg2"/>
              </a:solidFill>
              <a:highlight>
                <a:srgbClr val="808080"/>
              </a:highlight>
            </a:endParaRPr>
          </a:p>
          <a:p>
            <a:pPr lvl="1"/>
            <a:r>
              <a:rPr lang="el-GR" dirty="0">
                <a:solidFill>
                  <a:schemeClr val="bg2"/>
                </a:solidFill>
                <a:highlight>
                  <a:srgbClr val="808080"/>
                </a:highlight>
              </a:rPr>
              <a:t>Πολλά κράτη μεταξύ των οποίων η Αυστραλία με εθνικούς πόρους, επένδυσαν σε συλλογικά κέντρα </a:t>
            </a:r>
            <a:r>
              <a:rPr lang="el-GR" dirty="0" err="1">
                <a:solidFill>
                  <a:schemeClr val="bg2"/>
                </a:solidFill>
                <a:highlight>
                  <a:srgbClr val="808080"/>
                </a:highlight>
              </a:rPr>
              <a:t>αποαλκοολοποίησης</a:t>
            </a:r>
            <a:r>
              <a:rPr lang="el-GR" dirty="0">
                <a:solidFill>
                  <a:schemeClr val="bg2"/>
                </a:solidFill>
                <a:highlight>
                  <a:srgbClr val="808080"/>
                </a:highlight>
              </a:rPr>
              <a:t> οίνων (Πανεπιστήμιο </a:t>
            </a:r>
            <a:r>
              <a:rPr lang="el-GR" dirty="0" err="1">
                <a:solidFill>
                  <a:schemeClr val="bg2"/>
                </a:solidFill>
                <a:highlight>
                  <a:srgbClr val="808080"/>
                </a:highlight>
              </a:rPr>
              <a:t>Αδελαΐδας</a:t>
            </a:r>
            <a:r>
              <a:rPr lang="el-GR" dirty="0">
                <a:solidFill>
                  <a:schemeClr val="bg2"/>
                </a:solidFill>
                <a:highlight>
                  <a:srgbClr val="808080"/>
                </a:highlight>
              </a:rPr>
              <a:t>)</a:t>
            </a:r>
            <a:endParaRPr lang="en-US" dirty="0">
              <a:solidFill>
                <a:schemeClr val="bg2"/>
              </a:solidFill>
              <a:highlight>
                <a:srgbClr val="808080"/>
              </a:highlight>
            </a:endParaRPr>
          </a:p>
          <a:p>
            <a:pPr lvl="1"/>
            <a:r>
              <a:rPr lang="el-GR" dirty="0">
                <a:solidFill>
                  <a:schemeClr val="bg2"/>
                </a:solidFill>
                <a:highlight>
                  <a:srgbClr val="808080"/>
                </a:highlight>
              </a:rPr>
              <a:t>Πληθαίνουν παγκόσμια τα οινοποιεία που επενδύουν σε εξοπλισμό για την αφαίρεση </a:t>
            </a:r>
            <a:r>
              <a:rPr lang="el-GR" dirty="0" err="1">
                <a:solidFill>
                  <a:schemeClr val="bg2"/>
                </a:solidFill>
                <a:highlight>
                  <a:srgbClr val="808080"/>
                </a:highlight>
              </a:rPr>
              <a:t>αλκόολης</a:t>
            </a:r>
            <a:endParaRPr lang="en-US" dirty="0">
              <a:solidFill>
                <a:schemeClr val="bg2"/>
              </a:solidFill>
              <a:highlight>
                <a:srgbClr val="808080"/>
              </a:highlight>
            </a:endParaRPr>
          </a:p>
          <a:p>
            <a:pPr lvl="1"/>
            <a:r>
              <a:rPr lang="el-GR" dirty="0">
                <a:solidFill>
                  <a:schemeClr val="bg2"/>
                </a:solidFill>
                <a:highlight>
                  <a:srgbClr val="808080"/>
                </a:highlight>
              </a:rPr>
              <a:t>Δημοσιεύεται πλέον πλήθος αναφορών-μελετών για τους </a:t>
            </a:r>
            <a:r>
              <a:rPr lang="el-GR" dirty="0" err="1">
                <a:solidFill>
                  <a:schemeClr val="bg2"/>
                </a:solidFill>
                <a:highlight>
                  <a:srgbClr val="808080"/>
                </a:highlight>
              </a:rPr>
              <a:t>αποαλκοολωμένους</a:t>
            </a:r>
            <a:r>
              <a:rPr lang="el-GR" dirty="0">
                <a:solidFill>
                  <a:schemeClr val="bg2"/>
                </a:solidFill>
                <a:highlight>
                  <a:srgbClr val="808080"/>
                </a:highlight>
              </a:rPr>
              <a:t> οίνους από τα σημαντικά Ινστιτούτα όπως το </a:t>
            </a:r>
            <a:r>
              <a:rPr lang="en-US" dirty="0">
                <a:solidFill>
                  <a:schemeClr val="bg2"/>
                </a:solidFill>
                <a:highlight>
                  <a:srgbClr val="808080"/>
                </a:highlight>
              </a:rPr>
              <a:t>IWSR </a:t>
            </a:r>
            <a:r>
              <a:rPr lang="el-GR" dirty="0">
                <a:solidFill>
                  <a:schemeClr val="bg2"/>
                </a:solidFill>
                <a:highlight>
                  <a:srgbClr val="808080"/>
                </a:highlight>
              </a:rPr>
              <a:t>(Αγγλία)</a:t>
            </a:r>
            <a:r>
              <a:rPr lang="en-US" dirty="0">
                <a:solidFill>
                  <a:schemeClr val="bg2"/>
                </a:solidFill>
                <a:highlight>
                  <a:srgbClr val="808080"/>
                </a:highlight>
              </a:rPr>
              <a:t>, Wine Institute </a:t>
            </a:r>
            <a:r>
              <a:rPr lang="el-GR" dirty="0">
                <a:solidFill>
                  <a:schemeClr val="bg2"/>
                </a:solidFill>
                <a:highlight>
                  <a:srgbClr val="808080"/>
                </a:highlight>
              </a:rPr>
              <a:t>(ΗΠΑ) και περιοδικά όπως τα </a:t>
            </a:r>
            <a:r>
              <a:rPr lang="en-US" dirty="0">
                <a:solidFill>
                  <a:schemeClr val="bg2"/>
                </a:solidFill>
                <a:highlight>
                  <a:srgbClr val="808080"/>
                </a:highlight>
              </a:rPr>
              <a:t> Decanter, Wine Intelligence, Wine Spectator </a:t>
            </a:r>
            <a:r>
              <a:rPr lang="el-GR" dirty="0">
                <a:solidFill>
                  <a:schemeClr val="bg2"/>
                </a:solidFill>
                <a:highlight>
                  <a:srgbClr val="808080"/>
                </a:highlight>
              </a:rPr>
              <a:t>κ.α.</a:t>
            </a:r>
            <a:endParaRPr lang="en-US" dirty="0">
              <a:solidFill>
                <a:schemeClr val="bg2"/>
              </a:solidFill>
              <a:highlight>
                <a:srgbClr val="808080"/>
              </a:highlight>
            </a:endParaRPr>
          </a:p>
          <a:p>
            <a:pPr lvl="1"/>
            <a:r>
              <a:rPr lang="el-GR" dirty="0">
                <a:solidFill>
                  <a:schemeClr val="bg2"/>
                </a:solidFill>
                <a:highlight>
                  <a:srgbClr val="808080"/>
                </a:highlight>
              </a:rPr>
              <a:t>Οι </a:t>
            </a:r>
            <a:r>
              <a:rPr lang="el-GR" dirty="0" err="1">
                <a:solidFill>
                  <a:schemeClr val="bg2"/>
                </a:solidFill>
                <a:highlight>
                  <a:srgbClr val="808080"/>
                </a:highlight>
              </a:rPr>
              <a:t>αποαλκοολωμένοι</a:t>
            </a:r>
            <a:r>
              <a:rPr lang="el-GR" dirty="0">
                <a:solidFill>
                  <a:schemeClr val="bg2"/>
                </a:solidFill>
                <a:highlight>
                  <a:srgbClr val="808080"/>
                </a:highlight>
              </a:rPr>
              <a:t> οίνοι αποτελούν μια εναλλακτική πρόταση σε παλαιούς και καινούργιους καταναλωτές, είναι συμπληρωματικό προϊόν και δεν ανταγωνίζεται, ούτε επισκιάζει τους συμβατικούς οίνους, ενισχύοντας την οικονομία των οινοποιείων ,σύμφωνα με τους οινοποιούς</a:t>
            </a:r>
            <a:endParaRPr lang="en-US" dirty="0">
              <a:solidFill>
                <a:schemeClr val="bg2"/>
              </a:solidFill>
              <a:highlight>
                <a:srgbClr val="808080"/>
              </a:highlight>
            </a:endParaRPr>
          </a:p>
          <a:p>
            <a:pPr lvl="1"/>
            <a:r>
              <a:rPr lang="el-GR" dirty="0">
                <a:solidFill>
                  <a:schemeClr val="bg2"/>
                </a:solidFill>
                <a:highlight>
                  <a:srgbClr val="808080"/>
                </a:highlight>
              </a:rPr>
              <a:t>Οι οινοποιοί το αντιμετωπίζουν ως κοινωνικό φαινόμενο και όχι ως μόδα και στοχεύουν σε καινούριους καταναλωτές</a:t>
            </a:r>
            <a:endParaRPr lang="en-US" dirty="0">
              <a:solidFill>
                <a:schemeClr val="bg2"/>
              </a:solidFill>
              <a:highlight>
                <a:srgbClr val="808080"/>
              </a:highlight>
            </a:endParaRPr>
          </a:p>
          <a:p>
            <a:pPr lvl="1"/>
            <a:r>
              <a:rPr lang="el-GR" dirty="0">
                <a:solidFill>
                  <a:schemeClr val="bg2"/>
                </a:solidFill>
                <a:highlight>
                  <a:srgbClr val="808080"/>
                </a:highlight>
              </a:rPr>
              <a:t>Σύμφωνα με την Έκθεση της </a:t>
            </a:r>
            <a:r>
              <a:rPr lang="en-US" dirty="0" err="1">
                <a:solidFill>
                  <a:schemeClr val="bg2"/>
                </a:solidFill>
                <a:highlight>
                  <a:srgbClr val="808080"/>
                </a:highlight>
              </a:rPr>
              <a:t>ProWine</a:t>
            </a:r>
            <a:r>
              <a:rPr lang="el-GR" dirty="0">
                <a:solidFill>
                  <a:schemeClr val="bg2"/>
                </a:solidFill>
                <a:highlight>
                  <a:srgbClr val="808080"/>
                </a:highlight>
              </a:rPr>
              <a:t> </a:t>
            </a:r>
            <a:r>
              <a:rPr lang="en-US" dirty="0" err="1">
                <a:solidFill>
                  <a:schemeClr val="bg2"/>
                </a:solidFill>
                <a:highlight>
                  <a:srgbClr val="808080"/>
                </a:highlight>
              </a:rPr>
              <a:t>HongKong</a:t>
            </a:r>
            <a:r>
              <a:rPr lang="el-GR" dirty="0">
                <a:solidFill>
                  <a:schemeClr val="bg2"/>
                </a:solidFill>
                <a:highlight>
                  <a:srgbClr val="808080"/>
                </a:highlight>
              </a:rPr>
              <a:t> του 2025</a:t>
            </a:r>
            <a:r>
              <a:rPr lang="en-US" dirty="0">
                <a:solidFill>
                  <a:schemeClr val="bg2"/>
                </a:solidFill>
                <a:highlight>
                  <a:srgbClr val="808080"/>
                </a:highlight>
              </a:rPr>
              <a:t>, </a:t>
            </a:r>
            <a:r>
              <a:rPr lang="el-GR" dirty="0">
                <a:solidFill>
                  <a:schemeClr val="bg2"/>
                </a:solidFill>
                <a:highlight>
                  <a:srgbClr val="808080"/>
                </a:highlight>
              </a:rPr>
              <a:t>η πιο υποσχόμενη κατηγορία </a:t>
            </a:r>
            <a:r>
              <a:rPr lang="en-US" dirty="0">
                <a:solidFill>
                  <a:schemeClr val="bg2"/>
                </a:solidFill>
                <a:highlight>
                  <a:srgbClr val="808080"/>
                </a:highlight>
              </a:rPr>
              <a:t> </a:t>
            </a:r>
            <a:r>
              <a:rPr lang="el-GR" dirty="0">
                <a:solidFill>
                  <a:schemeClr val="bg2"/>
                </a:solidFill>
                <a:highlight>
                  <a:srgbClr val="808080"/>
                </a:highlight>
              </a:rPr>
              <a:t>οίνων στην Κίνα για το 69% των επαγγελματιών του κλάδου, είναι αυτή των χωρίς ή με μειωμένο αλκοόλ οίνων έως το 2027 </a:t>
            </a:r>
          </a:p>
        </p:txBody>
      </p:sp>
      <p:pic>
        <p:nvPicPr>
          <p:cNvPr id="4" name="Εικόνα 3">
            <a:extLst>
              <a:ext uri="{FF2B5EF4-FFF2-40B4-BE49-F238E27FC236}">
                <a16:creationId xmlns:a16="http://schemas.microsoft.com/office/drawing/2014/main" id="{B79E347B-B8DB-AE6A-7162-93C90093864B}"/>
              </a:ext>
            </a:extLst>
          </p:cNvPr>
          <p:cNvPicPr>
            <a:picLocks noChangeAspect="1"/>
          </p:cNvPicPr>
          <p:nvPr/>
        </p:nvPicPr>
        <p:blipFill>
          <a:blip r:embed="rId2"/>
          <a:stretch>
            <a:fillRect/>
          </a:stretch>
        </p:blipFill>
        <p:spPr>
          <a:xfrm>
            <a:off x="7120704" y="6155240"/>
            <a:ext cx="4405939" cy="796740"/>
          </a:xfrm>
          <a:prstGeom prst="rect">
            <a:avLst/>
          </a:prstGeom>
        </p:spPr>
      </p:pic>
    </p:spTree>
    <p:extLst>
      <p:ext uri="{BB962C8B-B14F-4D97-AF65-F5344CB8AC3E}">
        <p14:creationId xmlns:p14="http://schemas.microsoft.com/office/powerpoint/2010/main" val="287296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C46E386-8CF4-44D1-C666-1D68C6E14612}"/>
              </a:ext>
            </a:extLst>
          </p:cNvPr>
          <p:cNvSpPr>
            <a:spLocks noGrp="1"/>
          </p:cNvSpPr>
          <p:nvPr>
            <p:ph type="title"/>
          </p:nvPr>
        </p:nvSpPr>
        <p:spPr>
          <a:xfrm>
            <a:off x="530679" y="785050"/>
            <a:ext cx="11012415" cy="662750"/>
          </a:xfrm>
        </p:spPr>
        <p:txBody>
          <a:bodyPr>
            <a:normAutofit fontScale="90000"/>
          </a:bodyPr>
          <a:lstStyle/>
          <a:p>
            <a:pPr algn="ctr">
              <a:lnSpc>
                <a:spcPct val="90000"/>
              </a:lnSpc>
            </a:pPr>
            <a:r>
              <a:rPr lang="el-GR" sz="2400" b="1" dirty="0"/>
              <a:t>ΙΔΡΥΣΗ ΕΠΙΧΕΙΡΗΣΙΑΚΗΣ ΟΜΑΔΑΣ ΓΙΑ ΤΗΝ ΑΝΑΠΤΥΞΗ ΜΗ ΟΙΝΟΠΝΕΥΜΑΤΙΚΗΣ ΟΙΝΟΠΟΙΗΣΗΣ  </a:t>
            </a:r>
            <a:r>
              <a:rPr lang="en-US" sz="2400" b="1" dirty="0"/>
              <a:t>“OINOS”</a:t>
            </a:r>
            <a:endParaRPr lang="el-GR" sz="2400" dirty="0"/>
          </a:p>
        </p:txBody>
      </p:sp>
      <p:cxnSp>
        <p:nvCxnSpPr>
          <p:cNvPr id="11" name="Straight Connector 10">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DB27CF65-71C5-5E3A-EF74-56E5B4EF9FAF}"/>
              </a:ext>
            </a:extLst>
          </p:cNvPr>
          <p:cNvGraphicFramePr>
            <a:graphicFrameLocks noGrp="1"/>
          </p:cNvGraphicFramePr>
          <p:nvPr>
            <p:ph idx="1"/>
            <p:extLst>
              <p:ext uri="{D42A27DB-BD31-4B8C-83A1-F6EECF244321}">
                <p14:modId xmlns:p14="http://schemas.microsoft.com/office/powerpoint/2010/main" val="4181867103"/>
              </p:ext>
            </p:extLst>
          </p:nvPr>
        </p:nvGraphicFramePr>
        <p:xfrm>
          <a:off x="800100" y="1447800"/>
          <a:ext cx="10646229"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B9D5766A-F7D7-B132-00CB-6266017922EE}"/>
              </a:ext>
            </a:extLst>
          </p:cNvPr>
          <p:cNvPicPr>
            <a:picLocks noChangeAspect="1"/>
          </p:cNvPicPr>
          <p:nvPr/>
        </p:nvPicPr>
        <p:blipFill>
          <a:blip r:embed="rId7"/>
          <a:stretch>
            <a:fillRect/>
          </a:stretch>
        </p:blipFill>
        <p:spPr>
          <a:xfrm>
            <a:off x="3749752" y="6134100"/>
            <a:ext cx="4692496" cy="848559"/>
          </a:xfrm>
          <a:prstGeom prst="rect">
            <a:avLst/>
          </a:prstGeom>
        </p:spPr>
      </p:pic>
    </p:spTree>
    <p:extLst>
      <p:ext uri="{BB962C8B-B14F-4D97-AF65-F5344CB8AC3E}">
        <p14:creationId xmlns:p14="http://schemas.microsoft.com/office/powerpoint/2010/main" val="104671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50419E-34D9-1849-039B-0DDDFEEF4D80}"/>
              </a:ext>
            </a:extLst>
          </p:cNvPr>
          <p:cNvSpPr>
            <a:spLocks noGrp="1"/>
          </p:cNvSpPr>
          <p:nvPr>
            <p:ph type="title"/>
          </p:nvPr>
        </p:nvSpPr>
        <p:spPr>
          <a:xfrm>
            <a:off x="700635" y="914400"/>
            <a:ext cx="10691265" cy="640080"/>
          </a:xfrm>
        </p:spPr>
        <p:txBody>
          <a:bodyPr>
            <a:normAutofit fontScale="90000"/>
          </a:bodyPr>
          <a:lstStyle/>
          <a:p>
            <a:pPr algn="ctr"/>
            <a:r>
              <a:rPr kumimoji="0" lang="el-GR" sz="2200" b="1" i="0" u="none" strike="noStrike" kern="1200" cap="all" spc="30" normalizeH="0" baseline="0" noProof="0">
                <a:ln>
                  <a:noFill/>
                </a:ln>
                <a:solidFill>
                  <a:srgbClr val="000000"/>
                </a:solidFill>
                <a:effectLst/>
                <a:uLnTx/>
                <a:uFillTx/>
                <a:latin typeface="Univers Condensed"/>
                <a:ea typeface="+mj-ea"/>
                <a:cs typeface="+mj-cs"/>
              </a:rPr>
              <a:t>ΙΔΡΥΣΗ ΕΠΙΧΕΙΡΗΣΙΑΚΗΣ ΟΜΑΔΑΣ ΓΙΑ ΤΗΝ ΑΝΑΠΤΥΞΗ ΜΗ ΟΙΝΟΠΝΕΥΜΑΤΙΚΗΣ ΟΙΝΟΠΟΙΗΣΗΣ  </a:t>
            </a:r>
            <a:r>
              <a:rPr kumimoji="0" lang="en-US" sz="2200" b="1" i="0" u="none" strike="noStrike" kern="1200" cap="all" spc="30" normalizeH="0" baseline="0" noProof="0">
                <a:ln>
                  <a:noFill/>
                </a:ln>
                <a:solidFill>
                  <a:srgbClr val="000000"/>
                </a:solidFill>
                <a:effectLst/>
                <a:uLnTx/>
                <a:uFillTx/>
                <a:latin typeface="Univers Condensed"/>
                <a:ea typeface="+mj-ea"/>
                <a:cs typeface="+mj-cs"/>
              </a:rPr>
              <a:t>“OINOS”</a:t>
            </a:r>
            <a:endParaRPr lang="el-GR" dirty="0"/>
          </a:p>
        </p:txBody>
      </p:sp>
      <p:graphicFrame>
        <p:nvGraphicFramePr>
          <p:cNvPr id="5" name="Θέση περιεχομένου 2">
            <a:extLst>
              <a:ext uri="{FF2B5EF4-FFF2-40B4-BE49-F238E27FC236}">
                <a16:creationId xmlns:a16="http://schemas.microsoft.com/office/drawing/2014/main" id="{A3A03B0A-3012-0946-6F09-37E3DCAA659E}"/>
              </a:ext>
            </a:extLst>
          </p:cNvPr>
          <p:cNvGraphicFramePr>
            <a:graphicFrameLocks noGrp="1"/>
          </p:cNvGraphicFramePr>
          <p:nvPr>
            <p:ph idx="1"/>
            <p:extLst>
              <p:ext uri="{D42A27DB-BD31-4B8C-83A1-F6EECF244321}">
                <p14:modId xmlns:p14="http://schemas.microsoft.com/office/powerpoint/2010/main" val="538987763"/>
              </p:ext>
            </p:extLst>
          </p:nvPr>
        </p:nvGraphicFramePr>
        <p:xfrm>
          <a:off x="700635" y="1691640"/>
          <a:ext cx="10691265" cy="452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Εικόνα 3">
            <a:extLst>
              <a:ext uri="{FF2B5EF4-FFF2-40B4-BE49-F238E27FC236}">
                <a16:creationId xmlns:a16="http://schemas.microsoft.com/office/drawing/2014/main" id="{E57F9F7E-F2F4-43D1-7825-200BDF1532E3}"/>
              </a:ext>
            </a:extLst>
          </p:cNvPr>
          <p:cNvPicPr>
            <a:picLocks noChangeAspect="1"/>
          </p:cNvPicPr>
          <p:nvPr/>
        </p:nvPicPr>
        <p:blipFill>
          <a:blip r:embed="rId8"/>
          <a:stretch>
            <a:fillRect/>
          </a:stretch>
        </p:blipFill>
        <p:spPr>
          <a:xfrm>
            <a:off x="3749752" y="6134100"/>
            <a:ext cx="4692496" cy="848559"/>
          </a:xfrm>
          <a:prstGeom prst="rect">
            <a:avLst/>
          </a:prstGeom>
        </p:spPr>
      </p:pic>
    </p:spTree>
    <p:extLst>
      <p:ext uri="{BB962C8B-B14F-4D97-AF65-F5344CB8AC3E}">
        <p14:creationId xmlns:p14="http://schemas.microsoft.com/office/powerpoint/2010/main" val="51531433"/>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988</TotalTime>
  <Words>2242</Words>
  <Application>Microsoft Office PowerPoint</Application>
  <PresentationFormat>Ευρεία οθόνη</PresentationFormat>
  <Paragraphs>144</Paragraphs>
  <Slides>20</Slides>
  <Notes>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20</vt:i4>
      </vt:variant>
    </vt:vector>
  </HeadingPairs>
  <TitlesOfParts>
    <vt:vector size="27" baseType="lpstr">
      <vt:lpstr>Aptos</vt:lpstr>
      <vt:lpstr>Arial</vt:lpstr>
      <vt:lpstr>Calibri</vt:lpstr>
      <vt:lpstr>Calisto MT</vt:lpstr>
      <vt:lpstr>Univers Condensed</vt:lpstr>
      <vt:lpstr>Wingdings</vt:lpstr>
      <vt:lpstr>ChronicleVTI</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lpstr>ΙΔΡΥΣΗ ΕΠΙΧΕΙΡΗΣΙΑΚΗΣ ΟΜΑΔΑΣ ΓΙΑ ΤΗΝ ΑΝΑΠΤΥΞΗ ΜΗ ΟΙΝΟΠΝΕΥΜΑΤΙΚΗΣ ΟΙΝΟΠΟΙΗΣΗΣ  “OINOS”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Παρασκευάς Κορδοπάτης</dc:creator>
  <cp:lastModifiedBy>Παρασκευάς Κορδοπάτης</cp:lastModifiedBy>
  <cp:revision>87</cp:revision>
  <cp:lastPrinted>2025-05-22T11:43:29Z</cp:lastPrinted>
  <dcterms:created xsi:type="dcterms:W3CDTF">2025-05-16T10:14:34Z</dcterms:created>
  <dcterms:modified xsi:type="dcterms:W3CDTF">2025-06-17T09:27:08Z</dcterms:modified>
</cp:coreProperties>
</file>