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10" r:id="rId4"/>
  </p:sldMasterIdLst>
  <p:notesMasterIdLst>
    <p:notesMasterId r:id="rId28"/>
  </p:notesMasterIdLst>
  <p:handoutMasterIdLst>
    <p:handoutMasterId r:id="rId29"/>
  </p:handoutMasterIdLst>
  <p:sldIdLst>
    <p:sldId id="256" r:id="rId5"/>
    <p:sldId id="263" r:id="rId6"/>
    <p:sldId id="264" r:id="rId7"/>
    <p:sldId id="265" r:id="rId8"/>
    <p:sldId id="654" r:id="rId9"/>
    <p:sldId id="259" r:id="rId10"/>
    <p:sldId id="267" r:id="rId11"/>
    <p:sldId id="268" r:id="rId12"/>
    <p:sldId id="655" r:id="rId13"/>
    <p:sldId id="257" r:id="rId14"/>
    <p:sldId id="649" r:id="rId15"/>
    <p:sldId id="657" r:id="rId16"/>
    <p:sldId id="651" r:id="rId17"/>
    <p:sldId id="652" r:id="rId18"/>
    <p:sldId id="656" r:id="rId19"/>
    <p:sldId id="653" r:id="rId20"/>
    <p:sldId id="650" r:id="rId21"/>
    <p:sldId id="648" r:id="rId22"/>
    <p:sldId id="297" r:id="rId23"/>
    <p:sldId id="576" r:id="rId24"/>
    <p:sldId id="646" r:id="rId25"/>
    <p:sldId id="647" r:id="rId26"/>
    <p:sldId id="571" r:id="rId27"/>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8E2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660"/>
  </p:normalViewPr>
  <p:slideViewPr>
    <p:cSldViewPr snapToGrid="0">
      <p:cViewPr varScale="1">
        <p:scale>
          <a:sx n="74" d="100"/>
          <a:sy n="74" d="100"/>
        </p:scale>
        <p:origin x="464" y="56"/>
      </p:cViewPr>
      <p:guideLst/>
    </p:cSldViewPr>
  </p:slideViewPr>
  <p:notesTextViewPr>
    <p:cViewPr>
      <p:scale>
        <a:sx n="1" d="1"/>
        <a:sy n="1" d="1"/>
      </p:scale>
      <p:origin x="0" y="0"/>
    </p:cViewPr>
  </p:notesTextViewPr>
  <p:notesViewPr>
    <p:cSldViewPr snapToGrid="0">
      <p:cViewPr varScale="1">
        <p:scale>
          <a:sx n="89" d="100"/>
          <a:sy n="89" d="100"/>
        </p:scale>
        <p:origin x="3774"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EFC93C9C-48B6-4C85-928B-1F3874C35700}"/>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6C7A5B7F-BBE9-471E-8B68-F88A51265F2E}"/>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11975290-3BF6-4DF1-B6C4-35F1E2F222ED}" type="datetimeFigureOut">
              <a:rPr lang="el-GR" smtClean="0"/>
              <a:t>20/6/2025</a:t>
            </a:fld>
            <a:endParaRPr lang="el-GR"/>
          </a:p>
        </p:txBody>
      </p:sp>
      <p:sp>
        <p:nvSpPr>
          <p:cNvPr id="4" name="Θέση υποσέλιδου 3">
            <a:extLst>
              <a:ext uri="{FF2B5EF4-FFF2-40B4-BE49-F238E27FC236}">
                <a16:creationId xmlns:a16="http://schemas.microsoft.com/office/drawing/2014/main" id="{61EBD42E-C9BF-4925-ABF8-76823F75EE97}"/>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EA652385-D1CB-474A-8D4B-F1C81B63235C}"/>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360E270-1F6C-4D56-88F6-EDD4506D5D7C}" type="slidenum">
              <a:rPr lang="el-GR" smtClean="0"/>
              <a:t>‹#›</a:t>
            </a:fld>
            <a:endParaRPr lang="el-GR"/>
          </a:p>
        </p:txBody>
      </p:sp>
    </p:spTree>
    <p:extLst>
      <p:ext uri="{BB962C8B-B14F-4D97-AF65-F5344CB8AC3E}">
        <p14:creationId xmlns:p14="http://schemas.microsoft.com/office/powerpoint/2010/main" val="27978990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l-GR" noProof="0"/>
          </a:p>
        </p:txBody>
      </p:sp>
      <p:sp>
        <p:nvSpPr>
          <p:cNvPr id="3" name="Θέση ημερομηνίας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151979E9-6167-4810-997F-DCA6355F9828}" type="datetimeFigureOut">
              <a:rPr lang="el-GR" noProof="0" smtClean="0"/>
              <a:t>20/6/2025</a:t>
            </a:fld>
            <a:endParaRPr lang="el-GR" noProof="0"/>
          </a:p>
        </p:txBody>
      </p:sp>
      <p:sp>
        <p:nvSpPr>
          <p:cNvPr id="4" name="Θέση εικόνας διαφάνειας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l-GR" noProof="0"/>
          </a:p>
        </p:txBody>
      </p:sp>
      <p:sp>
        <p:nvSpPr>
          <p:cNvPr id="5" name="Θέση σημειώσεων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l-GR" noProof="0"/>
              <a:t>Επεξεργασία στυλ κειμένου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l-GR" noProof="0"/>
          </a:p>
        </p:txBody>
      </p:sp>
      <p:sp>
        <p:nvSpPr>
          <p:cNvPr id="7" name="Θέση αριθμού διαφάνειας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88E90A31-4947-4BBA-BCF1-3200C6E6B465}" type="slidenum">
              <a:rPr lang="el-GR" noProof="0" smtClean="0"/>
              <a:t>‹#›</a:t>
            </a:fld>
            <a:endParaRPr lang="el-GR" noProof="0"/>
          </a:p>
        </p:txBody>
      </p:sp>
    </p:spTree>
    <p:extLst>
      <p:ext uri="{BB962C8B-B14F-4D97-AF65-F5344CB8AC3E}">
        <p14:creationId xmlns:p14="http://schemas.microsoft.com/office/powerpoint/2010/main" val="267249665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88E90A31-4947-4BBA-BCF1-3200C6E6B465}" type="slidenum">
              <a:rPr lang="el-GR" noProof="0" smtClean="0"/>
              <a:t>6</a:t>
            </a:fld>
            <a:endParaRPr lang="el-GR" noProof="0"/>
          </a:p>
        </p:txBody>
      </p:sp>
    </p:spTree>
    <p:extLst>
      <p:ext uri="{BB962C8B-B14F-4D97-AF65-F5344CB8AC3E}">
        <p14:creationId xmlns:p14="http://schemas.microsoft.com/office/powerpoint/2010/main" val="1363329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88E90A31-4947-4BBA-BCF1-3200C6E6B465}" type="slidenum">
              <a:rPr lang="el-GR" noProof="0" smtClean="0"/>
              <a:t>9</a:t>
            </a:fld>
            <a:endParaRPr lang="el-GR" noProof="0"/>
          </a:p>
        </p:txBody>
      </p:sp>
    </p:spTree>
    <p:extLst>
      <p:ext uri="{BB962C8B-B14F-4D97-AF65-F5344CB8AC3E}">
        <p14:creationId xmlns:p14="http://schemas.microsoft.com/office/powerpoint/2010/main" val="2681664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88E90A31-4947-4BBA-BCF1-3200C6E6B465}" type="slidenum">
              <a:rPr lang="el-GR" noProof="0" smtClean="0"/>
              <a:t>10</a:t>
            </a:fld>
            <a:endParaRPr lang="el-GR" noProof="0"/>
          </a:p>
        </p:txBody>
      </p:sp>
    </p:spTree>
    <p:extLst>
      <p:ext uri="{BB962C8B-B14F-4D97-AF65-F5344CB8AC3E}">
        <p14:creationId xmlns:p14="http://schemas.microsoft.com/office/powerpoint/2010/main" val="3573316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13D4646E-8ED8-4248-BFFC-0EAD35FD4F89}" type="slidenum">
              <a:rPr lang="el-GR" smtClean="0"/>
              <a:t>20</a:t>
            </a:fld>
            <a:endParaRPr lang="el-GR"/>
          </a:p>
        </p:txBody>
      </p:sp>
    </p:spTree>
    <p:extLst>
      <p:ext uri="{BB962C8B-B14F-4D97-AF65-F5344CB8AC3E}">
        <p14:creationId xmlns:p14="http://schemas.microsoft.com/office/powerpoint/2010/main" val="2208262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rtl="0"/>
            <a:fld id="{96E9BAE6-24C9-4E11-907C-387B8BA01193}"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2008814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rtl="0"/>
            <a:fld id="{E5B52E2D-F610-41E6-A9D8-8146CAADDD8E}" type="datetime1">
              <a:rPr lang="el-GR" noProof="0" smtClean="0"/>
              <a:t>20/6/2025</a:t>
            </a:fld>
            <a:endParaRPr lang="el-GR" noProof="0"/>
          </a:p>
        </p:txBody>
      </p:sp>
      <p:sp>
        <p:nvSpPr>
          <p:cNvPr id="6" name="Footer Placeholder 5"/>
          <p:cNvSpPr>
            <a:spLocks noGrp="1"/>
          </p:cNvSpPr>
          <p:nvPr>
            <p:ph type="ftr" sz="quarter" idx="11"/>
          </p:nvPr>
        </p:nvSpPr>
        <p:spPr/>
        <p:txBody>
          <a:bodyPr/>
          <a:lstStyle/>
          <a:p>
            <a:pPr rtl="0"/>
            <a:r>
              <a:rPr lang="el-GR" noProof="0"/>
              <a:t>
              </a:t>
            </a:r>
          </a:p>
        </p:txBody>
      </p:sp>
      <p:sp>
        <p:nvSpPr>
          <p:cNvPr id="7" name="Slide Number Placeholder 6"/>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162772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rtl="0"/>
            <a:fld id="{F6572FD0-0788-4293-81CF-960E4597A2FB}"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417763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l-GR"/>
              <a:t>Κάντε κλικ για να επεξεργαστείτε τον τίτλο υποδείγματος</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l-GR"/>
              <a:t>Στυλ κειμένου υποδείγματος</a:t>
            </a:r>
          </a:p>
        </p:txBody>
      </p:sp>
      <p:sp>
        <p:nvSpPr>
          <p:cNvPr id="2" name="Date Placeholder 1"/>
          <p:cNvSpPr>
            <a:spLocks noGrp="1"/>
          </p:cNvSpPr>
          <p:nvPr>
            <p:ph type="dt" sz="half" idx="10"/>
          </p:nvPr>
        </p:nvSpPr>
        <p:spPr/>
        <p:txBody>
          <a:bodyPr/>
          <a:lstStyle/>
          <a:p>
            <a:pPr rtl="0"/>
            <a:fld id="{D3089865-3C48-4DC3-94E4-3FD3B18664CC}" type="datetime1">
              <a:rPr lang="el-GR" noProof="0" smtClean="0"/>
              <a:t>20/6/2025</a:t>
            </a:fld>
            <a:endParaRPr lang="el-GR" noProof="0"/>
          </a:p>
        </p:txBody>
      </p:sp>
      <p:sp>
        <p:nvSpPr>
          <p:cNvPr id="3" name="Footer Placeholder 2"/>
          <p:cNvSpPr>
            <a:spLocks noGrp="1"/>
          </p:cNvSpPr>
          <p:nvPr>
            <p:ph type="ftr" sz="quarter" idx="11"/>
          </p:nvPr>
        </p:nvSpPr>
        <p:spPr/>
        <p:txBody>
          <a:bodyPr/>
          <a:lstStyle/>
          <a:p>
            <a:pPr rtl="0"/>
            <a:r>
              <a:rPr lang="el-GR" noProof="0"/>
              <a:t>
              </a:t>
            </a:r>
          </a:p>
        </p:txBody>
      </p:sp>
      <p:sp>
        <p:nvSpPr>
          <p:cNvPr id="4" name="Slide Number Placeholder 3"/>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1529232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rtl="0"/>
            <a:fld id="{A63C8FE0-C9F3-476F-8E38-E8BBB0D704DC}"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3086364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rtl="0"/>
            <a:fld id="{34A7ADA7-1512-4201-994E-71BA1FF4DD95}"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3975355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userDrawn="1">
  <p:cSld name="Title and Content">
    <p:spTree>
      <p:nvGrpSpPr>
        <p:cNvPr id="1" name="Shape 50"/>
        <p:cNvGrpSpPr/>
        <p:nvPr/>
      </p:nvGrpSpPr>
      <p:grpSpPr>
        <a:xfrm>
          <a:off x="0" y="0"/>
          <a:ext cx="0" cy="0"/>
          <a:chOff x="0" y="0"/>
          <a:chExt cx="0" cy="0"/>
        </a:xfrm>
      </p:grpSpPr>
      <p:sp>
        <p:nvSpPr>
          <p:cNvPr id="51" name="Google Shape;51;p57"/>
          <p:cNvSpPr txBox="1">
            <a:spLocks noGrp="1"/>
          </p:cNvSpPr>
          <p:nvPr>
            <p:ph type="title"/>
          </p:nvPr>
        </p:nvSpPr>
        <p:spPr>
          <a:xfrm>
            <a:off x="344311" y="263525"/>
            <a:ext cx="11503378" cy="605719"/>
          </a:xfrm>
          <a:prstGeom prst="rect">
            <a:avLst/>
          </a:prstGeom>
          <a:solidFill>
            <a:schemeClr val="accent3">
              <a:lumMod val="50000"/>
            </a:schemeClr>
          </a:solid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53356"/>
              </a:buClr>
              <a:buSzPts val="3200"/>
              <a:buFont typeface="Helvetica Neue"/>
              <a:buNone/>
              <a:defRPr b="1">
                <a:solidFill>
                  <a:schemeClr val="bg1"/>
                </a:solidFill>
                <a:latin typeface="Calibri" panose="020F0502020204030204" pitchFamily="34" charset="0"/>
                <a:ea typeface="Helvetica Neue"/>
                <a:cs typeface="Calibri" panose="020F0502020204030204" pitchFamily="34" charset="0"/>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40391078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rtl="0"/>
            <a:fld id="{5FAF6654-B802-4AEA-9075-7821BF9D8ABA}" type="datetime1">
              <a:rPr lang="el-GR" noProof="0" smtClean="0"/>
              <a:t>20/6/2025</a:t>
            </a:fld>
            <a:endParaRPr lang="el-GR" noProof="0" dirty="0"/>
          </a:p>
        </p:txBody>
      </p:sp>
      <p:sp>
        <p:nvSpPr>
          <p:cNvPr id="5" name="Footer Placeholder 4"/>
          <p:cNvSpPr>
            <a:spLocks noGrp="1"/>
          </p:cNvSpPr>
          <p:nvPr>
            <p:ph type="ftr" sz="quarter" idx="11"/>
          </p:nvPr>
        </p:nvSpPr>
        <p:spPr/>
        <p:txBody>
          <a:bodyPr/>
          <a:lstStyle/>
          <a:p>
            <a:pPr rtl="0"/>
            <a:r>
              <a:rPr lang="el-GR" noProof="0"/>
              <a:t>
              </a:t>
            </a:r>
            <a:endParaRPr lang="el-GR" noProof="0" dirty="0"/>
          </a:p>
        </p:txBody>
      </p:sp>
      <p:sp>
        <p:nvSpPr>
          <p:cNvPr id="6" name="Slide Number Placeholder 5"/>
          <p:cNvSpPr>
            <a:spLocks noGrp="1"/>
          </p:cNvSpPr>
          <p:nvPr>
            <p:ph type="sldNum" sz="quarter" idx="12"/>
          </p:nvPr>
        </p:nvSpPr>
        <p:spPr/>
        <p:txBody>
          <a:bodyPr/>
          <a:lstStyle/>
          <a:p>
            <a:pPr rtl="0"/>
            <a:fld id="{401CF334-2D5C-4859-84A6-CA7E6E43FAEB}" type="slidenum">
              <a:rPr lang="el-GR" noProof="0" smtClean="0"/>
              <a:pPr/>
              <a:t>‹#›</a:t>
            </a:fld>
            <a:endParaRPr lang="el-GR" noProof="0" dirty="0"/>
          </a:p>
        </p:txBody>
      </p:sp>
    </p:spTree>
    <p:extLst>
      <p:ext uri="{BB962C8B-B14F-4D97-AF65-F5344CB8AC3E}">
        <p14:creationId xmlns:p14="http://schemas.microsoft.com/office/powerpoint/2010/main" val="3004878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rtl="0"/>
            <a:fld id="{82985759-0F1A-4E7A-A9FD-02C2C972243E}"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3826357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rtl="0"/>
            <a:fld id="{D1C1C5AA-8724-418F-9F2B-02970B9B642E}" type="datetime1">
              <a:rPr lang="el-GR" noProof="0" smtClean="0"/>
              <a:t>20/6/2025</a:t>
            </a:fld>
            <a:endParaRPr lang="el-GR" noProof="0"/>
          </a:p>
        </p:txBody>
      </p:sp>
      <p:sp>
        <p:nvSpPr>
          <p:cNvPr id="5" name="Footer Placeholder 4"/>
          <p:cNvSpPr>
            <a:spLocks noGrp="1"/>
          </p:cNvSpPr>
          <p:nvPr>
            <p:ph type="ftr" sz="quarter" idx="11"/>
          </p:nvPr>
        </p:nvSpPr>
        <p:spPr/>
        <p:txBody>
          <a:bodyPr/>
          <a:lstStyle/>
          <a:p>
            <a:pPr rtl="0"/>
            <a:r>
              <a:rPr lang="el-GR" noProof="0"/>
              <a:t>
              </a:t>
            </a:r>
          </a:p>
        </p:txBody>
      </p:sp>
      <p:sp>
        <p:nvSpPr>
          <p:cNvPr id="6" name="Slide Number Placeholder 5"/>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2087946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rtl="0"/>
            <a:fld id="{20EB3FA7-CC9F-47EA-8B8C-58F3A1008D4D}" type="datetime1">
              <a:rPr lang="el-GR" noProof="0" smtClean="0"/>
              <a:t>20/6/2025</a:t>
            </a:fld>
            <a:endParaRPr lang="el-GR" noProof="0"/>
          </a:p>
        </p:txBody>
      </p:sp>
      <p:sp>
        <p:nvSpPr>
          <p:cNvPr id="6" name="Footer Placeholder 5"/>
          <p:cNvSpPr>
            <a:spLocks noGrp="1"/>
          </p:cNvSpPr>
          <p:nvPr>
            <p:ph type="ftr" sz="quarter" idx="11"/>
          </p:nvPr>
        </p:nvSpPr>
        <p:spPr/>
        <p:txBody>
          <a:bodyPr/>
          <a:lstStyle/>
          <a:p>
            <a:pPr rtl="0"/>
            <a:r>
              <a:rPr lang="el-GR" noProof="0"/>
              <a:t>
              </a:t>
            </a:r>
          </a:p>
        </p:txBody>
      </p:sp>
      <p:sp>
        <p:nvSpPr>
          <p:cNvPr id="7" name="Slide Number Placeholder 6"/>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1360221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rtl="0"/>
            <a:fld id="{C8249738-97A1-4BBE-9DD0-1868AB83E15C}" type="datetime1">
              <a:rPr lang="el-GR" noProof="0" smtClean="0"/>
              <a:t>20/6/2025</a:t>
            </a:fld>
            <a:endParaRPr lang="el-GR" noProof="0"/>
          </a:p>
        </p:txBody>
      </p:sp>
      <p:sp>
        <p:nvSpPr>
          <p:cNvPr id="8" name="Footer Placeholder 7"/>
          <p:cNvSpPr>
            <a:spLocks noGrp="1"/>
          </p:cNvSpPr>
          <p:nvPr>
            <p:ph type="ftr" sz="quarter" idx="11"/>
          </p:nvPr>
        </p:nvSpPr>
        <p:spPr/>
        <p:txBody>
          <a:bodyPr/>
          <a:lstStyle/>
          <a:p>
            <a:pPr rtl="0"/>
            <a:r>
              <a:rPr lang="el-GR" noProof="0"/>
              <a:t>
              </a:t>
            </a:r>
          </a:p>
        </p:txBody>
      </p:sp>
      <p:sp>
        <p:nvSpPr>
          <p:cNvPr id="9" name="Slide Number Placeholder 8"/>
          <p:cNvSpPr>
            <a:spLocks noGrp="1"/>
          </p:cNvSpPr>
          <p:nvPr>
            <p:ph type="sldNum" sz="quarter" idx="12"/>
          </p:nvPr>
        </p:nvSpPr>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22422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rtl="0"/>
            <a:fld id="{F04EDBC8-892E-4F74-B457-DF7CDBAE0384}" type="datetime1">
              <a:rPr lang="el-GR" noProof="0" smtClean="0"/>
              <a:t>20/6/2025</a:t>
            </a:fld>
            <a:endParaRPr lang="el-GR" noProof="0"/>
          </a:p>
        </p:txBody>
      </p:sp>
      <p:sp>
        <p:nvSpPr>
          <p:cNvPr id="4" name="Footer Placeholder 3"/>
          <p:cNvSpPr>
            <a:spLocks noGrp="1"/>
          </p:cNvSpPr>
          <p:nvPr>
            <p:ph type="ftr" sz="quarter" idx="11"/>
          </p:nvPr>
        </p:nvSpPr>
        <p:spPr/>
        <p:txBody>
          <a:bodyPr/>
          <a:lstStyle/>
          <a:p>
            <a:pPr rtl="0"/>
            <a:r>
              <a:rPr lang="el-GR" noProof="0"/>
              <a:t>
              </a:t>
            </a:r>
          </a:p>
        </p:txBody>
      </p:sp>
      <p:sp>
        <p:nvSpPr>
          <p:cNvPr id="5" name="Slide Number Placeholder 4"/>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885307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07F559AC-4DDC-4453-960D-207FB3CD80C0}" type="datetime1">
              <a:rPr lang="el-GR" noProof="0" smtClean="0"/>
              <a:t>20/6/2025</a:t>
            </a:fld>
            <a:endParaRPr lang="el-GR" noProof="0"/>
          </a:p>
        </p:txBody>
      </p:sp>
      <p:sp>
        <p:nvSpPr>
          <p:cNvPr id="3" name="Footer Placeholder 2"/>
          <p:cNvSpPr>
            <a:spLocks noGrp="1"/>
          </p:cNvSpPr>
          <p:nvPr>
            <p:ph type="ftr" sz="quarter" idx="11"/>
          </p:nvPr>
        </p:nvSpPr>
        <p:spPr/>
        <p:txBody>
          <a:bodyPr/>
          <a:lstStyle/>
          <a:p>
            <a:pPr rtl="0"/>
            <a:r>
              <a:rPr lang="el-GR" noProof="0"/>
              <a:t>
              </a:t>
            </a:r>
          </a:p>
        </p:txBody>
      </p:sp>
      <p:sp>
        <p:nvSpPr>
          <p:cNvPr id="4" name="Slide Number Placeholder 3"/>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1147436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rtl="0"/>
            <a:fld id="{04BA9A6E-2825-4F1D-9401-9E0DE853EA38}" type="datetime1">
              <a:rPr lang="el-GR" noProof="0" smtClean="0"/>
              <a:t>20/6/2025</a:t>
            </a:fld>
            <a:endParaRPr lang="el-GR" noProof="0"/>
          </a:p>
        </p:txBody>
      </p:sp>
      <p:sp>
        <p:nvSpPr>
          <p:cNvPr id="6" name="Footer Placeholder 5"/>
          <p:cNvSpPr>
            <a:spLocks noGrp="1"/>
          </p:cNvSpPr>
          <p:nvPr>
            <p:ph type="ftr" sz="quarter" idx="11"/>
          </p:nvPr>
        </p:nvSpPr>
        <p:spPr/>
        <p:txBody>
          <a:bodyPr/>
          <a:lstStyle/>
          <a:p>
            <a:pPr rtl="0"/>
            <a:r>
              <a:rPr lang="el-GR" noProof="0"/>
              <a:t>
              </a:t>
            </a:r>
          </a:p>
        </p:txBody>
      </p:sp>
      <p:sp>
        <p:nvSpPr>
          <p:cNvPr id="7" name="Slide Number Placeholder 6"/>
          <p:cNvSpPr>
            <a:spLocks noGrp="1"/>
          </p:cNvSpPr>
          <p:nvPr>
            <p:ph type="sldNum" sz="quarter" idx="12"/>
          </p:nvPr>
        </p:nvSpPr>
        <p:spPr/>
        <p:txBody>
          <a:bodyPr/>
          <a:lstStyle/>
          <a:p>
            <a:pPr rtl="0"/>
            <a:fld id="{6D22F896-40B5-4ADD-8801-0D06FADFA095}" type="slidenum">
              <a:rPr lang="el-GR" noProof="0" smtClean="0"/>
              <a:t>‹#›</a:t>
            </a:fld>
            <a:endParaRPr lang="el-GR" noProof="0"/>
          </a:p>
        </p:txBody>
      </p:sp>
    </p:spTree>
    <p:extLst>
      <p:ext uri="{BB962C8B-B14F-4D97-AF65-F5344CB8AC3E}">
        <p14:creationId xmlns:p14="http://schemas.microsoft.com/office/powerpoint/2010/main" val="98344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3885810" y="6041362"/>
            <a:ext cx="976879" cy="365125"/>
          </a:xfrm>
        </p:spPr>
        <p:txBody>
          <a:bodyPr/>
          <a:lstStyle/>
          <a:p>
            <a:pPr rtl="0"/>
            <a:fld id="{AA3F77B7-179B-4E4B-B154-21D222710BAC}" type="datetime1">
              <a:rPr lang="el-GR" noProof="0" smtClean="0"/>
              <a:t>20/6/2025</a:t>
            </a:fld>
            <a:endParaRPr lang="el-GR" noProof="0"/>
          </a:p>
        </p:txBody>
      </p:sp>
      <p:sp>
        <p:nvSpPr>
          <p:cNvPr id="6" name="Footer Placeholder 5"/>
          <p:cNvSpPr>
            <a:spLocks noGrp="1"/>
          </p:cNvSpPr>
          <p:nvPr>
            <p:ph type="ftr" sz="quarter" idx="11"/>
          </p:nvPr>
        </p:nvSpPr>
        <p:spPr>
          <a:xfrm>
            <a:off x="590396" y="6041362"/>
            <a:ext cx="3295413" cy="365125"/>
          </a:xfrm>
        </p:spPr>
        <p:txBody>
          <a:bodyPr/>
          <a:lstStyle/>
          <a:p>
            <a:pPr rtl="0"/>
            <a:r>
              <a:rPr lang="el-GR" noProof="0"/>
              <a:t>
              </a:t>
            </a:r>
          </a:p>
        </p:txBody>
      </p:sp>
      <p:sp>
        <p:nvSpPr>
          <p:cNvPr id="7" name="Slide Number Placeholder 6"/>
          <p:cNvSpPr>
            <a:spLocks noGrp="1"/>
          </p:cNvSpPr>
          <p:nvPr>
            <p:ph type="sldNum" sz="quarter" idx="12"/>
          </p:nvPr>
        </p:nvSpPr>
        <p:spPr>
          <a:xfrm>
            <a:off x="4862689" y="5915888"/>
            <a:ext cx="1062155" cy="490599"/>
          </a:xfrm>
        </p:spPr>
        <p:txBody>
          <a:body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3333198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pPr rtl="0"/>
            <a:r>
              <a:rPr lang="el-GR" noProof="0"/>
              <a:t>
              </a:t>
            </a:r>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pPr rtl="0"/>
            <a:fld id="{4D15296A-D60A-455A-9F8A-26EAEDF1F2BA}" type="datetime1">
              <a:rPr lang="el-GR" noProof="0" smtClean="0"/>
              <a:t>20/6/2025</a:t>
            </a:fld>
            <a:endParaRPr lang="el-GR" noProof="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pPr rtl="0"/>
            <a:fld id="{6D22F896-40B5-4ADD-8801-0D06FADFA095}" type="slidenum">
              <a:rPr lang="el-GR" noProof="0" smtClean="0"/>
              <a:pPr/>
              <a:t>‹#›</a:t>
            </a:fld>
            <a:endParaRPr lang="el-GR" noProof="0"/>
          </a:p>
        </p:txBody>
      </p:sp>
    </p:spTree>
    <p:extLst>
      <p:ext uri="{BB962C8B-B14F-4D97-AF65-F5344CB8AC3E}">
        <p14:creationId xmlns:p14="http://schemas.microsoft.com/office/powerpoint/2010/main" val="3133334244"/>
      </p:ext>
    </p:extLst>
  </p:cSld>
  <p:clrMap bg1="dk1" tx1="lt1" bg2="dk2" tx2="lt2" accent1="accent1" accent2="accent2" accent3="accent3" accent4="accent4" accent5="accent5" accent6="accent6" hlink="hlink" folHlink="folHlink"/>
  <p:sldLayoutIdLst>
    <p:sldLayoutId id="2147484011"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 id="2147484022" r:id="rId12"/>
    <p:sldLayoutId id="2147484023" r:id="rId13"/>
    <p:sldLayoutId id="2147484024" r:id="rId14"/>
    <p:sldLayoutId id="2147484025" r:id="rId15"/>
    <p:sldLayoutId id="2147484026" r:id="rId16"/>
  </p:sldLayoutIdLst>
  <p:hf sldNum="0" hd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6" name="Εικόνα 5" descr="Εικόνα που περιέχει εξωτερικός χώρος/ύπαιθρος, φυτό, ουρανός, δέντρο&#10;&#10;Το περιεχόμενο που δημιουργείται από τεχνολογία AI ενδέχεται να είναι εσφαλμένο.">
            <a:extLst>
              <a:ext uri="{FF2B5EF4-FFF2-40B4-BE49-F238E27FC236}">
                <a16:creationId xmlns:a16="http://schemas.microsoft.com/office/drawing/2014/main" id="{7957F950-9FCA-A590-F405-83177698C7D1}"/>
              </a:ext>
            </a:extLst>
          </p:cNvPr>
          <p:cNvPicPr>
            <a:picLocks noChangeAspect="1"/>
          </p:cNvPicPr>
          <p:nvPr/>
        </p:nvPicPr>
        <p:blipFill>
          <a:blip r:embed="rId2"/>
          <a:stretch>
            <a:fillRect/>
          </a:stretch>
        </p:blipFill>
        <p:spPr>
          <a:xfrm>
            <a:off x="1219200" y="0"/>
            <a:ext cx="9753600" cy="3836458"/>
          </a:xfrm>
          <a:prstGeom prst="rect">
            <a:avLst/>
          </a:prstGeom>
          <a:ln>
            <a:noFill/>
          </a:ln>
          <a:effectLst>
            <a:softEdge rad="112500"/>
          </a:effectLst>
        </p:spPr>
      </p:pic>
      <p:sp>
        <p:nvSpPr>
          <p:cNvPr id="5" name="Υπότιτλος 4">
            <a:extLst>
              <a:ext uri="{FF2B5EF4-FFF2-40B4-BE49-F238E27FC236}">
                <a16:creationId xmlns:a16="http://schemas.microsoft.com/office/drawing/2014/main" id="{3603707F-BD6C-F142-A82D-DE9BD0203646}"/>
              </a:ext>
            </a:extLst>
          </p:cNvPr>
          <p:cNvSpPr>
            <a:spLocks noGrp="1"/>
          </p:cNvSpPr>
          <p:nvPr>
            <p:ph type="subTitle" idx="1"/>
          </p:nvPr>
        </p:nvSpPr>
        <p:spPr>
          <a:xfrm>
            <a:off x="-84667" y="2827867"/>
            <a:ext cx="12191999" cy="3284399"/>
          </a:xfrm>
        </p:spPr>
        <p:txBody>
          <a:bodyPr>
            <a:normAutofit fontScale="85000" lnSpcReduction="10000"/>
          </a:bodyPr>
          <a:lstStyle/>
          <a:p>
            <a:pPr algn="ctr">
              <a:lnSpc>
                <a:spcPct val="150000"/>
              </a:lnSpc>
              <a:spcBef>
                <a:spcPts val="0"/>
              </a:spcBef>
            </a:pPr>
            <a:r>
              <a:rPr lang="el-GR" sz="2400" b="1" dirty="0">
                <a:solidFill>
                  <a:srgbClr val="FFFF00"/>
                </a:solidFill>
                <a:effectLst/>
                <a:latin typeface="Aptos" panose="020B0004020202020204" pitchFamily="34" charset="0"/>
                <a:ea typeface="Calibri" panose="020F0502020204030204" pitchFamily="34" charset="0"/>
                <a:cs typeface="Times New Roman" panose="02020603050405020304" pitchFamily="18" charset="0"/>
              </a:rPr>
              <a:t>ΠΑΡΕΜΒΑΣΕΙ</a:t>
            </a:r>
            <a:r>
              <a:rPr lang="el-GR" sz="2400" b="1" dirty="0">
                <a:solidFill>
                  <a:srgbClr val="FFFF00"/>
                </a:solidFill>
                <a:latin typeface="Aptos" panose="020B0004020202020204" pitchFamily="34" charset="0"/>
                <a:ea typeface="Calibri" panose="020F0502020204030204" pitchFamily="34" charset="0"/>
                <a:cs typeface="Times New Roman" panose="02020603050405020304" pitchFamily="18" charset="0"/>
              </a:rPr>
              <a:t>Σ</a:t>
            </a:r>
            <a:r>
              <a:rPr lang="el-GR" sz="2400" b="1" dirty="0">
                <a:solidFill>
                  <a:srgbClr val="FFFF00"/>
                </a:solidFill>
                <a:effectLst/>
                <a:latin typeface="Aptos" panose="020B0004020202020204" pitchFamily="34" charset="0"/>
                <a:ea typeface="Calibri" panose="020F0502020204030204" pitchFamily="34" charset="0"/>
                <a:cs typeface="Times New Roman" panose="02020603050405020304" pitchFamily="18" charset="0"/>
              </a:rPr>
              <a:t> </a:t>
            </a:r>
            <a:r>
              <a:rPr lang="el-GR" sz="2400" b="1" dirty="0">
                <a:solidFill>
                  <a:srgbClr val="FFFF00"/>
                </a:solidFill>
                <a:latin typeface="Aptos" panose="020B0004020202020204" pitchFamily="34" charset="0"/>
                <a:ea typeface="Calibri" panose="020F0502020204030204" pitchFamily="34" charset="0"/>
                <a:cs typeface="Times New Roman" panose="02020603050405020304" pitchFamily="18" charset="0"/>
              </a:rPr>
              <a:t>ΤΟΥ ΣΤΡΑΤΗΓΙΚΟΥ ΣΧΕΔΙΟΥ ΚΑΠ 2023-2027</a:t>
            </a:r>
          </a:p>
          <a:p>
            <a:pPr algn="ctr">
              <a:lnSpc>
                <a:spcPct val="150000"/>
              </a:lnSpc>
              <a:spcBef>
                <a:spcPts val="0"/>
              </a:spcBef>
            </a:pPr>
            <a:endParaRPr lang="el-GR" sz="2400" b="1" dirty="0">
              <a:solidFill>
                <a:srgbClr val="FFFF00"/>
              </a:solidFill>
              <a:effectLst/>
              <a:latin typeface="Aptos" panose="020B0004020202020204" pitchFamily="34" charset="0"/>
              <a:ea typeface="Calibri" panose="020F0502020204030204" pitchFamily="34" charset="0"/>
              <a:cs typeface="Times New Roman" panose="02020603050405020304" pitchFamily="18" charset="0"/>
            </a:endParaRPr>
          </a:p>
          <a:p>
            <a:pPr algn="ctr">
              <a:lnSpc>
                <a:spcPct val="150000"/>
              </a:lnSpc>
              <a:spcBef>
                <a:spcPts val="0"/>
              </a:spcBef>
            </a:pPr>
            <a:r>
              <a:rPr lang="el-GR" sz="2400" b="1" dirty="0">
                <a:solidFill>
                  <a:srgbClr val="FFFF00"/>
                </a:solidFill>
                <a:latin typeface="Aptos" panose="020B0004020202020204" pitchFamily="34" charset="0"/>
                <a:ea typeface="Calibri" panose="020F0502020204030204" pitchFamily="34" charset="0"/>
                <a:cs typeface="Times New Roman" panose="02020603050405020304" pitchFamily="18" charset="0"/>
              </a:rPr>
              <a:t>Π3-73-2.3</a:t>
            </a:r>
            <a:r>
              <a:rPr lang="el-GR" sz="2400" b="1" dirty="0">
                <a:solidFill>
                  <a:srgbClr val="FFFF00"/>
                </a:solidFill>
                <a:effectLst/>
                <a:latin typeface="Aptos" panose="020B0004020202020204" pitchFamily="34" charset="0"/>
                <a:ea typeface="Calibri" panose="020F0502020204030204" pitchFamily="34" charset="0"/>
                <a:cs typeface="Times New Roman" panose="02020603050405020304" pitchFamily="18" charset="0"/>
              </a:rPr>
              <a:t>«Στήριξη για επενδύσεις στη μεταποίηση, εμπορία ή / και ανάπτυξη γεωργικών προϊόντων»</a:t>
            </a:r>
          </a:p>
          <a:p>
            <a:pPr algn="ctr">
              <a:lnSpc>
                <a:spcPct val="150000"/>
              </a:lnSpc>
              <a:spcBef>
                <a:spcPts val="0"/>
              </a:spcBef>
            </a:pPr>
            <a:r>
              <a:rPr lang="el-GR" sz="2400" b="1" dirty="0">
                <a:solidFill>
                  <a:srgbClr val="FFFF00"/>
                </a:solidFill>
                <a:latin typeface="Aptos" panose="020B0004020202020204" pitchFamily="34" charset="0"/>
                <a:cs typeface="Helvetica Neue"/>
              </a:rPr>
              <a:t>Π3-73-1.1 «Έργα υποδομών εγγείων βελτιώσεων»</a:t>
            </a:r>
            <a:r>
              <a:rPr lang="el-GR" sz="2400" b="1" dirty="0">
                <a:solidFill>
                  <a:srgbClr val="FFFF00"/>
                </a:solidFill>
                <a:latin typeface="Aptos" panose="020B0004020202020204" pitchFamily="34" charset="0"/>
              </a:rPr>
              <a:t> </a:t>
            </a:r>
          </a:p>
          <a:p>
            <a:pPr algn="ctr">
              <a:lnSpc>
                <a:spcPct val="150000"/>
              </a:lnSpc>
              <a:spcBef>
                <a:spcPts val="0"/>
              </a:spcBef>
            </a:pPr>
            <a:r>
              <a:rPr lang="el-GR" sz="2400" b="1" dirty="0">
                <a:solidFill>
                  <a:srgbClr val="FFFF00"/>
                </a:solidFill>
                <a:latin typeface="Aptos" panose="020B0004020202020204" pitchFamily="34" charset="0"/>
              </a:rPr>
              <a:t>Π3-73-2.9 - Επενδύσεις για τον εκσυγχρονισμό &amp; την κατασκευή θερμοκηπίων &amp; προσπελάσιμων στεγάστρων φυτικής παραγωγής </a:t>
            </a:r>
            <a:endParaRPr lang="el-GR" sz="2400" b="1" dirty="0">
              <a:solidFill>
                <a:srgbClr val="FFFF00"/>
              </a:solidFill>
              <a:effectLst/>
              <a:latin typeface="Tahoma" panose="020B060403050404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8AB3B47-AB76-4835-7F83-39BE0B6C6DE0}"/>
              </a:ext>
            </a:extLst>
          </p:cNvPr>
          <p:cNvSpPr txBox="1"/>
          <p:nvPr/>
        </p:nvSpPr>
        <p:spPr>
          <a:xfrm>
            <a:off x="2963332" y="5785749"/>
            <a:ext cx="6096000" cy="1138773"/>
          </a:xfrm>
          <a:prstGeom prst="rect">
            <a:avLst/>
          </a:prstGeom>
          <a:no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wrap="square">
            <a:spAutoFit/>
          </a:bodyPr>
          <a:lstStyle/>
          <a:p>
            <a:pPr algn="ctr">
              <a:spcBef>
                <a:spcPts val="0"/>
              </a:spcBef>
            </a:pPr>
            <a:r>
              <a:rPr lang="el-GR" sz="2800" b="1" dirty="0">
                <a:solidFill>
                  <a:schemeClr val="bg1"/>
                </a:solidFill>
                <a:latin typeface="Aptos" panose="020B0004020202020204" pitchFamily="34" charset="0"/>
              </a:rPr>
              <a:t>Δημήτρης </a:t>
            </a:r>
            <a:r>
              <a:rPr lang="el-GR" sz="2800" b="1" dirty="0" err="1">
                <a:solidFill>
                  <a:schemeClr val="bg1"/>
                </a:solidFill>
                <a:latin typeface="Aptos" panose="020B0004020202020204" pitchFamily="34" charset="0"/>
              </a:rPr>
              <a:t>Οδ</a:t>
            </a:r>
            <a:r>
              <a:rPr lang="el-GR" sz="2800" b="1" dirty="0">
                <a:solidFill>
                  <a:schemeClr val="bg1"/>
                </a:solidFill>
                <a:latin typeface="Aptos" panose="020B0004020202020204" pitchFamily="34" charset="0"/>
              </a:rPr>
              <a:t>. </a:t>
            </a:r>
            <a:r>
              <a:rPr lang="el-GR" sz="2800" b="1" dirty="0" err="1">
                <a:solidFill>
                  <a:schemeClr val="bg1"/>
                </a:solidFill>
                <a:latin typeface="Aptos" panose="020B0004020202020204" pitchFamily="34" charset="0"/>
              </a:rPr>
              <a:t>Παπαγιαννίδης</a:t>
            </a:r>
            <a:endParaRPr lang="el-GR" sz="2800" b="1" dirty="0">
              <a:solidFill>
                <a:schemeClr val="bg1"/>
              </a:solidFill>
              <a:latin typeface="Aptos" panose="020B0004020202020204" pitchFamily="34" charset="0"/>
            </a:endParaRPr>
          </a:p>
          <a:p>
            <a:pPr algn="ctr">
              <a:spcBef>
                <a:spcPts val="0"/>
              </a:spcBef>
            </a:pPr>
            <a:r>
              <a:rPr lang="el-GR" sz="2000" b="1" dirty="0">
                <a:solidFill>
                  <a:schemeClr val="bg1"/>
                </a:solidFill>
                <a:latin typeface="Aptos" panose="020B0004020202020204" pitchFamily="34" charset="0"/>
              </a:rPr>
              <a:t>Γενικός Γραμματέας ΕΠΥ</a:t>
            </a:r>
            <a:endParaRPr lang="en-US" sz="2000" b="1" dirty="0">
              <a:solidFill>
                <a:schemeClr val="bg1"/>
              </a:solidFill>
              <a:latin typeface="Aptos" panose="020B0004020202020204" pitchFamily="34" charset="0"/>
            </a:endParaRPr>
          </a:p>
          <a:p>
            <a:pPr algn="ctr">
              <a:spcBef>
                <a:spcPts val="0"/>
              </a:spcBef>
            </a:pPr>
            <a:r>
              <a:rPr lang="el-GR" sz="2000" b="1" dirty="0">
                <a:solidFill>
                  <a:schemeClr val="bg1"/>
                </a:solidFill>
                <a:latin typeface="Aptos" panose="020B0004020202020204" pitchFamily="34" charset="0"/>
              </a:rPr>
              <a:t>Σαντορίνη 20 Ιουνίου 2025</a:t>
            </a:r>
          </a:p>
        </p:txBody>
      </p:sp>
      <p:sp>
        <p:nvSpPr>
          <p:cNvPr id="3" name="TextBox 2">
            <a:extLst>
              <a:ext uri="{FF2B5EF4-FFF2-40B4-BE49-F238E27FC236}">
                <a16:creationId xmlns:a16="http://schemas.microsoft.com/office/drawing/2014/main" id="{1E41C076-16FA-8661-3D7F-8B9777E6D9D1}"/>
              </a:ext>
            </a:extLst>
          </p:cNvPr>
          <p:cNvSpPr txBox="1"/>
          <p:nvPr/>
        </p:nvSpPr>
        <p:spPr>
          <a:xfrm>
            <a:off x="-84667" y="85770"/>
            <a:ext cx="1447800" cy="1790445"/>
          </a:xfrm>
          <a:prstGeom prst="rect">
            <a:avLst/>
          </a:prstGeom>
          <a:noFill/>
        </p:spPr>
        <p:txBody>
          <a:bodyPr wrap="square">
            <a:spAutoFit/>
          </a:bodyPr>
          <a:lstStyle/>
          <a:p>
            <a:pPr algn="ctr">
              <a:lnSpc>
                <a:spcPct val="120000"/>
              </a:lnSpc>
              <a:spcBef>
                <a:spcPts val="0"/>
              </a:spcBef>
            </a:pPr>
            <a:r>
              <a:rPr lang="el-GR" sz="1800" b="1" dirty="0">
                <a:effectLst/>
                <a:latin typeface="Aptos" panose="020B0004020202020204" pitchFamily="34" charset="0"/>
                <a:ea typeface="Calibri" panose="020F0502020204030204" pitchFamily="34" charset="0"/>
                <a:cs typeface="Times New Roman" panose="02020603050405020304" pitchFamily="18" charset="0"/>
              </a:rPr>
              <a:t>Υπουργείο </a:t>
            </a:r>
          </a:p>
          <a:p>
            <a:pPr algn="ctr">
              <a:lnSpc>
                <a:spcPct val="120000"/>
              </a:lnSpc>
              <a:spcBef>
                <a:spcPts val="0"/>
              </a:spcBef>
            </a:pPr>
            <a:r>
              <a:rPr lang="el-GR" sz="1800" b="1" dirty="0">
                <a:effectLst/>
                <a:latin typeface="Aptos" panose="020B0004020202020204" pitchFamily="34" charset="0"/>
                <a:ea typeface="Calibri" panose="020F0502020204030204" pitchFamily="34" charset="0"/>
                <a:cs typeface="Times New Roman" panose="02020603050405020304" pitchFamily="18" charset="0"/>
              </a:rPr>
              <a:t>Αγροτικής </a:t>
            </a:r>
          </a:p>
          <a:p>
            <a:pPr algn="ctr">
              <a:lnSpc>
                <a:spcPct val="120000"/>
              </a:lnSpc>
              <a:spcBef>
                <a:spcPts val="0"/>
              </a:spcBef>
            </a:pPr>
            <a:r>
              <a:rPr lang="el-GR" sz="1800" b="1" dirty="0">
                <a:effectLst/>
                <a:latin typeface="Aptos" panose="020B0004020202020204" pitchFamily="34" charset="0"/>
                <a:ea typeface="Calibri" panose="020F0502020204030204" pitchFamily="34" charset="0"/>
                <a:cs typeface="Times New Roman" panose="02020603050405020304" pitchFamily="18" charset="0"/>
              </a:rPr>
              <a:t>Ανάπτυξης </a:t>
            </a:r>
          </a:p>
          <a:p>
            <a:pPr algn="ctr">
              <a:lnSpc>
                <a:spcPct val="120000"/>
              </a:lnSpc>
              <a:spcBef>
                <a:spcPts val="0"/>
              </a:spcBef>
            </a:pPr>
            <a:r>
              <a:rPr lang="el-GR" sz="1800" b="1" dirty="0">
                <a:effectLst/>
                <a:latin typeface="Aptos" panose="020B0004020202020204" pitchFamily="34" charset="0"/>
                <a:ea typeface="Calibri" panose="020F0502020204030204" pitchFamily="34" charset="0"/>
                <a:cs typeface="Times New Roman" panose="02020603050405020304" pitchFamily="18" charset="0"/>
              </a:rPr>
              <a:t>&amp; </a:t>
            </a:r>
          </a:p>
          <a:p>
            <a:pPr algn="ctr">
              <a:lnSpc>
                <a:spcPct val="120000"/>
              </a:lnSpc>
              <a:spcBef>
                <a:spcPts val="0"/>
              </a:spcBef>
            </a:pPr>
            <a:r>
              <a:rPr lang="el-GR" sz="1800" b="1" dirty="0">
                <a:effectLst/>
                <a:latin typeface="Aptos" panose="020B0004020202020204" pitchFamily="34" charset="0"/>
                <a:ea typeface="Calibri" panose="020F0502020204030204" pitchFamily="34" charset="0"/>
                <a:cs typeface="Times New Roman" panose="02020603050405020304" pitchFamily="18" charset="0"/>
              </a:rPr>
              <a:t>Τροφίμων</a:t>
            </a:r>
          </a:p>
        </p:txBody>
      </p:sp>
      <p:sp>
        <p:nvSpPr>
          <p:cNvPr id="7" name="TextBox 6">
            <a:extLst>
              <a:ext uri="{FF2B5EF4-FFF2-40B4-BE49-F238E27FC236}">
                <a16:creationId xmlns:a16="http://schemas.microsoft.com/office/drawing/2014/main" id="{C2C32862-26F6-9D79-8D20-927513CA3FF1}"/>
              </a:ext>
            </a:extLst>
          </p:cNvPr>
          <p:cNvSpPr txBox="1"/>
          <p:nvPr/>
        </p:nvSpPr>
        <p:spPr>
          <a:xfrm>
            <a:off x="10701866" y="93685"/>
            <a:ext cx="1608667" cy="2067554"/>
          </a:xfrm>
          <a:prstGeom prst="rect">
            <a:avLst/>
          </a:prstGeom>
          <a:noFill/>
        </p:spPr>
        <p:txBody>
          <a:bodyPr wrap="square">
            <a:spAutoFit/>
          </a:bodyPr>
          <a:lstStyle/>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Γενική </a:t>
            </a:r>
          </a:p>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Γραμματεία </a:t>
            </a:r>
          </a:p>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Ενωσιακών </a:t>
            </a:r>
          </a:p>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Πόρων </a:t>
            </a:r>
          </a:p>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&amp; </a:t>
            </a:r>
          </a:p>
          <a:p>
            <a:pPr algn="ctr">
              <a:lnSpc>
                <a:spcPct val="120000"/>
              </a:lnSpc>
              <a:spcBef>
                <a:spcPts val="0"/>
              </a:spcBef>
            </a:pPr>
            <a:r>
              <a:rPr lang="el-GR" sz="1800" b="1" dirty="0">
                <a:latin typeface="Aptos" panose="020B0004020202020204" pitchFamily="34" charset="0"/>
                <a:ea typeface="Calibri" panose="020F0502020204030204" pitchFamily="34" charset="0"/>
                <a:cs typeface="Times New Roman" panose="02020603050405020304" pitchFamily="18" charset="0"/>
              </a:rPr>
              <a:t>Υποδομών</a:t>
            </a:r>
          </a:p>
        </p:txBody>
      </p:sp>
      <p:sp>
        <p:nvSpPr>
          <p:cNvPr id="8" name="Θέση υποσέλιδου 7">
            <a:extLst>
              <a:ext uri="{FF2B5EF4-FFF2-40B4-BE49-F238E27FC236}">
                <a16:creationId xmlns:a16="http://schemas.microsoft.com/office/drawing/2014/main" id="{DA007208-E99E-B3F6-5C23-B4C314CB9A4A}"/>
              </a:ext>
            </a:extLst>
          </p:cNvPr>
          <p:cNvSpPr>
            <a:spLocks noGrp="1"/>
          </p:cNvSpPr>
          <p:nvPr>
            <p:ph type="ftr" sz="quarter" idx="11"/>
          </p:nvPr>
        </p:nvSpPr>
        <p:spPr/>
        <p:txBody>
          <a:bodyPr/>
          <a:lstStyle/>
          <a:p>
            <a:pPr rtl="0"/>
            <a:r>
              <a:rPr lang="el-GR" noProof="0" dirty="0"/>
              <a:t>
              </a:t>
            </a:r>
          </a:p>
        </p:txBody>
      </p:sp>
    </p:spTree>
    <p:extLst>
      <p:ext uri="{BB962C8B-B14F-4D97-AF65-F5344CB8AC3E}">
        <p14:creationId xmlns:p14="http://schemas.microsoft.com/office/powerpoint/2010/main" val="834050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 name="Εικόνα 2" descr="Εικόνα που περιέχει μηχανική, βιομηχανία, μηχάνημα, χάλυβας&#10;&#10;Το περιεχόμενο που δημιουργείται από τεχνολογία AI ενδέχεται να είναι εσφαλμένο.">
            <a:extLst>
              <a:ext uri="{FF2B5EF4-FFF2-40B4-BE49-F238E27FC236}">
                <a16:creationId xmlns:a16="http://schemas.microsoft.com/office/drawing/2014/main" id="{DC358C4E-2779-3C7D-660A-5AEB6E05D5FE}"/>
              </a:ext>
            </a:extLst>
          </p:cNvPr>
          <p:cNvPicPr>
            <a:picLocks noChangeAspect="1"/>
          </p:cNvPicPr>
          <p:nvPr/>
        </p:nvPicPr>
        <p:blipFill>
          <a:blip r:embed="rId3"/>
          <a:stretch>
            <a:fillRect/>
          </a:stretch>
        </p:blipFill>
        <p:spPr>
          <a:xfrm>
            <a:off x="8581313" y="4710113"/>
            <a:ext cx="3536885" cy="2147887"/>
          </a:xfrm>
          <a:prstGeom prst="rect">
            <a:avLst/>
          </a:prstGeom>
        </p:spPr>
      </p:pic>
      <p:sp>
        <p:nvSpPr>
          <p:cNvPr id="4" name="Θέση περιεχομένου 3">
            <a:extLst>
              <a:ext uri="{FF2B5EF4-FFF2-40B4-BE49-F238E27FC236}">
                <a16:creationId xmlns:a16="http://schemas.microsoft.com/office/drawing/2014/main" id="{23D87220-A2D7-2ED9-03B7-AC55C6B57358}"/>
              </a:ext>
            </a:extLst>
          </p:cNvPr>
          <p:cNvSpPr>
            <a:spLocks noGrp="1"/>
          </p:cNvSpPr>
          <p:nvPr>
            <p:ph idx="1"/>
          </p:nvPr>
        </p:nvSpPr>
        <p:spPr>
          <a:xfrm>
            <a:off x="251602" y="230221"/>
            <a:ext cx="11866596" cy="5882712"/>
          </a:xfrm>
        </p:spPr>
        <p:txBody>
          <a:bodyPr>
            <a:normAutofit fontScale="92500" lnSpcReduction="20000"/>
          </a:bodyPr>
          <a:lstStyle/>
          <a:p>
            <a:pPr marL="0" lvl="0" indent="0" algn="just">
              <a:lnSpc>
                <a:spcPct val="150000"/>
              </a:lnSpc>
              <a:spcBef>
                <a:spcPts val="0"/>
              </a:spcBef>
              <a:buNone/>
            </a:pPr>
            <a:r>
              <a:rPr lang="el-GR" b="1" u="none" strike="noStrike" dirty="0">
                <a:ea typeface="Calibri" panose="020F0502020204030204" pitchFamily="34" charset="0"/>
                <a:cs typeface="Times New Roman" panose="02020603050405020304" pitchFamily="18" charset="0"/>
              </a:rPr>
              <a:t>7. Ωριμότητα επενδυτικού σχεδίου </a:t>
            </a:r>
            <a:r>
              <a:rPr lang="el-GR" u="none" strike="noStrike" dirty="0">
                <a:ea typeface="Calibri" panose="020F0502020204030204" pitchFamily="34" charset="0"/>
                <a:cs typeface="Times New Roman" panose="02020603050405020304" pitchFamily="18" charset="0"/>
              </a:rPr>
              <a:t>(χρήση ιδίων κεφαλαίων)</a:t>
            </a:r>
          </a:p>
          <a:p>
            <a:pPr marL="0" lvl="0" indent="0" algn="just">
              <a:lnSpc>
                <a:spcPct val="150000"/>
              </a:lnSpc>
              <a:spcBef>
                <a:spcPts val="0"/>
              </a:spcBef>
              <a:buNone/>
            </a:pPr>
            <a:r>
              <a:rPr lang="el-GR" b="1" u="none" strike="noStrike" dirty="0">
                <a:ea typeface="Calibri" panose="020F0502020204030204" pitchFamily="34" charset="0"/>
                <a:cs typeface="Times New Roman" panose="02020603050405020304" pitchFamily="18" charset="0"/>
              </a:rPr>
              <a:t>8. Εξωστρέφεια επιχείρησης</a:t>
            </a:r>
          </a:p>
          <a:p>
            <a:pPr marL="0" lvl="0" indent="0" algn="just">
              <a:lnSpc>
                <a:spcPct val="150000"/>
              </a:lnSpc>
              <a:spcBef>
                <a:spcPts val="0"/>
              </a:spcBef>
              <a:buNone/>
            </a:pPr>
            <a:r>
              <a:rPr lang="el-GR" u="none" strike="noStrike" dirty="0">
                <a:ea typeface="Calibri" panose="020F0502020204030204" pitchFamily="34" charset="0"/>
                <a:cs typeface="Times New Roman" panose="02020603050405020304" pitchFamily="18" charset="0"/>
              </a:rPr>
              <a:t>9. Κατηγορία περιοχής παρέμβασης, </a:t>
            </a:r>
            <a:r>
              <a:rPr lang="el-GR" b="1" u="none" strike="noStrike" dirty="0">
                <a:ea typeface="Calibri" panose="020F0502020204030204" pitchFamily="34" charset="0"/>
                <a:cs typeface="Times New Roman" panose="02020603050405020304" pitchFamily="18" charset="0"/>
              </a:rPr>
              <a:t>δίδεται προτεραιότητα στις  επιχειρήσεις που  δραστηριοποιούνται σε  περιοχές που έχουν πληγεί από τις επιπτώσεις των φαινομένω</a:t>
            </a:r>
            <a:r>
              <a:rPr lang="el-GR" u="none" strike="noStrike" dirty="0">
                <a:ea typeface="Calibri" panose="020F0502020204030204" pitchFamily="34" charset="0"/>
                <a:cs typeface="Times New Roman" panose="02020603050405020304" pitchFamily="18" charset="0"/>
              </a:rPr>
              <a:t>ν που οφείλονται στην κλιματική  αλλαγή ή σε ηπειρωτικές περιοχές Εδαφικών </a:t>
            </a:r>
            <a:r>
              <a:rPr lang="el-GR" u="none" strike="noStrike" dirty="0" err="1">
                <a:ea typeface="Calibri" panose="020F0502020204030204" pitchFamily="34" charset="0"/>
                <a:cs typeface="Times New Roman" panose="02020603050405020304" pitchFamily="18" charset="0"/>
              </a:rPr>
              <a:t>χεδίων</a:t>
            </a:r>
            <a:r>
              <a:rPr lang="el-GR" u="none" strike="noStrike" dirty="0">
                <a:ea typeface="Calibri" panose="020F0502020204030204" pitchFamily="34" charset="0"/>
                <a:cs typeface="Times New Roman" panose="02020603050405020304" pitchFamily="18" charset="0"/>
              </a:rPr>
              <a:t> Δίκαιης Μετάβασης (περιοχές ΕΣΔΙΜ) ή σε νησιωτική περιοχή με πληθυσμό μέχρι 3.100  κατοίκους</a:t>
            </a:r>
          </a:p>
          <a:p>
            <a:pPr marL="0" lvl="0" indent="0" algn="just">
              <a:lnSpc>
                <a:spcPct val="150000"/>
              </a:lnSpc>
              <a:spcBef>
                <a:spcPts val="0"/>
              </a:spcBef>
              <a:buNone/>
            </a:pPr>
            <a:r>
              <a:rPr lang="el-GR" b="1" u="none" strike="noStrike" dirty="0">
                <a:ea typeface="Calibri" panose="020F0502020204030204" pitchFamily="34" charset="0"/>
                <a:cs typeface="Times New Roman" panose="02020603050405020304" pitchFamily="18" charset="0"/>
              </a:rPr>
              <a:t>10. Επεξεργασία πρώτων υλών, </a:t>
            </a:r>
            <a:r>
              <a:rPr lang="el-GR" u="none" strike="noStrike" dirty="0">
                <a:ea typeface="Calibri" panose="020F0502020204030204" pitchFamily="34" charset="0"/>
                <a:cs typeface="Times New Roman" panose="02020603050405020304" pitchFamily="18" charset="0"/>
              </a:rPr>
              <a:t>προερχόμενων από </a:t>
            </a:r>
            <a:r>
              <a:rPr lang="el-GR" u="none" strike="noStrike" dirty="0" err="1">
                <a:ea typeface="Calibri" panose="020F0502020204030204" pitchFamily="34" charset="0"/>
                <a:cs typeface="Times New Roman" panose="02020603050405020304" pitchFamily="18" charset="0"/>
              </a:rPr>
              <a:t>συμβολαιακή</a:t>
            </a:r>
            <a:r>
              <a:rPr lang="el-GR" u="none" strike="noStrike" dirty="0">
                <a:ea typeface="Calibri" panose="020F0502020204030204" pitchFamily="34" charset="0"/>
                <a:cs typeface="Times New Roman" panose="02020603050405020304" pitchFamily="18" charset="0"/>
              </a:rPr>
              <a:t> γεωργία, δίδεται προτεραιότητα στις επιχειρήσεις,  στους αγροτικούς συνεταιρισμούς, στις ομάδες παραγωγών, στις οργανώσεις  παραγωγών, στις ενώσεις οργανώσεων παραγωγών, στις αγροτικές εταιρικές συμπράξεις και στις  ανώνυμες εταιρίες των οποίων η πλειοψηφία των μετοχών ανήκει σε αγροτικούς συνεταιρισμούς , που επεξεργάζονται πρώτες ύλες προερχόμενες από </a:t>
            </a:r>
            <a:r>
              <a:rPr lang="el-GR" u="none" strike="noStrike" dirty="0" err="1">
                <a:ea typeface="Calibri" panose="020F0502020204030204" pitchFamily="34" charset="0"/>
                <a:cs typeface="Times New Roman" panose="02020603050405020304" pitchFamily="18" charset="0"/>
              </a:rPr>
              <a:t>συμβολαιακή</a:t>
            </a:r>
            <a:r>
              <a:rPr lang="el-GR" u="none" strike="noStrike" dirty="0">
                <a:ea typeface="Calibri" panose="020F0502020204030204" pitchFamily="34" charset="0"/>
                <a:cs typeface="Times New Roman" panose="02020603050405020304" pitchFamily="18" charset="0"/>
              </a:rPr>
              <a:t> γεωργία σε ποσοστό άνω του 40%της συνολικής επεξεργαζόμενης  </a:t>
            </a:r>
          </a:p>
          <a:p>
            <a:pPr marL="0" lvl="0" indent="0" algn="just">
              <a:lnSpc>
                <a:spcPct val="150000"/>
              </a:lnSpc>
              <a:spcBef>
                <a:spcPts val="0"/>
              </a:spcBef>
              <a:buNone/>
            </a:pPr>
            <a:r>
              <a:rPr lang="el-GR" b="1" u="none" strike="noStrike" dirty="0">
                <a:ea typeface="Calibri" panose="020F0502020204030204" pitchFamily="34" charset="0"/>
                <a:cs typeface="Times New Roman" panose="02020603050405020304" pitchFamily="18" charset="0"/>
              </a:rPr>
              <a:t>11. Μείωση του αποτυπώματος άνθρακα</a:t>
            </a:r>
            <a:r>
              <a:rPr lang="el-GR" u="none" strike="noStrike" dirty="0">
                <a:ea typeface="Calibri" panose="020F0502020204030204" pitchFamily="34" charset="0"/>
                <a:cs typeface="Times New Roman" panose="02020603050405020304" pitchFamily="18" charset="0"/>
              </a:rPr>
              <a:t>,</a:t>
            </a:r>
            <a:r>
              <a:rPr lang="el-GR" b="1" u="none" strike="noStrike" dirty="0">
                <a:ea typeface="Calibri" panose="020F0502020204030204" pitchFamily="34" charset="0"/>
                <a:cs typeface="Times New Roman" panose="02020603050405020304" pitchFamily="18" charset="0"/>
              </a:rPr>
              <a:t> </a:t>
            </a:r>
            <a:r>
              <a:rPr lang="el-GR" u="none" strike="noStrike" dirty="0">
                <a:ea typeface="Calibri" panose="020F0502020204030204" pitchFamily="34" charset="0"/>
                <a:cs typeface="Times New Roman" panose="02020603050405020304" pitchFamily="18" charset="0"/>
              </a:rPr>
              <a:t>δίδεται προτεραιότητα στις</a:t>
            </a:r>
            <a:r>
              <a:rPr lang="el-GR" b="1" u="none" strike="noStrike" dirty="0">
                <a:ea typeface="Calibri" panose="020F0502020204030204" pitchFamily="34" charset="0"/>
                <a:cs typeface="Times New Roman" panose="02020603050405020304" pitchFamily="18" charset="0"/>
              </a:rPr>
              <a:t> </a:t>
            </a:r>
            <a:r>
              <a:rPr lang="el-GR" u="none" strike="noStrike" dirty="0">
                <a:ea typeface="Calibri" panose="020F0502020204030204" pitchFamily="34" charset="0"/>
                <a:cs typeface="Times New Roman" panose="02020603050405020304" pitchFamily="18" charset="0"/>
              </a:rPr>
              <a:t>επιχειρήσεις </a:t>
            </a:r>
          </a:p>
          <a:p>
            <a:pPr marL="0" lvl="0" indent="0" algn="just">
              <a:lnSpc>
                <a:spcPct val="150000"/>
              </a:lnSpc>
              <a:spcBef>
                <a:spcPts val="0"/>
              </a:spcBef>
              <a:buNone/>
            </a:pPr>
            <a:r>
              <a:rPr lang="el-GR" u="none" strike="noStrike" dirty="0">
                <a:ea typeface="Calibri" panose="020F0502020204030204" pitchFamily="34" charset="0"/>
                <a:cs typeface="Times New Roman" panose="02020603050405020304" pitchFamily="18" charset="0"/>
              </a:rPr>
              <a:t>που</a:t>
            </a:r>
            <a:r>
              <a:rPr lang="el-GR" b="1" u="none" strike="noStrike" dirty="0">
                <a:ea typeface="Calibri" panose="020F0502020204030204" pitchFamily="34" charset="0"/>
                <a:cs typeface="Times New Roman" panose="02020603050405020304" pitchFamily="18" charset="0"/>
              </a:rPr>
              <a:t>  </a:t>
            </a:r>
            <a:r>
              <a:rPr lang="el-GR" u="none" strike="noStrike" dirty="0">
                <a:ea typeface="Calibri" panose="020F0502020204030204" pitchFamily="34" charset="0"/>
                <a:cs typeface="Times New Roman" panose="02020603050405020304" pitchFamily="18" charset="0"/>
              </a:rPr>
              <a:t>προσαρμόζονται στην κλιματική αλλαγή και συμβάλλουν στην κλιματική </a:t>
            </a:r>
          </a:p>
          <a:p>
            <a:pPr marL="0" lvl="0" indent="0" algn="just">
              <a:lnSpc>
                <a:spcPct val="150000"/>
              </a:lnSpc>
              <a:spcBef>
                <a:spcPts val="0"/>
              </a:spcBef>
              <a:buNone/>
            </a:pPr>
            <a:r>
              <a:rPr lang="el-GR" u="none" strike="noStrike" dirty="0">
                <a:ea typeface="Calibri" panose="020F0502020204030204" pitchFamily="34" charset="0"/>
                <a:cs typeface="Times New Roman" panose="02020603050405020304" pitchFamily="18" charset="0"/>
              </a:rPr>
              <a:t>ουδετερότητα.</a:t>
            </a:r>
          </a:p>
          <a:p>
            <a:pPr marL="0" indent="0" algn="just">
              <a:lnSpc>
                <a:spcPct val="150000"/>
              </a:lnSpc>
              <a:spcBef>
                <a:spcPts val="0"/>
              </a:spcBef>
              <a:buNone/>
            </a:pPr>
            <a:r>
              <a:rPr lang="el-GR" dirty="0">
                <a:ea typeface="Calibri" panose="020F0502020204030204" pitchFamily="34" charset="0"/>
                <a:cs typeface="Times New Roman" panose="02020603050405020304" pitchFamily="18" charset="0"/>
              </a:rPr>
              <a:t>12. </a:t>
            </a:r>
            <a:r>
              <a:rPr lang="el-GR" b="1" u="none" strike="noStrike" dirty="0">
                <a:ea typeface="Calibri" panose="020F0502020204030204" pitchFamily="34" charset="0"/>
                <a:cs typeface="Times New Roman" panose="02020603050405020304" pitchFamily="18" charset="0"/>
              </a:rPr>
              <a:t>Μέγεθος επιχείρησης</a:t>
            </a:r>
          </a:p>
        </p:txBody>
      </p:sp>
      <p:sp>
        <p:nvSpPr>
          <p:cNvPr id="2" name="Θέση υποσέλιδου 1">
            <a:extLst>
              <a:ext uri="{FF2B5EF4-FFF2-40B4-BE49-F238E27FC236}">
                <a16:creationId xmlns:a16="http://schemas.microsoft.com/office/drawing/2014/main" id="{B6FCA7E6-4BA0-6E5A-F521-94F53ECCFFC6}"/>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928474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36573C-7E8E-42E3-7F95-F14CFD04E62B}"/>
              </a:ext>
            </a:extLst>
          </p:cNvPr>
          <p:cNvSpPr>
            <a:spLocks noGrp="1"/>
          </p:cNvSpPr>
          <p:nvPr>
            <p:ph type="title"/>
          </p:nvPr>
        </p:nvSpPr>
        <p:spPr>
          <a:xfrm>
            <a:off x="876298" y="607907"/>
            <a:ext cx="10439401" cy="1085426"/>
          </a:xfrm>
        </p:spPr>
        <p:txBody>
          <a:bodyPr>
            <a:normAutofit fontScale="90000"/>
          </a:bodyPr>
          <a:lstStyle/>
          <a:p>
            <a:pPr algn="ctr"/>
            <a:r>
              <a:rPr lang="en-US" sz="2200" b="1" dirty="0">
                <a:effectLst/>
                <a:latin typeface="Aptos" panose="020B0004020202020204" pitchFamily="34" charset="0"/>
                <a:ea typeface="Aptos" panose="020B0004020202020204" pitchFamily="34" charset="0"/>
                <a:cs typeface="Aptos" panose="020B0004020202020204" pitchFamily="34" charset="0"/>
              </a:rPr>
              <a:t>H </a:t>
            </a:r>
            <a:r>
              <a:rPr lang="el-GR" sz="2200" b="1" dirty="0">
                <a:effectLst/>
                <a:latin typeface="Aptos" panose="020B0004020202020204" pitchFamily="34" charset="0"/>
                <a:ea typeface="Aptos" panose="020B0004020202020204" pitchFamily="34" charset="0"/>
                <a:cs typeface="Aptos" panose="020B0004020202020204" pitchFamily="34" charset="0"/>
              </a:rPr>
              <a:t>ΟΙΝΟΠΟΙΙΑ ΣΤΗΝ ΕΛΛΑΔΑ </a:t>
            </a:r>
            <a:br>
              <a:rPr lang="en-US" sz="1800" b="1" dirty="0">
                <a:effectLst/>
                <a:latin typeface="Aptos" panose="020B0004020202020204" pitchFamily="34" charset="0"/>
                <a:ea typeface="Aptos" panose="020B0004020202020204" pitchFamily="34" charset="0"/>
                <a:cs typeface="Aptos" panose="020B0004020202020204" pitchFamily="34" charset="0"/>
              </a:rPr>
            </a:br>
            <a:r>
              <a:rPr lang="el-GR" sz="2000" dirty="0">
                <a:latin typeface="Aptos" panose="020B0004020202020204" pitchFamily="34" charset="0"/>
                <a:ea typeface="Aptos" panose="020B0004020202020204" pitchFamily="34" charset="0"/>
                <a:cs typeface="Aptos" panose="020B0004020202020204" pitchFamily="34" charset="0"/>
              </a:rPr>
              <a:t>Μία έντονα ανταγωνιστική αγορά αποτελεί αυτή του εγχώριου οίνου στην Ελλάδα, ένας τομέας ο οποίος έχει κάνει άλματα ανάπτυξης ποιοτικά αλλά και παραγωγικά, σε σχέση με πριν από μερικά χρόνια.</a:t>
            </a:r>
            <a:br>
              <a:rPr lang="el-GR" sz="2000" dirty="0"/>
            </a:br>
            <a:endParaRPr lang="el-GR" sz="1300" dirty="0"/>
          </a:p>
        </p:txBody>
      </p:sp>
      <p:sp>
        <p:nvSpPr>
          <p:cNvPr id="3" name="Θέση περιεχομένου 2">
            <a:extLst>
              <a:ext uri="{FF2B5EF4-FFF2-40B4-BE49-F238E27FC236}">
                <a16:creationId xmlns:a16="http://schemas.microsoft.com/office/drawing/2014/main" id="{49DE81CF-EF0A-3560-49AF-DA69C42F31D0}"/>
              </a:ext>
            </a:extLst>
          </p:cNvPr>
          <p:cNvSpPr>
            <a:spLocks noGrp="1"/>
          </p:cNvSpPr>
          <p:nvPr>
            <p:ph idx="1"/>
          </p:nvPr>
        </p:nvSpPr>
        <p:spPr>
          <a:xfrm>
            <a:off x="143932" y="1947334"/>
            <a:ext cx="11904135" cy="4910666"/>
          </a:xfrm>
          <a:solidFill>
            <a:schemeClr val="accent4">
              <a:lumMod val="20000"/>
              <a:lumOff val="80000"/>
            </a:schemeClr>
          </a:solidFill>
        </p:spPr>
        <p:txBody>
          <a:bodyPr>
            <a:normAutofit fontScale="92500" lnSpcReduction="10000"/>
          </a:bodyPr>
          <a:lstStyle/>
          <a:p>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Συνολικά στην Ελλάδα δραστηριοποιούνται αυτή τη στιγμή περίπου 1.617 οινοποιεία</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 από τα οποία τα 692 είναι εγκεκριμένα να παράγουν κρασιά Προστατευόμενης Ονομασίας Προέλευσης (ΠΟΠ) και Προστατευόμενης Γεωγραφικής Ένδειξης (ΠΓΕ), βάσει στοιχείων της αγοράς για το 2020, σύμφωνα με στοιχεία της εταιρείας </a:t>
            </a:r>
            <a:r>
              <a:rPr lang="el-GR" dirty="0" err="1">
                <a:solidFill>
                  <a:schemeClr val="bg1"/>
                </a:solidFill>
                <a:effectLst/>
                <a:latin typeface="Aptos" panose="020B0004020202020204" pitchFamily="34" charset="0"/>
                <a:ea typeface="Aptos" panose="020B0004020202020204" pitchFamily="34" charset="0"/>
                <a:cs typeface="Aptos" panose="020B0004020202020204" pitchFamily="34" charset="0"/>
              </a:rPr>
              <a:t>Stochasis</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 για την ελληνική αγορά οίνου. </a:t>
            </a:r>
            <a:endParaRPr lang="en-US"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a:p>
            <a:r>
              <a:rPr lang="en-US" b="1" dirty="0">
                <a:solidFill>
                  <a:schemeClr val="bg1"/>
                </a:solidFill>
                <a:latin typeface="Aptos" panose="020B0004020202020204" pitchFamily="34" charset="0"/>
                <a:ea typeface="Aptos" panose="020B0004020202020204" pitchFamily="34" charset="0"/>
                <a:cs typeface="Aptos" panose="020B0004020202020204" pitchFamily="34" charset="0"/>
              </a:rPr>
              <a:t>H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Ελλάδα κατέχει το 26% των εγκεκριμένων κρασιών ΠΓΕ</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 στην Ευρωπαϊκή Ένωση και κατατάσσεται δεύτερη πίσω από την Ιταλία που έχει το 27%,</a:t>
            </a:r>
          </a:p>
          <a:p>
            <a:r>
              <a:rPr lang="el-GR" b="1" dirty="0">
                <a:solidFill>
                  <a:schemeClr val="bg1"/>
                </a:solidFill>
                <a:latin typeface="Aptos" panose="020B0004020202020204" pitchFamily="34" charset="0"/>
                <a:ea typeface="Aptos" panose="020B0004020202020204" pitchFamily="34" charset="0"/>
                <a:cs typeface="Aptos" panose="020B0004020202020204" pitchFamily="34" charset="0"/>
              </a:rPr>
              <a:t>ΌΜΩΣ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 η χώρα μας έχει μόνο 3% σε μερίδιο κρασιών ΠΟΠ </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από τα συνολικά 1.172 της Ε.Ε. το 2021, με την μεγαλύτερη αγορά να αποτελεί η Ιταλία με μερίδιο 35% στα ΠΟΠ κρασιά και τη Γαλλία έρχεται δεύτερη με 31%.</a:t>
            </a:r>
          </a:p>
          <a:p>
            <a:r>
              <a:rPr lang="el-GR" dirty="0">
                <a:solidFill>
                  <a:schemeClr val="bg1"/>
                </a:solidFill>
                <a:latin typeface="Aptos" panose="020B0004020202020204" pitchFamily="34" charset="0"/>
                <a:ea typeface="Aptos" panose="020B0004020202020204" pitchFamily="34" charset="0"/>
                <a:cs typeface="Aptos" panose="020B0004020202020204" pitchFamily="34" charset="0"/>
              </a:rPr>
              <a:t>Π</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ερίπου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55% της εγχώριας αγοράς κρασιού, καλύπτεται </a:t>
            </a:r>
            <a:r>
              <a:rPr lang="el-GR" b="1" dirty="0">
                <a:solidFill>
                  <a:schemeClr val="bg1"/>
                </a:solidFill>
                <a:latin typeface="Aptos" panose="020B0004020202020204" pitchFamily="34" charset="0"/>
                <a:ea typeface="Aptos" panose="020B0004020202020204" pitchFamily="34" charset="0"/>
                <a:cs typeface="Aptos" panose="020B0004020202020204" pitchFamily="34" charset="0"/>
              </a:rPr>
              <a:t>από το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χύμα κρασιού.</a:t>
            </a:r>
          </a:p>
          <a:p>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Η κατά κεφαλή κατανάλωση κρασιού στην Ελλάδα ήταν 21,3 λίτρα την περίοδο 2020-2021</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 και αποτελεί μία από τις υψηλότερες παγκοσμίως</a:t>
            </a:r>
          </a:p>
          <a:p>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Το κρασί πιο δημοφιλές αλκοολούχο από τη μπύρα και τα αποστάγματα: Ο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μέσος όρος μηνιαίων αγορών </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για ποτά στο σύνολο των νοικοκυριών το 2020 ήταν 7,4 ευρώ για αποστάγματα, </a:t>
            </a:r>
            <a:r>
              <a:rPr lang="el-GR" b="1" dirty="0">
                <a:solidFill>
                  <a:schemeClr val="bg1"/>
                </a:solidFill>
                <a:effectLst/>
                <a:latin typeface="Aptos" panose="020B0004020202020204" pitchFamily="34" charset="0"/>
                <a:ea typeface="Aptos" panose="020B0004020202020204" pitchFamily="34" charset="0"/>
                <a:cs typeface="Aptos" panose="020B0004020202020204" pitchFamily="34" charset="0"/>
              </a:rPr>
              <a:t>7,65 ευρώ </a:t>
            </a:r>
            <a:r>
              <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rPr>
              <a:t>για κρασί και 4,73 ευρώ για μπύρα, με το σύνολο των δαπανών για οινοπνευματώδη να ανέρχεται στα 19,78 ευρώ. </a:t>
            </a:r>
          </a:p>
          <a:p>
            <a:r>
              <a:rPr lang="el-GR" dirty="0">
                <a:solidFill>
                  <a:schemeClr val="bg1"/>
                </a:solidFill>
                <a:latin typeface="Aptos" panose="020B0004020202020204" pitchFamily="34" charset="0"/>
              </a:rPr>
              <a:t>Στον τομέα των εξαγωγών το 2020 μειώθηκε σημαντικά το ποσοστό των ελληνικών κρασιών που διατέθηκαν εκτός Ελλάδας σε 11,3%. Η πλειονότητα των εισαγόμενων ποσοτήτων κρασιών στη χώρα μας προέρχεται από την Ιταλία (53%)</a:t>
            </a:r>
            <a:endParaRPr lang="el-GR"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a:p>
            <a:endParaRPr lang="en-US" sz="18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p:txBody>
      </p:sp>
      <p:sp>
        <p:nvSpPr>
          <p:cNvPr id="4" name="Θέση υποσέλιδου 3">
            <a:extLst>
              <a:ext uri="{FF2B5EF4-FFF2-40B4-BE49-F238E27FC236}">
                <a16:creationId xmlns:a16="http://schemas.microsoft.com/office/drawing/2014/main" id="{06C52B49-0741-DB57-1088-3A9867D8F037}"/>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105991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5EE646E0-BD3C-497A-7A32-4284D0E7F2F8}"/>
            </a:ext>
          </a:extLst>
        </p:cNvPr>
        <p:cNvGrpSpPr/>
        <p:nvPr/>
      </p:nvGrpSpPr>
      <p:grpSpPr>
        <a:xfrm>
          <a:off x="0" y="0"/>
          <a:ext cx="0" cy="0"/>
          <a:chOff x="0" y="0"/>
          <a:chExt cx="0" cy="0"/>
        </a:xfrm>
      </p:grpSpPr>
      <p:pic>
        <p:nvPicPr>
          <p:cNvPr id="6" name="Εικόνα 5" descr="Εικόνα που περιέχει φιάλη, αμπελώνας, κρασί, φρούτο&#10;&#10;Το περιεχόμενο που δημιουργείται από AI ενδέχεται να είναι εσφαλμένο.">
            <a:extLst>
              <a:ext uri="{FF2B5EF4-FFF2-40B4-BE49-F238E27FC236}">
                <a16:creationId xmlns:a16="http://schemas.microsoft.com/office/drawing/2014/main" id="{27B394E8-E3FA-4940-1EEA-C5AE99AC4750}"/>
              </a:ext>
            </a:extLst>
          </p:cNvPr>
          <p:cNvPicPr>
            <a:picLocks noChangeAspect="1"/>
          </p:cNvPicPr>
          <p:nvPr/>
        </p:nvPicPr>
        <p:blipFill>
          <a:blip r:embed="rId2">
            <a:duotone>
              <a:schemeClr val="accent1">
                <a:shade val="45000"/>
                <a:satMod val="135000"/>
              </a:schemeClr>
              <a:prstClr val="white"/>
            </a:duotone>
          </a:blip>
          <a:srcRect l="10434" r="43133" b="-1"/>
          <a:stretch>
            <a:fillRect/>
          </a:stretch>
        </p:blipFill>
        <p:spPr>
          <a:xfrm>
            <a:off x="6108700" y="-1"/>
            <a:ext cx="6094450" cy="6858001"/>
          </a:xfrm>
          <a:prstGeom prst="rect">
            <a:avLst/>
          </a:prstGeom>
        </p:spPr>
      </p:pic>
      <p:sp>
        <p:nvSpPr>
          <p:cNvPr id="11" name="Freeform 16">
            <a:extLst>
              <a:ext uri="{FF2B5EF4-FFF2-40B4-BE49-F238E27FC236}">
                <a16:creationId xmlns:a16="http://schemas.microsoft.com/office/drawing/2014/main" id="{9F07ED9E-58FA-14CC-E20B-056D928E2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485467" cy="6858000"/>
          </a:xfrm>
          <a:custGeom>
            <a:avLst/>
            <a:gdLst>
              <a:gd name="connsiteX0" fmla="*/ 0 w 6485467"/>
              <a:gd name="connsiteY0" fmla="*/ 0 h 6858000"/>
              <a:gd name="connsiteX1" fmla="*/ 6485467 w 6485467"/>
              <a:gd name="connsiteY1" fmla="*/ 0 h 6858000"/>
              <a:gd name="connsiteX2" fmla="*/ 6485467 w 6485467"/>
              <a:gd name="connsiteY2" fmla="*/ 1900238 h 6858000"/>
              <a:gd name="connsiteX3" fmla="*/ 6115051 w 6485467"/>
              <a:gd name="connsiteY3" fmla="*/ 2178050 h 6858000"/>
              <a:gd name="connsiteX4" fmla="*/ 6110817 w 6485467"/>
              <a:gd name="connsiteY4" fmla="*/ 2184400 h 6858000"/>
              <a:gd name="connsiteX5" fmla="*/ 6104467 w 6485467"/>
              <a:gd name="connsiteY5" fmla="*/ 2193925 h 6858000"/>
              <a:gd name="connsiteX6" fmla="*/ 6098117 w 6485467"/>
              <a:gd name="connsiteY6" fmla="*/ 2201863 h 6858000"/>
              <a:gd name="connsiteX7" fmla="*/ 6098117 w 6485467"/>
              <a:gd name="connsiteY7" fmla="*/ 2211388 h 6858000"/>
              <a:gd name="connsiteX8" fmla="*/ 6098117 w 6485467"/>
              <a:gd name="connsiteY8" fmla="*/ 2220913 h 6858000"/>
              <a:gd name="connsiteX9" fmla="*/ 6104467 w 6485467"/>
              <a:gd name="connsiteY9" fmla="*/ 2228850 h 6858000"/>
              <a:gd name="connsiteX10" fmla="*/ 6110817 w 6485467"/>
              <a:gd name="connsiteY10" fmla="*/ 2238375 h 6858000"/>
              <a:gd name="connsiteX11" fmla="*/ 6115051 w 6485467"/>
              <a:gd name="connsiteY11" fmla="*/ 2244725 h 6858000"/>
              <a:gd name="connsiteX12" fmla="*/ 6485467 w 6485467"/>
              <a:gd name="connsiteY12" fmla="*/ 2522538 h 6858000"/>
              <a:gd name="connsiteX13" fmla="*/ 6485467 w 6485467"/>
              <a:gd name="connsiteY13" fmla="*/ 6858000 h 6858000"/>
              <a:gd name="connsiteX14" fmla="*/ 0 w 6485467"/>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85467" h="6858000">
                <a:moveTo>
                  <a:pt x="0" y="0"/>
                </a:moveTo>
                <a:lnTo>
                  <a:pt x="6485467" y="0"/>
                </a:lnTo>
                <a:lnTo>
                  <a:pt x="6485467" y="1900238"/>
                </a:lnTo>
                <a:lnTo>
                  <a:pt x="6115051" y="2178050"/>
                </a:lnTo>
                <a:lnTo>
                  <a:pt x="6110817" y="2184400"/>
                </a:lnTo>
                <a:lnTo>
                  <a:pt x="6104467" y="2193925"/>
                </a:lnTo>
                <a:lnTo>
                  <a:pt x="6098117" y="2201863"/>
                </a:lnTo>
                <a:lnTo>
                  <a:pt x="6098117" y="2211388"/>
                </a:lnTo>
                <a:lnTo>
                  <a:pt x="6098117" y="2220913"/>
                </a:lnTo>
                <a:lnTo>
                  <a:pt x="6104467" y="2228850"/>
                </a:lnTo>
                <a:lnTo>
                  <a:pt x="6110817" y="2238375"/>
                </a:lnTo>
                <a:lnTo>
                  <a:pt x="6115051" y="2244725"/>
                </a:lnTo>
                <a:lnTo>
                  <a:pt x="6485467" y="2522538"/>
                </a:lnTo>
                <a:lnTo>
                  <a:pt x="6485467" y="6858000"/>
                </a:lnTo>
                <a:lnTo>
                  <a:pt x="0" y="6858000"/>
                </a:lnTo>
                <a:close/>
              </a:path>
            </a:pathLst>
          </a:custGeom>
          <a:solidFill>
            <a:schemeClr val="bg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4E1930B-D742-AD0C-B1A9-F89350427F56}"/>
              </a:ext>
            </a:extLst>
          </p:cNvPr>
          <p:cNvSpPr txBox="1"/>
          <p:nvPr/>
        </p:nvSpPr>
        <p:spPr>
          <a:xfrm>
            <a:off x="783367" y="-1"/>
            <a:ext cx="5070100" cy="1559412"/>
          </a:xfrm>
          <a:prstGeom prst="rect">
            <a:avLst/>
          </a:prstGeom>
        </p:spPr>
        <p:txBody>
          <a:bodyPr vert="horz" lIns="91440" tIns="45720" rIns="91440" bIns="45720" rtlCol="0" anchor="b">
            <a:normAutofit/>
          </a:bodyPr>
          <a:lstStyle/>
          <a:p>
            <a:pPr algn="ctr">
              <a:spcBef>
                <a:spcPct val="0"/>
              </a:spcBef>
              <a:spcAft>
                <a:spcPts val="600"/>
              </a:spcAft>
            </a:pPr>
            <a:r>
              <a:rPr lang="en-US" sz="3600" b="1" i="1" dirty="0">
                <a:solidFill>
                  <a:srgbClr val="FEFEFE"/>
                </a:solidFill>
                <a:latin typeface="+mj-lt"/>
                <a:ea typeface="+mj-ea"/>
                <a:cs typeface="+mj-cs"/>
              </a:rPr>
              <a:t>Η Σα</a:t>
            </a:r>
            <a:r>
              <a:rPr lang="en-US" sz="3600" b="1" i="1" dirty="0" err="1">
                <a:solidFill>
                  <a:srgbClr val="FEFEFE"/>
                </a:solidFill>
                <a:latin typeface="+mj-lt"/>
                <a:ea typeface="+mj-ea"/>
                <a:cs typeface="+mj-cs"/>
              </a:rPr>
              <a:t>ντορίνη</a:t>
            </a:r>
            <a:r>
              <a:rPr lang="en-US" sz="3600" b="1" i="1" dirty="0">
                <a:solidFill>
                  <a:srgbClr val="FEFEFE"/>
                </a:solidFill>
                <a:latin typeface="+mj-lt"/>
                <a:ea typeface="+mj-ea"/>
                <a:cs typeface="+mj-cs"/>
              </a:rPr>
              <a:t> και </a:t>
            </a:r>
            <a:r>
              <a:rPr lang="en-US" sz="3600" b="1" i="1" dirty="0" err="1">
                <a:solidFill>
                  <a:srgbClr val="FEFEFE"/>
                </a:solidFill>
                <a:latin typeface="+mj-lt"/>
                <a:ea typeface="+mj-ea"/>
                <a:cs typeface="+mj-cs"/>
              </a:rPr>
              <a:t>το</a:t>
            </a:r>
            <a:r>
              <a:rPr lang="en-US" sz="3600" b="1" i="1" dirty="0">
                <a:solidFill>
                  <a:srgbClr val="FEFEFE"/>
                </a:solidFill>
                <a:latin typeface="+mj-lt"/>
                <a:ea typeface="+mj-ea"/>
                <a:cs typeface="+mj-cs"/>
              </a:rPr>
              <a:t> </a:t>
            </a:r>
            <a:r>
              <a:rPr lang="en-US" sz="3600" b="1" i="1" dirty="0" err="1">
                <a:solidFill>
                  <a:srgbClr val="FEFEFE"/>
                </a:solidFill>
                <a:latin typeface="+mj-lt"/>
                <a:ea typeface="+mj-ea"/>
                <a:cs typeface="+mj-cs"/>
              </a:rPr>
              <a:t>κρ</a:t>
            </a:r>
            <a:r>
              <a:rPr lang="en-US" sz="3600" b="1" i="1" dirty="0">
                <a:solidFill>
                  <a:srgbClr val="FEFEFE"/>
                </a:solidFill>
                <a:latin typeface="+mj-lt"/>
                <a:ea typeface="+mj-ea"/>
                <a:cs typeface="+mj-cs"/>
              </a:rPr>
              <a:t>ασί της</a:t>
            </a:r>
          </a:p>
        </p:txBody>
      </p:sp>
      <p:sp>
        <p:nvSpPr>
          <p:cNvPr id="3" name="Θέση περιεχομένου 2">
            <a:extLst>
              <a:ext uri="{FF2B5EF4-FFF2-40B4-BE49-F238E27FC236}">
                <a16:creationId xmlns:a16="http://schemas.microsoft.com/office/drawing/2014/main" id="{50749C77-530A-4C54-B38C-E8C7B6A81A8F}"/>
              </a:ext>
            </a:extLst>
          </p:cNvPr>
          <p:cNvSpPr>
            <a:spLocks noGrp="1"/>
          </p:cNvSpPr>
          <p:nvPr>
            <p:ph idx="1"/>
          </p:nvPr>
        </p:nvSpPr>
        <p:spPr>
          <a:xfrm>
            <a:off x="88777" y="2412999"/>
            <a:ext cx="6169979" cy="4314371"/>
          </a:xfrm>
        </p:spPr>
        <p:txBody>
          <a:bodyPr vert="horz" lIns="91440" tIns="45720" rIns="91440" bIns="45720" rtlCol="0" anchor="ctr">
            <a:normAutofit/>
          </a:bodyPr>
          <a:lstStyle/>
          <a:p>
            <a:pPr algn="just">
              <a:lnSpc>
                <a:spcPct val="90000"/>
              </a:lnSpc>
            </a:pPr>
            <a:r>
              <a:rPr lang="en-US" b="0" i="0" dirty="0">
                <a:effectLst/>
              </a:rPr>
              <a:t>Τα </a:t>
            </a:r>
            <a:r>
              <a:rPr lang="en-US" b="1" i="0" dirty="0" err="1">
                <a:effectLst/>
              </a:rPr>
              <a:t>κρ</a:t>
            </a:r>
            <a:r>
              <a:rPr lang="en-US" b="1" i="0" dirty="0">
                <a:effectLst/>
              </a:rPr>
              <a:t>ασιά της Σαντορίνης</a:t>
            </a:r>
            <a:r>
              <a:rPr lang="en-US" b="0" i="0" dirty="0">
                <a:effectLst/>
              </a:rPr>
              <a:t> φημίζονται και ξεχωρίζουν όσο η μοναδική φυσική ομορφιά της, η καταπληκτική θέα και το εντυπωσιακό ηλιοβασίλεμα που προσφέρει! </a:t>
            </a:r>
          </a:p>
          <a:p>
            <a:pPr algn="just">
              <a:lnSpc>
                <a:spcPct val="90000"/>
              </a:lnSpc>
            </a:pPr>
            <a:r>
              <a:rPr lang="en-US" b="0" i="0" dirty="0" err="1">
                <a:effectLst/>
              </a:rPr>
              <a:t>Το</a:t>
            </a:r>
            <a:r>
              <a:rPr lang="en-US" b="0" i="0" dirty="0">
                <a:effectLst/>
              </a:rPr>
              <a:t> terroir </a:t>
            </a:r>
            <a:r>
              <a:rPr lang="en-US" b="0" i="0" dirty="0" err="1">
                <a:effectLst/>
              </a:rPr>
              <a:t>της</a:t>
            </a:r>
            <a:r>
              <a:rPr lang="en-US" b="0" i="0" dirty="0">
                <a:effectLst/>
              </a:rPr>
              <a:t> Σα</a:t>
            </a:r>
            <a:r>
              <a:rPr lang="en-US" b="0" i="0" dirty="0" err="1">
                <a:effectLst/>
              </a:rPr>
              <a:t>ντορίνης</a:t>
            </a:r>
            <a:r>
              <a:rPr lang="en-US" b="0" i="0" dirty="0">
                <a:effectLst/>
              </a:rPr>
              <a:t> </a:t>
            </a:r>
            <a:r>
              <a:rPr lang="en-US" b="0" i="0" dirty="0" err="1">
                <a:effectLst/>
              </a:rPr>
              <a:t>συγκ</a:t>
            </a:r>
            <a:r>
              <a:rPr lang="en-US" b="0" i="0" dirty="0">
                <a:effectLst/>
              </a:rPr>
              <a:t>αταλέγεται ανάμεσα στα καλύτερα και ιστορικότερα του κόσμου. </a:t>
            </a:r>
            <a:r>
              <a:rPr lang="en-US" b="0" i="0" dirty="0" err="1">
                <a:effectLst/>
              </a:rPr>
              <a:t>Το</a:t>
            </a:r>
            <a:r>
              <a:rPr lang="en-US" b="0" i="0" dirty="0">
                <a:effectLst/>
              </a:rPr>
              <a:t> </a:t>
            </a:r>
            <a:r>
              <a:rPr lang="en-US" b="0" i="0" dirty="0" err="1">
                <a:effectLst/>
              </a:rPr>
              <a:t>ηφ</a:t>
            </a:r>
            <a:r>
              <a:rPr lang="en-US" b="0" i="0" dirty="0">
                <a:effectLst/>
              </a:rPr>
              <a:t>αιστιογενές έδαφος, οι προφυλλοξηρικοί αμπελώνες, ο πολύτιμος καρπός του Ασύρτικου που χαρακτηρίζεται από την έντονη ορυκτότητά του, κάνουν τα κρασιά της Σαντορίνης παράδειγμα προς μίμηση για όλα τα «Volcanic Wines» και το νησί της Σαντορίνης παγκόσμιο οινικό προορισμό!</a:t>
            </a:r>
          </a:p>
          <a:p>
            <a:pPr>
              <a:lnSpc>
                <a:spcPct val="90000"/>
              </a:lnSpc>
            </a:pPr>
            <a:endParaRPr lang="en-US" sz="1300" dirty="0"/>
          </a:p>
        </p:txBody>
      </p:sp>
      <p:sp>
        <p:nvSpPr>
          <p:cNvPr id="2" name="Θέση υποσέλιδου 1">
            <a:extLst>
              <a:ext uri="{FF2B5EF4-FFF2-40B4-BE49-F238E27FC236}">
                <a16:creationId xmlns:a16="http://schemas.microsoft.com/office/drawing/2014/main" id="{F156C9AC-DD4D-6873-14F0-00F87A0724CD}"/>
              </a:ext>
            </a:extLst>
          </p:cNvPr>
          <p:cNvSpPr>
            <a:spLocks noGrp="1"/>
          </p:cNvSpPr>
          <p:nvPr>
            <p:ph type="ftr" sz="quarter" idx="11"/>
          </p:nvPr>
        </p:nvSpPr>
        <p:spPr>
          <a:xfrm>
            <a:off x="451514" y="6041362"/>
            <a:ext cx="4563282" cy="365125"/>
          </a:xfrm>
        </p:spPr>
        <p:txBody>
          <a:bodyPr vert="horz" lIns="91440" tIns="45720" rIns="91440" bIns="45720" rtlCol="0" anchor="b">
            <a:normAutofit/>
          </a:bodyPr>
          <a:lstStyle/>
          <a:p>
            <a:pPr defTabSz="914400">
              <a:lnSpc>
                <a:spcPct val="90000"/>
              </a:lnSpc>
              <a:spcAft>
                <a:spcPts val="600"/>
              </a:spcAft>
            </a:pPr>
            <a:r>
              <a:rPr lang="en-US" sz="700" kern="1200" noProof="0">
                <a:solidFill>
                  <a:schemeClr val="tx1"/>
                </a:solidFill>
                <a:latin typeface="+mn-lt"/>
                <a:ea typeface="+mn-ea"/>
                <a:cs typeface="+mn-cs"/>
              </a:rPr>
              <a:t>
              </a:t>
            </a:r>
          </a:p>
        </p:txBody>
      </p:sp>
    </p:spTree>
    <p:extLst>
      <p:ext uri="{BB962C8B-B14F-4D97-AF65-F5344CB8AC3E}">
        <p14:creationId xmlns:p14="http://schemas.microsoft.com/office/powerpoint/2010/main" val="569298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6" name="Εικόνα 5" descr="Εικόνα που περιέχει φιάλη, αμπελώνας, κρασί, φρούτο&#10;&#10;Το περιεχόμενο που δημιουργείται από AI ενδέχεται να είναι εσφαλμένο.">
            <a:extLst>
              <a:ext uri="{FF2B5EF4-FFF2-40B4-BE49-F238E27FC236}">
                <a16:creationId xmlns:a16="http://schemas.microsoft.com/office/drawing/2014/main" id="{B2E733FE-1B7B-865B-B29F-92EB75352A10}"/>
              </a:ext>
            </a:extLst>
          </p:cNvPr>
          <p:cNvPicPr>
            <a:picLocks noChangeAspect="1"/>
          </p:cNvPicPr>
          <p:nvPr/>
        </p:nvPicPr>
        <p:blipFill>
          <a:blip r:embed="rId2">
            <a:duotone>
              <a:schemeClr val="accent1">
                <a:shade val="45000"/>
                <a:satMod val="135000"/>
              </a:schemeClr>
              <a:prstClr val="white"/>
            </a:duotone>
          </a:blip>
          <a:srcRect l="10434" r="43133" b="-1"/>
          <a:stretch>
            <a:fillRect/>
          </a:stretch>
        </p:blipFill>
        <p:spPr>
          <a:xfrm>
            <a:off x="6108700" y="-1"/>
            <a:ext cx="6094450" cy="6858001"/>
          </a:xfrm>
          <a:prstGeom prst="rect">
            <a:avLst/>
          </a:prstGeom>
        </p:spPr>
      </p:pic>
      <p:sp>
        <p:nvSpPr>
          <p:cNvPr id="11" name="Freeform 16">
            <a:extLst>
              <a:ext uri="{FF2B5EF4-FFF2-40B4-BE49-F238E27FC236}">
                <a16:creationId xmlns:a16="http://schemas.microsoft.com/office/drawing/2014/main" id="{3EEED574-6FCC-45F8-ABA8-05782705A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485467" cy="6858000"/>
          </a:xfrm>
          <a:custGeom>
            <a:avLst/>
            <a:gdLst>
              <a:gd name="connsiteX0" fmla="*/ 0 w 6485467"/>
              <a:gd name="connsiteY0" fmla="*/ 0 h 6858000"/>
              <a:gd name="connsiteX1" fmla="*/ 6485467 w 6485467"/>
              <a:gd name="connsiteY1" fmla="*/ 0 h 6858000"/>
              <a:gd name="connsiteX2" fmla="*/ 6485467 w 6485467"/>
              <a:gd name="connsiteY2" fmla="*/ 1900238 h 6858000"/>
              <a:gd name="connsiteX3" fmla="*/ 6115051 w 6485467"/>
              <a:gd name="connsiteY3" fmla="*/ 2178050 h 6858000"/>
              <a:gd name="connsiteX4" fmla="*/ 6110817 w 6485467"/>
              <a:gd name="connsiteY4" fmla="*/ 2184400 h 6858000"/>
              <a:gd name="connsiteX5" fmla="*/ 6104467 w 6485467"/>
              <a:gd name="connsiteY5" fmla="*/ 2193925 h 6858000"/>
              <a:gd name="connsiteX6" fmla="*/ 6098117 w 6485467"/>
              <a:gd name="connsiteY6" fmla="*/ 2201863 h 6858000"/>
              <a:gd name="connsiteX7" fmla="*/ 6098117 w 6485467"/>
              <a:gd name="connsiteY7" fmla="*/ 2211388 h 6858000"/>
              <a:gd name="connsiteX8" fmla="*/ 6098117 w 6485467"/>
              <a:gd name="connsiteY8" fmla="*/ 2220913 h 6858000"/>
              <a:gd name="connsiteX9" fmla="*/ 6104467 w 6485467"/>
              <a:gd name="connsiteY9" fmla="*/ 2228850 h 6858000"/>
              <a:gd name="connsiteX10" fmla="*/ 6110817 w 6485467"/>
              <a:gd name="connsiteY10" fmla="*/ 2238375 h 6858000"/>
              <a:gd name="connsiteX11" fmla="*/ 6115051 w 6485467"/>
              <a:gd name="connsiteY11" fmla="*/ 2244725 h 6858000"/>
              <a:gd name="connsiteX12" fmla="*/ 6485467 w 6485467"/>
              <a:gd name="connsiteY12" fmla="*/ 2522538 h 6858000"/>
              <a:gd name="connsiteX13" fmla="*/ 6485467 w 6485467"/>
              <a:gd name="connsiteY13" fmla="*/ 6858000 h 6858000"/>
              <a:gd name="connsiteX14" fmla="*/ 0 w 6485467"/>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85467" h="6858000">
                <a:moveTo>
                  <a:pt x="0" y="0"/>
                </a:moveTo>
                <a:lnTo>
                  <a:pt x="6485467" y="0"/>
                </a:lnTo>
                <a:lnTo>
                  <a:pt x="6485467" y="1900238"/>
                </a:lnTo>
                <a:lnTo>
                  <a:pt x="6115051" y="2178050"/>
                </a:lnTo>
                <a:lnTo>
                  <a:pt x="6110817" y="2184400"/>
                </a:lnTo>
                <a:lnTo>
                  <a:pt x="6104467" y="2193925"/>
                </a:lnTo>
                <a:lnTo>
                  <a:pt x="6098117" y="2201863"/>
                </a:lnTo>
                <a:lnTo>
                  <a:pt x="6098117" y="2211388"/>
                </a:lnTo>
                <a:lnTo>
                  <a:pt x="6098117" y="2220913"/>
                </a:lnTo>
                <a:lnTo>
                  <a:pt x="6104467" y="2228850"/>
                </a:lnTo>
                <a:lnTo>
                  <a:pt x="6110817" y="2238375"/>
                </a:lnTo>
                <a:lnTo>
                  <a:pt x="6115051" y="2244725"/>
                </a:lnTo>
                <a:lnTo>
                  <a:pt x="6485467" y="2522538"/>
                </a:lnTo>
                <a:lnTo>
                  <a:pt x="6485467" y="6858000"/>
                </a:lnTo>
                <a:lnTo>
                  <a:pt x="0" y="6858000"/>
                </a:lnTo>
                <a:close/>
              </a:path>
            </a:pathLst>
          </a:custGeom>
          <a:solidFill>
            <a:schemeClr val="bg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E87D9FF-B972-0582-86A3-04BA41354671}"/>
              </a:ext>
            </a:extLst>
          </p:cNvPr>
          <p:cNvSpPr txBox="1"/>
          <p:nvPr/>
        </p:nvSpPr>
        <p:spPr>
          <a:xfrm>
            <a:off x="250461" y="-179132"/>
            <a:ext cx="5984543" cy="765416"/>
          </a:xfrm>
          <a:prstGeom prst="rect">
            <a:avLst/>
          </a:prstGeom>
        </p:spPr>
        <p:txBody>
          <a:bodyPr vert="horz" lIns="91440" tIns="45720" rIns="91440" bIns="45720" rtlCol="0" anchor="b">
            <a:normAutofit/>
          </a:bodyPr>
          <a:lstStyle/>
          <a:p>
            <a:pPr algn="ctr">
              <a:spcBef>
                <a:spcPct val="0"/>
              </a:spcBef>
              <a:spcAft>
                <a:spcPts val="600"/>
              </a:spcAft>
            </a:pPr>
            <a:r>
              <a:rPr lang="en-US" sz="3200" b="1" i="1" dirty="0">
                <a:solidFill>
                  <a:srgbClr val="FEFEFE"/>
                </a:solidFill>
                <a:latin typeface="+mj-lt"/>
                <a:ea typeface="+mj-ea"/>
                <a:cs typeface="+mj-cs"/>
              </a:rPr>
              <a:t>Η Σα</a:t>
            </a:r>
            <a:r>
              <a:rPr lang="en-US" sz="3200" b="1" i="1" dirty="0" err="1">
                <a:solidFill>
                  <a:srgbClr val="FEFEFE"/>
                </a:solidFill>
                <a:latin typeface="+mj-lt"/>
                <a:ea typeface="+mj-ea"/>
                <a:cs typeface="+mj-cs"/>
              </a:rPr>
              <a:t>ντορίνη</a:t>
            </a:r>
            <a:r>
              <a:rPr lang="en-US" sz="3200" b="1" i="1" dirty="0">
                <a:solidFill>
                  <a:srgbClr val="FEFEFE"/>
                </a:solidFill>
                <a:latin typeface="+mj-lt"/>
                <a:ea typeface="+mj-ea"/>
                <a:cs typeface="+mj-cs"/>
              </a:rPr>
              <a:t> και </a:t>
            </a:r>
            <a:r>
              <a:rPr lang="en-US" sz="3200" b="1" i="1" dirty="0" err="1">
                <a:solidFill>
                  <a:srgbClr val="FEFEFE"/>
                </a:solidFill>
                <a:latin typeface="+mj-lt"/>
                <a:ea typeface="+mj-ea"/>
                <a:cs typeface="+mj-cs"/>
              </a:rPr>
              <a:t>το</a:t>
            </a:r>
            <a:r>
              <a:rPr lang="en-US" sz="3200" b="1" i="1" dirty="0">
                <a:solidFill>
                  <a:srgbClr val="FEFEFE"/>
                </a:solidFill>
                <a:latin typeface="+mj-lt"/>
                <a:ea typeface="+mj-ea"/>
                <a:cs typeface="+mj-cs"/>
              </a:rPr>
              <a:t> </a:t>
            </a:r>
            <a:r>
              <a:rPr lang="en-US" sz="3200" b="1" i="1" dirty="0" err="1">
                <a:solidFill>
                  <a:srgbClr val="FEFEFE"/>
                </a:solidFill>
                <a:latin typeface="+mj-lt"/>
                <a:ea typeface="+mj-ea"/>
                <a:cs typeface="+mj-cs"/>
              </a:rPr>
              <a:t>κρ</a:t>
            </a:r>
            <a:r>
              <a:rPr lang="en-US" sz="3200" b="1" i="1" dirty="0">
                <a:solidFill>
                  <a:srgbClr val="FEFEFE"/>
                </a:solidFill>
                <a:latin typeface="+mj-lt"/>
                <a:ea typeface="+mj-ea"/>
                <a:cs typeface="+mj-cs"/>
              </a:rPr>
              <a:t>ασί της</a:t>
            </a:r>
          </a:p>
        </p:txBody>
      </p:sp>
      <p:sp>
        <p:nvSpPr>
          <p:cNvPr id="3" name="Θέση περιεχομένου 2">
            <a:extLst>
              <a:ext uri="{FF2B5EF4-FFF2-40B4-BE49-F238E27FC236}">
                <a16:creationId xmlns:a16="http://schemas.microsoft.com/office/drawing/2014/main" id="{2007BC12-B405-574A-BC06-333BEFB05950}"/>
              </a:ext>
            </a:extLst>
          </p:cNvPr>
          <p:cNvSpPr>
            <a:spLocks noGrp="1"/>
          </p:cNvSpPr>
          <p:nvPr>
            <p:ph idx="1"/>
          </p:nvPr>
        </p:nvSpPr>
        <p:spPr>
          <a:xfrm>
            <a:off x="0" y="765416"/>
            <a:ext cx="6485466" cy="5961955"/>
          </a:xfrm>
        </p:spPr>
        <p:txBody>
          <a:bodyPr vert="horz" lIns="91440" tIns="45720" rIns="91440" bIns="45720" rtlCol="0" anchor="ctr">
            <a:noAutofit/>
          </a:bodyPr>
          <a:lstStyle/>
          <a:p>
            <a:pPr>
              <a:lnSpc>
                <a:spcPct val="90000"/>
              </a:lnSpc>
            </a:pPr>
            <a:r>
              <a:rPr lang="el-GR" sz="1900" b="1" dirty="0"/>
              <a:t>🏆 Βραβεία </a:t>
            </a:r>
            <a:r>
              <a:rPr lang="en-US" sz="1900" b="1" dirty="0"/>
              <a:t>Decanter World Wine Awards</a:t>
            </a:r>
            <a:br>
              <a:rPr lang="en-US" sz="1900" b="1" dirty="0"/>
            </a:br>
            <a:br>
              <a:rPr lang="en-US" sz="1900" b="1" dirty="0"/>
            </a:br>
            <a:r>
              <a:rPr lang="en-US" sz="1900" dirty="0"/>
              <a:t>2023</a:t>
            </a:r>
            <a:br>
              <a:rPr lang="en-US" sz="1900" dirty="0"/>
            </a:br>
            <a:r>
              <a:rPr lang="en-US" sz="1900" dirty="0"/>
              <a:t>• 42 </a:t>
            </a:r>
            <a:r>
              <a:rPr lang="el-GR" sz="1900" dirty="0"/>
              <a:t>διακρίσεις συνολικά:</a:t>
            </a:r>
            <a:br>
              <a:rPr lang="el-GR" sz="1900" b="1" dirty="0"/>
            </a:br>
            <a:r>
              <a:rPr lang="el-GR" sz="1900" b="1" dirty="0"/>
              <a:t>• 2 × </a:t>
            </a:r>
            <a:r>
              <a:rPr lang="en-US" sz="1900" b="1" dirty="0"/>
              <a:t>Best in Show – K</a:t>
            </a:r>
            <a:r>
              <a:rPr lang="el-GR" sz="1900" b="1" dirty="0" err="1"/>
              <a:t>τήμα</a:t>
            </a:r>
            <a:r>
              <a:rPr lang="el-GR" sz="1900" b="1" dirty="0"/>
              <a:t> Αργυρού </a:t>
            </a:r>
            <a:r>
              <a:rPr lang="en-US" sz="1900" b="1" dirty="0" err="1"/>
              <a:t>Vinsanto</a:t>
            </a:r>
            <a:r>
              <a:rPr lang="en-US" sz="1900" b="1" dirty="0"/>
              <a:t> First Release 2015 </a:t>
            </a:r>
            <a:r>
              <a:rPr lang="el-GR" sz="1900" b="1" dirty="0"/>
              <a:t>και </a:t>
            </a:r>
            <a:r>
              <a:rPr lang="en-US" sz="1900" b="1" dirty="0" err="1"/>
              <a:t>Kyanos</a:t>
            </a:r>
            <a:r>
              <a:rPr lang="en-US" sz="1900" b="1" dirty="0"/>
              <a:t> </a:t>
            </a:r>
            <a:r>
              <a:rPr lang="en-US" sz="1900" b="1" dirty="0" err="1"/>
              <a:t>Orycton</a:t>
            </a:r>
            <a:r>
              <a:rPr lang="en-US" sz="1900" b="1" dirty="0"/>
              <a:t> 2021 (97/100)</a:t>
            </a:r>
            <a:br>
              <a:rPr lang="en-US" sz="1900" b="1" dirty="0"/>
            </a:br>
            <a:r>
              <a:rPr lang="en-US" sz="1900" b="1" dirty="0"/>
              <a:t>• 1 × </a:t>
            </a:r>
            <a:r>
              <a:rPr lang="el-GR" sz="1900" b="1" dirty="0"/>
              <a:t>Πλατινένιο – Μικρά Θήρα </a:t>
            </a:r>
            <a:r>
              <a:rPr lang="el-GR" sz="1900" b="1" dirty="0" err="1"/>
              <a:t>Ασύρτικο</a:t>
            </a:r>
            <a:r>
              <a:rPr lang="el-GR" sz="1900" b="1" dirty="0"/>
              <a:t> 2021 (97/100)</a:t>
            </a:r>
            <a:br>
              <a:rPr lang="el-GR" sz="1900" b="1" dirty="0"/>
            </a:br>
            <a:r>
              <a:rPr lang="el-GR" sz="1900" b="1" dirty="0"/>
              <a:t>• 4 × Χρυσά (π.χ. </a:t>
            </a:r>
            <a:r>
              <a:rPr lang="en-US" sz="1900" b="1" dirty="0" err="1"/>
              <a:t>Vinsanto</a:t>
            </a:r>
            <a:r>
              <a:rPr lang="en-US" sz="1900" b="1" dirty="0"/>
              <a:t> Late Release 2003, </a:t>
            </a:r>
            <a:r>
              <a:rPr lang="el-GR" sz="1900" b="1" dirty="0"/>
              <a:t>Νυχτέρι 2020)</a:t>
            </a:r>
            <a:br>
              <a:rPr lang="el-GR" sz="1900" b="1" dirty="0"/>
            </a:br>
            <a:r>
              <a:rPr lang="el-GR" sz="1900" b="1" dirty="0"/>
              <a:t>• 21 × Ασημένια, 14 × Χάλκινα ￼</a:t>
            </a:r>
            <a:br>
              <a:rPr lang="el-GR" sz="1900" b="1" dirty="0"/>
            </a:br>
            <a:br>
              <a:rPr lang="el-GR" sz="1900" b="1" dirty="0"/>
            </a:br>
            <a:r>
              <a:rPr lang="el-GR" sz="1900" dirty="0"/>
              <a:t>2022</a:t>
            </a:r>
            <a:br>
              <a:rPr lang="el-GR" sz="1900" dirty="0"/>
            </a:br>
            <a:r>
              <a:rPr lang="el-GR" sz="1900" dirty="0"/>
              <a:t>• 43 διακρίσεις:</a:t>
            </a:r>
            <a:br>
              <a:rPr lang="el-GR" sz="1900" b="1" dirty="0"/>
            </a:br>
            <a:r>
              <a:rPr lang="el-GR" sz="1900" b="1" dirty="0"/>
              <a:t>• 4 × Πλατινένια (π.χ. Μικρά Θήρα </a:t>
            </a:r>
            <a:r>
              <a:rPr lang="en-US" sz="1900" b="1" dirty="0"/>
              <a:t>Assyrtiko 2020)</a:t>
            </a:r>
            <a:br>
              <a:rPr lang="en-US" sz="1900" b="1" dirty="0"/>
            </a:br>
            <a:r>
              <a:rPr lang="en-US" sz="1900" b="1" dirty="0"/>
              <a:t>• 4 × </a:t>
            </a:r>
            <a:r>
              <a:rPr lang="el-GR" sz="1900" b="1" dirty="0"/>
              <a:t>Χρυσά (π.χ. </a:t>
            </a:r>
            <a:r>
              <a:rPr lang="el-GR" sz="1900" b="1" dirty="0" err="1"/>
              <a:t>Ασύρτικο</a:t>
            </a:r>
            <a:r>
              <a:rPr lang="el-GR" sz="1900" b="1" dirty="0"/>
              <a:t> </a:t>
            </a:r>
            <a:r>
              <a:rPr lang="en-US" sz="1900" b="1" dirty="0"/>
              <a:t>Grande Reserve </a:t>
            </a:r>
            <a:r>
              <a:rPr lang="el-GR" sz="1900" b="1" dirty="0"/>
              <a:t>Σιγάλα 2019)</a:t>
            </a:r>
            <a:br>
              <a:rPr lang="el-GR" sz="1900" b="1" dirty="0"/>
            </a:br>
            <a:r>
              <a:rPr lang="el-GR" sz="1900" b="1" dirty="0"/>
              <a:t>• 24 × Ασημένια, 11 × Χάλκινα</a:t>
            </a:r>
          </a:p>
          <a:p>
            <a:pPr>
              <a:lnSpc>
                <a:spcPct val="90000"/>
              </a:lnSpc>
            </a:pPr>
            <a:r>
              <a:rPr lang="en-US" sz="1900" b="1" dirty="0" err="1"/>
              <a:t>Στ</a:t>
            </a:r>
            <a:r>
              <a:rPr lang="en-US" sz="1900" b="1" dirty="0"/>
              <a:t>α 5 πρώτα ελληνικά κρασιά για το 2024</a:t>
            </a:r>
            <a:r>
              <a:rPr lang="el-GR" sz="1900" b="1" dirty="0"/>
              <a:t>:</a:t>
            </a:r>
            <a:r>
              <a:rPr lang="en-US" sz="1900" b="1" dirty="0"/>
              <a:t> «Σαντορίνη Cuvee Monsignori 2022 - Κτήμα Αργυρού» </a:t>
            </a:r>
            <a:r>
              <a:rPr lang="el-GR" sz="1900" b="1" dirty="0"/>
              <a:t> &amp; </a:t>
            </a:r>
            <a:r>
              <a:rPr lang="en-US" sz="1900" b="1" dirty="0"/>
              <a:t>«Πυρίτης 2022 του </a:t>
            </a:r>
            <a:r>
              <a:rPr lang="en-US" sz="1900" b="1" dirty="0" err="1"/>
              <a:t>Οινο</a:t>
            </a:r>
            <a:r>
              <a:rPr lang="en-US" sz="1900" b="1" dirty="0"/>
              <a:t>ποιείου </a:t>
            </a:r>
            <a:r>
              <a:rPr lang="el-GR" sz="1900" b="1" dirty="0" err="1"/>
              <a:t>Αρτε</a:t>
            </a:r>
            <a:r>
              <a:rPr lang="en-US" sz="1900" b="1" dirty="0" err="1"/>
              <a:t>μης</a:t>
            </a:r>
            <a:r>
              <a:rPr lang="en-US" sz="1900" b="1" dirty="0"/>
              <a:t> Καραμολέγκου»</a:t>
            </a:r>
            <a:r>
              <a:rPr lang="el-GR" sz="1900" b="1" dirty="0"/>
              <a:t>.</a:t>
            </a:r>
            <a:endParaRPr lang="en-US" sz="1900" b="1" dirty="0"/>
          </a:p>
        </p:txBody>
      </p:sp>
      <p:sp>
        <p:nvSpPr>
          <p:cNvPr id="2" name="Θέση υποσέλιδου 1">
            <a:extLst>
              <a:ext uri="{FF2B5EF4-FFF2-40B4-BE49-F238E27FC236}">
                <a16:creationId xmlns:a16="http://schemas.microsoft.com/office/drawing/2014/main" id="{D5D2C430-15F9-143C-E631-07A5493C4774}"/>
              </a:ext>
            </a:extLst>
          </p:cNvPr>
          <p:cNvSpPr>
            <a:spLocks noGrp="1"/>
          </p:cNvSpPr>
          <p:nvPr>
            <p:ph type="ftr" sz="quarter" idx="11"/>
          </p:nvPr>
        </p:nvSpPr>
        <p:spPr>
          <a:xfrm>
            <a:off x="451514" y="6041362"/>
            <a:ext cx="4563282" cy="365125"/>
          </a:xfrm>
        </p:spPr>
        <p:txBody>
          <a:bodyPr vert="horz" lIns="91440" tIns="45720" rIns="91440" bIns="45720" rtlCol="0" anchor="b">
            <a:normAutofit/>
          </a:bodyPr>
          <a:lstStyle/>
          <a:p>
            <a:pPr defTabSz="914400">
              <a:lnSpc>
                <a:spcPct val="90000"/>
              </a:lnSpc>
              <a:spcAft>
                <a:spcPts val="600"/>
              </a:spcAft>
            </a:pPr>
            <a:r>
              <a:rPr lang="en-US" sz="700" kern="1200" noProof="0" dirty="0">
                <a:solidFill>
                  <a:schemeClr val="tx1"/>
                </a:solidFill>
                <a:latin typeface="+mn-lt"/>
                <a:ea typeface="+mn-ea"/>
                <a:cs typeface="+mn-cs"/>
              </a:rPr>
              <a:t>
              </a:t>
            </a:r>
          </a:p>
        </p:txBody>
      </p:sp>
    </p:spTree>
    <p:extLst>
      <p:ext uri="{BB962C8B-B14F-4D97-AF65-F5344CB8AC3E}">
        <p14:creationId xmlns:p14="http://schemas.microsoft.com/office/powerpoint/2010/main" val="4058186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36573C-7E8E-42E3-7F95-F14CFD04E62B}"/>
              </a:ext>
            </a:extLst>
          </p:cNvPr>
          <p:cNvSpPr>
            <a:spLocks noGrp="1"/>
          </p:cNvSpPr>
          <p:nvPr>
            <p:ph type="title"/>
          </p:nvPr>
        </p:nvSpPr>
        <p:spPr>
          <a:xfrm>
            <a:off x="876299" y="245533"/>
            <a:ext cx="10439401" cy="685800"/>
          </a:xfrm>
          <a:solidFill>
            <a:schemeClr val="tx2">
              <a:lumMod val="60000"/>
              <a:lumOff val="40000"/>
            </a:schemeClr>
          </a:solidFill>
        </p:spPr>
        <p:txBody>
          <a:bodyPr>
            <a:normAutofit fontScale="90000"/>
          </a:bodyPr>
          <a:lstStyle/>
          <a:p>
            <a:pPr algn="ctr"/>
            <a:r>
              <a:rPr lang="el-GR" sz="2000" b="1" dirty="0">
                <a:solidFill>
                  <a:schemeClr val="tx1"/>
                </a:solidFill>
                <a:effectLst/>
                <a:latin typeface="Calibri" panose="020F0502020204030204" pitchFamily="34" charset="0"/>
                <a:ea typeface="Times New Roman" panose="02020603050405020304" pitchFamily="18" charset="0"/>
              </a:rPr>
              <a:t>Πορεία εφαρμογής της </a:t>
            </a:r>
            <a:r>
              <a:rPr lang="el-GR" sz="2000" b="1" dirty="0" err="1">
                <a:solidFill>
                  <a:schemeClr val="tx1"/>
                </a:solidFill>
                <a:effectLst/>
                <a:latin typeface="Calibri" panose="020F0502020204030204" pitchFamily="34" charset="0"/>
                <a:ea typeface="Times New Roman" panose="02020603050405020304" pitchFamily="18" charset="0"/>
              </a:rPr>
              <a:t>γεωργοπεριβαλλοντικής</a:t>
            </a:r>
            <a:r>
              <a:rPr lang="el-GR" sz="2000" b="1" dirty="0">
                <a:solidFill>
                  <a:schemeClr val="tx1"/>
                </a:solidFill>
                <a:effectLst/>
                <a:latin typeface="Calibri" panose="020F0502020204030204" pitchFamily="34" charset="0"/>
                <a:ea typeface="Times New Roman" panose="02020603050405020304" pitchFamily="18" charset="0"/>
              </a:rPr>
              <a:t> δράσης για την διατήρηση της </a:t>
            </a:r>
            <a:r>
              <a:rPr lang="el-GR" sz="2000" b="1" dirty="0" err="1">
                <a:solidFill>
                  <a:schemeClr val="tx1"/>
                </a:solidFill>
                <a:effectLst/>
                <a:latin typeface="Calibri" panose="020F0502020204030204" pitchFamily="34" charset="0"/>
                <a:ea typeface="Times New Roman" panose="02020603050405020304" pitchFamily="18" charset="0"/>
              </a:rPr>
              <a:t>αμπελοκομικής</a:t>
            </a:r>
            <a:r>
              <a:rPr lang="el-GR" sz="2000" b="1" dirty="0">
                <a:solidFill>
                  <a:schemeClr val="tx1"/>
                </a:solidFill>
                <a:effectLst/>
                <a:latin typeface="Calibri" panose="020F0502020204030204" pitchFamily="34" charset="0"/>
                <a:ea typeface="Times New Roman" panose="02020603050405020304" pitchFamily="18" charset="0"/>
              </a:rPr>
              <a:t> πρακτικής στον αμπελώνα της Θήρας και Θηρασιάς. </a:t>
            </a:r>
            <a:endParaRPr lang="el-GR" sz="1300" dirty="0">
              <a:solidFill>
                <a:schemeClr val="tx1"/>
              </a:solidFill>
            </a:endParaRPr>
          </a:p>
        </p:txBody>
      </p:sp>
      <p:sp>
        <p:nvSpPr>
          <p:cNvPr id="5" name="Θέση περιεχομένου 4">
            <a:extLst>
              <a:ext uri="{FF2B5EF4-FFF2-40B4-BE49-F238E27FC236}">
                <a16:creationId xmlns:a16="http://schemas.microsoft.com/office/drawing/2014/main" id="{553D7FC7-7514-6C9C-882E-CC247710DA03}"/>
              </a:ext>
            </a:extLst>
          </p:cNvPr>
          <p:cNvSpPr>
            <a:spLocks noGrp="1"/>
          </p:cNvSpPr>
          <p:nvPr>
            <p:ph idx="1"/>
          </p:nvPr>
        </p:nvSpPr>
        <p:spPr>
          <a:xfrm>
            <a:off x="330199" y="931333"/>
            <a:ext cx="11531599" cy="5630333"/>
          </a:xfrm>
          <a:solidFill>
            <a:schemeClr val="tx2">
              <a:lumMod val="40000"/>
              <a:lumOff val="60000"/>
            </a:schemeClr>
          </a:solidFill>
        </p:spPr>
        <p:txBody>
          <a:bodyPr>
            <a:noAutofit/>
          </a:bodyPr>
          <a:lstStyle/>
          <a:p>
            <a:pPr marL="45720" indent="0" algn="ctr">
              <a:lnSpc>
                <a:spcPct val="150000"/>
              </a:lnSpc>
              <a:spcBef>
                <a:spcPts val="0"/>
              </a:spcBef>
              <a:buNone/>
            </a:pPr>
            <a:r>
              <a:rPr lang="el-GR" sz="1600" dirty="0">
                <a:effectLst/>
                <a:latin typeface="Aptos" panose="020B0004020202020204" pitchFamily="34" charset="0"/>
                <a:ea typeface="Times New Roman" panose="02020603050405020304" pitchFamily="18" charset="0"/>
              </a:rPr>
              <a:t>Ο αμπελώνας της Σαντορίνης είναι ένας πανάρχαιος αμπελώνας ηλικίας 3,5 χιλιάδων ετών, ο οποίος αποτελεί  γεωργική γη Υψηλής Φυσικής Αξίας ( </a:t>
            </a:r>
            <a:r>
              <a:rPr lang="en-US" sz="1600" dirty="0">
                <a:effectLst/>
                <a:latin typeface="Aptos" panose="020B0004020202020204" pitchFamily="34" charset="0"/>
                <a:ea typeface="Times New Roman" panose="02020603050405020304" pitchFamily="18" charset="0"/>
              </a:rPr>
              <a:t>HNV</a:t>
            </a:r>
            <a:r>
              <a:rPr lang="el-GR" sz="1600" dirty="0">
                <a:effectLst/>
                <a:latin typeface="Aptos" panose="020B0004020202020204" pitchFamily="34" charset="0"/>
                <a:ea typeface="Times New Roman" panose="02020603050405020304" pitchFamily="18" charset="0"/>
              </a:rPr>
              <a:t>) με συνολική έκταση 1.500 εκτάρια (</a:t>
            </a:r>
            <a:r>
              <a:rPr lang="en-US" sz="1600" dirty="0">
                <a:effectLst/>
                <a:latin typeface="Aptos" panose="020B0004020202020204" pitchFamily="34" charset="0"/>
                <a:ea typeface="Times New Roman" panose="02020603050405020304" pitchFamily="18" charset="0"/>
              </a:rPr>
              <a:t>Ha</a:t>
            </a:r>
            <a:r>
              <a:rPr lang="el-GR" sz="1600" dirty="0">
                <a:effectLst/>
                <a:latin typeface="Aptos" panose="020B0004020202020204" pitchFamily="34" charset="0"/>
                <a:ea typeface="Times New Roman" panose="02020603050405020304" pitchFamily="18" charset="0"/>
              </a:rPr>
              <a:t>) περίπου.</a:t>
            </a:r>
          </a:p>
          <a:p>
            <a:pPr marL="45720" indent="0" algn="ctr">
              <a:lnSpc>
                <a:spcPct val="150000"/>
              </a:lnSpc>
              <a:spcBef>
                <a:spcPts val="0"/>
              </a:spcBef>
              <a:buNone/>
            </a:pPr>
            <a:r>
              <a:rPr lang="el-GR" sz="1600" dirty="0">
                <a:effectLst/>
                <a:latin typeface="Aptos" panose="020B0004020202020204" pitchFamily="34" charset="0"/>
                <a:ea typeface="Times New Roman" panose="02020603050405020304" pitchFamily="18" charset="0"/>
              </a:rPr>
              <a:t>Η διατήρηση αυτής της πανάρχαιας γεωργικής πρακτικής ενισχύεται διαχρονικά στο πλαίσιο της Αγροτικής Ανάπτυξης (Πυλώνας 2) της Κοινής Αγροτικής Πολιτικής.</a:t>
            </a:r>
          </a:p>
          <a:p>
            <a:pPr marL="45720" indent="0" algn="just">
              <a:lnSpc>
                <a:spcPct val="150000"/>
              </a:lnSpc>
              <a:spcBef>
                <a:spcPts val="0"/>
              </a:spcBef>
              <a:spcAft>
                <a:spcPts val="600"/>
              </a:spcAft>
              <a:buNone/>
            </a:pPr>
            <a:r>
              <a:rPr lang="el-GR" sz="1600" b="1" i="1" u="sng" dirty="0">
                <a:effectLst/>
                <a:latin typeface="Aptos" panose="020B0004020202020204" pitchFamily="34" charset="0"/>
                <a:ea typeface="Times New Roman" panose="02020603050405020304" pitchFamily="18" charset="0"/>
              </a:rPr>
              <a:t>Στόχος του προγράμματος </a:t>
            </a:r>
            <a:r>
              <a:rPr lang="el-GR" sz="1600" dirty="0">
                <a:effectLst/>
                <a:latin typeface="Aptos" panose="020B0004020202020204" pitchFamily="34" charset="0"/>
                <a:ea typeface="Times New Roman" panose="02020603050405020304" pitchFamily="18" charset="0"/>
              </a:rPr>
              <a:t>είναι η διάσωση των τοπικών γεωργικών πρακτικών στην καλλιέργεια του αμπελώνα της Θήρας που τείνουν να εκλείψουν κάτω από οικονομικές πιέσεις, η προστασία του εδάφους από τη διάβρωση, αποσάθρωση και αλλαγή χρήσης, μέσω της συνέχισης της γεωργικής δραστηριότητας.</a:t>
            </a:r>
          </a:p>
          <a:p>
            <a:pPr marL="45720" indent="0" algn="just">
              <a:lnSpc>
                <a:spcPct val="150000"/>
              </a:lnSpc>
              <a:spcBef>
                <a:spcPts val="0"/>
              </a:spcBef>
              <a:spcAft>
                <a:spcPts val="600"/>
              </a:spcAft>
              <a:buNone/>
            </a:pPr>
            <a:r>
              <a:rPr lang="el-GR" sz="1600" dirty="0">
                <a:effectLst/>
                <a:latin typeface="Aptos" panose="020B0004020202020204" pitchFamily="34" charset="0"/>
                <a:ea typeface="Times New Roman" panose="02020603050405020304" pitchFamily="18" charset="0"/>
              </a:rPr>
              <a:t> Για την επίτευξη του ως άνω στόχου, ήδη από την Τρίτη Προγραμματική Περίοδο (2000 – 2006) και μέσω του Προγράμματος Αγροτικής Ανάπτυξης, παρέχεται οικονομική ενίσχυση στους κατόχους και καλλιεργητές </a:t>
            </a:r>
            <a:r>
              <a:rPr lang="el-GR" sz="1600" dirty="0" err="1">
                <a:effectLst/>
                <a:latin typeface="Aptos" panose="020B0004020202020204" pitchFamily="34" charset="0"/>
                <a:ea typeface="Times New Roman" panose="02020603050405020304" pitchFamily="18" charset="0"/>
              </a:rPr>
              <a:t>αμπελοτεμαχίων</a:t>
            </a:r>
            <a:r>
              <a:rPr lang="el-GR" sz="1600" dirty="0">
                <a:effectLst/>
                <a:latin typeface="Aptos" panose="020B0004020202020204" pitchFamily="34" charset="0"/>
                <a:ea typeface="Times New Roman" panose="02020603050405020304" pitchFamily="18" charset="0"/>
              </a:rPr>
              <a:t>, με τις εξής υποχρεώσεις:</a:t>
            </a:r>
          </a:p>
          <a:p>
            <a:pPr marL="87630" indent="0" algn="just">
              <a:lnSpc>
                <a:spcPct val="150000"/>
              </a:lnSpc>
              <a:spcBef>
                <a:spcPts val="0"/>
              </a:spcBef>
              <a:buNone/>
            </a:pPr>
            <a:r>
              <a:rPr lang="el-GR" b="1" dirty="0">
                <a:effectLst/>
                <a:latin typeface="Aptos" panose="020B0004020202020204" pitchFamily="34" charset="0"/>
                <a:ea typeface="Times New Roman" panose="02020603050405020304" pitchFamily="18" charset="0"/>
              </a:rPr>
              <a:t>α. διατηρούν τους αμπελώνες τους στην παραδοσιακή τους μορφή  τηρώντας το παραδοσιακό κλάδεμα (κυπελλοειδές «γυριστό» ή «στεφανωτό», κυπελλοειδές με «κουλούρια» ή «πόστες»),</a:t>
            </a:r>
          </a:p>
          <a:p>
            <a:pPr marL="87630" indent="0" algn="just">
              <a:lnSpc>
                <a:spcPct val="150000"/>
              </a:lnSpc>
              <a:spcBef>
                <a:spcPts val="0"/>
              </a:spcBef>
              <a:buNone/>
            </a:pPr>
            <a:r>
              <a:rPr lang="el-GR" b="1" dirty="0">
                <a:effectLst/>
                <a:latin typeface="Aptos" panose="020B0004020202020204" pitchFamily="34" charset="0"/>
                <a:ea typeface="Times New Roman" panose="02020603050405020304" pitchFamily="18" charset="0"/>
              </a:rPr>
              <a:t>β. δημιουργούν χώρο οικολογικής αντιστάθμισης 0,5 μέτρου πέριξ του αγροτεμαχίου, στον οποίο εφαρμόζεται </a:t>
            </a:r>
            <a:r>
              <a:rPr lang="el-GR" b="1" dirty="0" err="1">
                <a:effectLst/>
                <a:latin typeface="Aptos" panose="020B0004020202020204" pitchFamily="34" charset="0"/>
                <a:ea typeface="Times New Roman" panose="02020603050405020304" pitchFamily="18" charset="0"/>
              </a:rPr>
              <a:t>χειρονακτική</a:t>
            </a:r>
            <a:r>
              <a:rPr lang="el-GR" b="1" dirty="0">
                <a:effectLst/>
                <a:latin typeface="Aptos" panose="020B0004020202020204" pitchFamily="34" charset="0"/>
                <a:ea typeface="Times New Roman" panose="02020603050405020304" pitchFamily="18" charset="0"/>
              </a:rPr>
              <a:t> </a:t>
            </a:r>
            <a:r>
              <a:rPr lang="el-GR" b="1" dirty="0" err="1">
                <a:effectLst/>
                <a:latin typeface="Aptos" panose="020B0004020202020204" pitchFamily="34" charset="0"/>
                <a:ea typeface="Times New Roman" panose="02020603050405020304" pitchFamily="18" charset="0"/>
              </a:rPr>
              <a:t>ζιζανιοκτονία</a:t>
            </a:r>
            <a:r>
              <a:rPr lang="el-GR" b="1" dirty="0">
                <a:effectLst/>
                <a:latin typeface="Aptos" panose="020B0004020202020204" pitchFamily="34" charset="0"/>
                <a:ea typeface="Times New Roman" panose="02020603050405020304" pitchFamily="18" charset="0"/>
              </a:rPr>
              <a:t>.</a:t>
            </a:r>
          </a:p>
        </p:txBody>
      </p:sp>
      <p:sp>
        <p:nvSpPr>
          <p:cNvPr id="6" name="Θέση υποσέλιδου 5">
            <a:extLst>
              <a:ext uri="{FF2B5EF4-FFF2-40B4-BE49-F238E27FC236}">
                <a16:creationId xmlns:a16="http://schemas.microsoft.com/office/drawing/2014/main" id="{2335958F-CC29-B4AA-1C6B-29F78790FB64}"/>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3943928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id="{553D7FC7-7514-6C9C-882E-CC247710DA03}"/>
              </a:ext>
            </a:extLst>
          </p:cNvPr>
          <p:cNvSpPr>
            <a:spLocks noGrp="1"/>
          </p:cNvSpPr>
          <p:nvPr>
            <p:ph idx="1"/>
          </p:nvPr>
        </p:nvSpPr>
        <p:spPr>
          <a:xfrm>
            <a:off x="254000" y="2472266"/>
            <a:ext cx="11531599" cy="2218267"/>
          </a:xfrm>
        </p:spPr>
        <p:txBody>
          <a:bodyPr>
            <a:noAutofit/>
          </a:bodyPr>
          <a:lstStyle/>
          <a:p>
            <a:pPr marL="45720" indent="0">
              <a:spcBef>
                <a:spcPts val="0"/>
              </a:spcBef>
              <a:buNone/>
            </a:pPr>
            <a:r>
              <a:rPr lang="el-GR" sz="1400" dirty="0">
                <a:effectLst/>
                <a:latin typeface="Calibri" panose="020F0502020204030204" pitchFamily="34" charset="0"/>
                <a:ea typeface="Times New Roman" panose="02020603050405020304" pitchFamily="18" charset="0"/>
              </a:rPr>
              <a:t> </a:t>
            </a:r>
            <a:endParaRPr lang="el-GR" sz="1400" dirty="0">
              <a:effectLst/>
              <a:latin typeface="Times New Roman" panose="02020603050405020304" pitchFamily="18" charset="0"/>
              <a:ea typeface="Times New Roman" panose="02020603050405020304" pitchFamily="18" charset="0"/>
            </a:endParaRPr>
          </a:p>
          <a:p>
            <a:pPr marL="45720" indent="0" algn="just">
              <a:lnSpc>
                <a:spcPct val="150000"/>
              </a:lnSpc>
              <a:spcBef>
                <a:spcPts val="0"/>
              </a:spcBef>
              <a:buNone/>
            </a:pPr>
            <a:r>
              <a:rPr lang="el-GR" dirty="0" err="1">
                <a:effectLst/>
                <a:latin typeface="Calibri" panose="020F0502020204030204" pitchFamily="34" charset="0"/>
                <a:ea typeface="Times New Roman" panose="02020603050405020304" pitchFamily="18" charset="0"/>
              </a:rPr>
              <a:t>Στ</a:t>
            </a:r>
            <a:r>
              <a:rPr lang="en-US" dirty="0">
                <a:effectLst/>
                <a:latin typeface="Calibri" panose="020F0502020204030204" pitchFamily="34" charset="0"/>
                <a:ea typeface="Times New Roman" panose="02020603050405020304" pitchFamily="18" charset="0"/>
              </a:rPr>
              <a:t>o </a:t>
            </a:r>
            <a:r>
              <a:rPr lang="el-GR" dirty="0">
                <a:effectLst/>
                <a:latin typeface="Calibri" panose="020F0502020204030204" pitchFamily="34" charset="0"/>
                <a:ea typeface="Times New Roman" panose="02020603050405020304" pitchFamily="18" charset="0"/>
              </a:rPr>
              <a:t>(ΠΑΑ) 2014-2022 περιλήφθηκε η </a:t>
            </a:r>
            <a:r>
              <a:rPr lang="el-GR" dirty="0" err="1">
                <a:effectLst/>
                <a:latin typeface="Calibri" panose="020F0502020204030204" pitchFamily="34" charset="0"/>
                <a:ea typeface="Times New Roman" panose="02020603050405020304" pitchFamily="18" charset="0"/>
              </a:rPr>
              <a:t>γεωργοπεριβαλλοντική</a:t>
            </a:r>
            <a:r>
              <a:rPr lang="el-GR" dirty="0">
                <a:effectLst/>
                <a:latin typeface="Calibri" panose="020F0502020204030204" pitchFamily="34" charset="0"/>
                <a:ea typeface="Times New Roman" panose="02020603050405020304" pitchFamily="18" charset="0"/>
              </a:rPr>
              <a:t> δράση </a:t>
            </a:r>
            <a:r>
              <a:rPr lang="el-GR" b="1" dirty="0">
                <a:effectLst/>
                <a:latin typeface="Calibri" panose="020F0502020204030204" pitchFamily="34" charset="0"/>
                <a:ea typeface="Times New Roman" panose="02020603050405020304" pitchFamily="18" charset="0"/>
              </a:rPr>
              <a:t>10.1.03 «Διατήρηση </a:t>
            </a:r>
            <a:r>
              <a:rPr lang="el-GR" b="1" dirty="0" err="1">
                <a:effectLst/>
                <a:latin typeface="Calibri" panose="020F0502020204030204" pitchFamily="34" charset="0"/>
                <a:ea typeface="Times New Roman" panose="02020603050405020304" pitchFamily="18" charset="0"/>
              </a:rPr>
              <a:t>αμπελοκομικής</a:t>
            </a:r>
            <a:r>
              <a:rPr lang="el-GR" b="1" dirty="0">
                <a:effectLst/>
                <a:latin typeface="Calibri" panose="020F0502020204030204" pitchFamily="34" charset="0"/>
                <a:ea typeface="Times New Roman" panose="02020603050405020304" pitchFamily="18" charset="0"/>
              </a:rPr>
              <a:t> πρακτικής στον αμπελώνα Ν. Θήρας»  του Μέτρου 10 «</a:t>
            </a:r>
            <a:r>
              <a:rPr lang="el-GR" b="1" dirty="0" err="1">
                <a:effectLst/>
                <a:latin typeface="Calibri" panose="020F0502020204030204" pitchFamily="34" charset="0"/>
                <a:ea typeface="Times New Roman" panose="02020603050405020304" pitchFamily="18" charset="0"/>
              </a:rPr>
              <a:t>Γεωργοπεριβαλλοντικά</a:t>
            </a:r>
            <a:r>
              <a:rPr lang="el-GR" b="1" dirty="0">
                <a:effectLst/>
                <a:latin typeface="Calibri" panose="020F0502020204030204" pitchFamily="34" charset="0"/>
                <a:ea typeface="Times New Roman" panose="02020603050405020304" pitchFamily="18" charset="0"/>
              </a:rPr>
              <a:t> και κλιματικά μέτρα». </a:t>
            </a:r>
            <a:endParaRPr lang="el-GR" b="1" dirty="0">
              <a:effectLst/>
              <a:latin typeface="Times New Roman" panose="02020603050405020304" pitchFamily="18" charset="0"/>
              <a:ea typeface="Times New Roman" panose="02020603050405020304" pitchFamily="18" charset="0"/>
            </a:endParaRPr>
          </a:p>
          <a:p>
            <a:pPr marL="45720" indent="0" algn="just">
              <a:lnSpc>
                <a:spcPct val="150000"/>
              </a:lnSpc>
              <a:spcBef>
                <a:spcPts val="0"/>
              </a:spcBef>
              <a:buNone/>
            </a:pPr>
            <a:r>
              <a:rPr lang="el-GR" dirty="0">
                <a:latin typeface="Calibri" panose="020F0502020204030204" pitchFamily="34" charset="0"/>
                <a:ea typeface="Times New Roman" panose="02020603050405020304" pitchFamily="18" charset="0"/>
              </a:rPr>
              <a:t>Στην πρόσκληση του 2019</a:t>
            </a:r>
            <a:r>
              <a:rPr lang="el-GR" dirty="0">
                <a:effectLst/>
                <a:latin typeface="Calibri" panose="020F0502020204030204" pitchFamily="34" charset="0"/>
                <a:ea typeface="Times New Roman" panose="02020603050405020304" pitchFamily="18" charset="0"/>
              </a:rPr>
              <a:t> συνολικού προϋπολογισμού </a:t>
            </a:r>
            <a:r>
              <a:rPr lang="el-GR" sz="2400" b="1" dirty="0">
                <a:effectLst/>
                <a:latin typeface="Calibri" panose="020F0502020204030204" pitchFamily="34" charset="0"/>
                <a:ea typeface="Times New Roman" panose="02020603050405020304" pitchFamily="18" charset="0"/>
              </a:rPr>
              <a:t>2.500.000 € εντάχθηκαν 645 δικαιούχοι με συνολική έκταση 737 εκτάρια και συνολικό προϋπολογισμό πενταετίας 2,8 εκατ. €. </a:t>
            </a:r>
            <a:endParaRPr lang="el-GR" b="1" dirty="0">
              <a:effectLst/>
              <a:latin typeface="Times New Roman" panose="02020603050405020304" pitchFamily="18" charset="0"/>
              <a:ea typeface="Times New Roman" panose="02020603050405020304" pitchFamily="18" charset="0"/>
            </a:endParaRPr>
          </a:p>
        </p:txBody>
      </p:sp>
      <p:sp>
        <p:nvSpPr>
          <p:cNvPr id="6" name="Τίτλος 1">
            <a:extLst>
              <a:ext uri="{FF2B5EF4-FFF2-40B4-BE49-F238E27FC236}">
                <a16:creationId xmlns:a16="http://schemas.microsoft.com/office/drawing/2014/main" id="{62215F71-BC7E-AA27-2095-29FBD20E99CA}"/>
              </a:ext>
            </a:extLst>
          </p:cNvPr>
          <p:cNvSpPr txBox="1">
            <a:spLocks/>
          </p:cNvSpPr>
          <p:nvPr/>
        </p:nvSpPr>
        <p:spPr>
          <a:xfrm>
            <a:off x="800098" y="169333"/>
            <a:ext cx="10439401" cy="685800"/>
          </a:xfrm>
          <a:prstGeom prst="rect">
            <a:avLst/>
          </a:prstGeom>
          <a:solidFill>
            <a:schemeClr val="tx2">
              <a:lumMod val="60000"/>
              <a:lumOff val="40000"/>
            </a:schemeClr>
          </a:solidFill>
          <a:effectLst>
            <a:outerShdw blurRad="50800" dir="14400000">
              <a:srgbClr val="000000">
                <a:alpha val="60000"/>
              </a:srgbClr>
            </a:outerShdw>
          </a:effectLst>
        </p:spPr>
        <p:txBody>
          <a:bodyPr vert="horz" lIns="91440" tIns="45720" rIns="91440" bIns="45720" rtlCol="0" anchor="b">
            <a:normAutofit fontScale="97500" lnSpcReduction="10000"/>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sz="2000">
                <a:solidFill>
                  <a:schemeClr val="tx1"/>
                </a:solidFill>
                <a:latin typeface="Calibri" panose="020F0502020204030204" pitchFamily="34" charset="0"/>
                <a:ea typeface="Times New Roman" panose="02020603050405020304" pitchFamily="18" charset="0"/>
              </a:rPr>
              <a:t>Πορεία εφαρμογής της γεωργοπεριβαλλοντικής δράσης για την διατήρηση της αμπελοκομικής πρακτικής στον αμπελώνα της Θήρας και Θηρασιάς. </a:t>
            </a:r>
            <a:endParaRPr lang="el-GR" sz="1300" dirty="0">
              <a:solidFill>
                <a:schemeClr val="tx1"/>
              </a:solidFill>
            </a:endParaRPr>
          </a:p>
        </p:txBody>
      </p:sp>
      <p:sp>
        <p:nvSpPr>
          <p:cNvPr id="7" name="Θέση υποσέλιδου 6">
            <a:extLst>
              <a:ext uri="{FF2B5EF4-FFF2-40B4-BE49-F238E27FC236}">
                <a16:creationId xmlns:a16="http://schemas.microsoft.com/office/drawing/2014/main" id="{6B45AC1A-45E9-73EB-72AE-3E4A8062DAD1}"/>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189262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id="{553D7FC7-7514-6C9C-882E-CC247710DA03}"/>
              </a:ext>
            </a:extLst>
          </p:cNvPr>
          <p:cNvSpPr>
            <a:spLocks noGrp="1"/>
          </p:cNvSpPr>
          <p:nvPr>
            <p:ph idx="1"/>
          </p:nvPr>
        </p:nvSpPr>
        <p:spPr>
          <a:xfrm>
            <a:off x="330200" y="1794934"/>
            <a:ext cx="11531599" cy="4851400"/>
          </a:xfrm>
        </p:spPr>
        <p:txBody>
          <a:bodyPr>
            <a:noAutofit/>
          </a:bodyPr>
          <a:lstStyle/>
          <a:p>
            <a:pPr algn="just">
              <a:lnSpc>
                <a:spcPct val="150000"/>
              </a:lnSpc>
              <a:spcAft>
                <a:spcPts val="600"/>
              </a:spcAft>
            </a:pPr>
            <a:r>
              <a:rPr lang="el-GR" sz="1800" dirty="0">
                <a:effectLst/>
                <a:latin typeface="Calibri" panose="020F0502020204030204" pitchFamily="34" charset="0"/>
                <a:ea typeface="Times New Roman" panose="02020603050405020304" pitchFamily="18" charset="0"/>
              </a:rPr>
              <a:t>Το Υπουργείο αντιλαμβανόμενο την σπουδαιότητα της παροχής κινήτρων για την διατήρηση του ιδιαίτερου αγροτικού τοπίου της Σαντορίνης και τη συνέχιση της παραδοσιακής αμπελουργίας στα νησιά της Θήρας και της Θηρασιάς, συμπεριέλαβε τη δράση αυτή και στο Στρατηγικό Σχέδιο της νέας ΚΑΠ 2023-2027, στο πλαίσιο της </a:t>
            </a:r>
            <a:r>
              <a:rPr lang="el-GR" sz="2000" b="1" dirty="0">
                <a:effectLst/>
                <a:latin typeface="Calibri" panose="020F0502020204030204" pitchFamily="34" charset="0"/>
                <a:ea typeface="Times New Roman" panose="02020603050405020304" pitchFamily="18" charset="0"/>
              </a:rPr>
              <a:t>Παρέμβασης </a:t>
            </a:r>
            <a:r>
              <a:rPr lang="el-GR" sz="2400" b="1" dirty="0">
                <a:effectLst/>
                <a:latin typeface="Calibri" panose="020F0502020204030204" pitchFamily="34" charset="0"/>
                <a:ea typeface="Times New Roman" panose="02020603050405020304" pitchFamily="18" charset="0"/>
              </a:rPr>
              <a:t>Π3 -</a:t>
            </a:r>
            <a:r>
              <a:rPr lang="el-GR" sz="2400" b="1" i="1" dirty="0">
                <a:effectLst/>
                <a:latin typeface="Calibri" panose="020F0502020204030204" pitchFamily="34" charset="0"/>
                <a:ea typeface="Times New Roman" panose="02020603050405020304" pitchFamily="18" charset="0"/>
              </a:rPr>
              <a:t>70-1.2 «Ενισχύσεις για την προστασία του αγροτικού τοπίου», ως δράση 2 «Διατήρηση </a:t>
            </a:r>
            <a:r>
              <a:rPr lang="el-GR" sz="2400" b="1" i="1" dirty="0" err="1">
                <a:effectLst/>
                <a:latin typeface="Calibri" panose="020F0502020204030204" pitchFamily="34" charset="0"/>
                <a:ea typeface="Times New Roman" panose="02020603050405020304" pitchFamily="18" charset="0"/>
              </a:rPr>
              <a:t>Αμπελοκομικής</a:t>
            </a:r>
            <a:r>
              <a:rPr lang="el-GR" sz="2400" b="1" i="1" dirty="0">
                <a:effectLst/>
                <a:latin typeface="Calibri" panose="020F0502020204030204" pitchFamily="34" charset="0"/>
                <a:ea typeface="Times New Roman" panose="02020603050405020304" pitchFamily="18" charset="0"/>
              </a:rPr>
              <a:t> Πρακτικής στον Αμπελώνα νήσων Θήρας και </a:t>
            </a:r>
            <a:r>
              <a:rPr lang="el-GR" sz="2400" b="1" i="1" dirty="0" err="1">
                <a:effectLst/>
                <a:latin typeface="Calibri" panose="020F0502020204030204" pitchFamily="34" charset="0"/>
                <a:ea typeface="Times New Roman" panose="02020603050405020304" pitchFamily="18" charset="0"/>
              </a:rPr>
              <a:t>Θηρασίας</a:t>
            </a:r>
            <a:r>
              <a:rPr lang="el-GR" sz="2400" b="1" i="1" dirty="0">
                <a:effectLst/>
                <a:latin typeface="Calibri" panose="020F0502020204030204" pitchFamily="34" charset="0"/>
                <a:ea typeface="Times New Roman" panose="02020603050405020304" pitchFamily="18" charset="0"/>
              </a:rPr>
              <a:t>». </a:t>
            </a:r>
            <a:endParaRPr lang="el-GR" sz="2000" b="1" i="1" dirty="0">
              <a:effectLst/>
              <a:latin typeface="Times New Roman" panose="02020603050405020304" pitchFamily="18" charset="0"/>
              <a:ea typeface="Times New Roman" panose="02020603050405020304" pitchFamily="18" charset="0"/>
            </a:endParaRPr>
          </a:p>
          <a:p>
            <a:pPr algn="just">
              <a:lnSpc>
                <a:spcPct val="150000"/>
              </a:lnSpc>
              <a:spcAft>
                <a:spcPts val="600"/>
              </a:spcAft>
            </a:pPr>
            <a:r>
              <a:rPr lang="el-GR" sz="1800" dirty="0">
                <a:effectLst/>
                <a:latin typeface="Calibri" panose="020F0502020204030204" pitchFamily="34" charset="0"/>
                <a:ea typeface="Times New Roman" panose="02020603050405020304" pitchFamily="18" charset="0"/>
              </a:rPr>
              <a:t>Ο σχεδιασμός μας για την ενεργοποίηση της δράσης περιλαμβάνει την έκδοση προδημοσίευσης της Πρόσκλησης Εκδήλωσης Ενδιαφέροντος,  </a:t>
            </a:r>
            <a:r>
              <a:rPr lang="el-GR" sz="2400" b="1" dirty="0">
                <a:effectLst/>
                <a:latin typeface="Calibri" panose="020F0502020204030204" pitchFamily="34" charset="0"/>
                <a:ea typeface="Times New Roman" panose="02020603050405020304" pitchFamily="18" charset="0"/>
              </a:rPr>
              <a:t>εντός του Ιουλίου του 2025</a:t>
            </a:r>
            <a:r>
              <a:rPr lang="el-GR" sz="1800" dirty="0">
                <a:effectLst/>
                <a:latin typeface="Calibri" panose="020F0502020204030204" pitchFamily="34" charset="0"/>
                <a:ea typeface="Times New Roman" panose="02020603050405020304" pitchFamily="18" charset="0"/>
              </a:rPr>
              <a:t>, προκειμένου οι υποψήφιοι δικαιούχοι να ενημερωθούν, ενώ οι δεσμεύσεις τους θα ξεκινούν από το έτος εφαρμογής 2025. </a:t>
            </a:r>
            <a:r>
              <a:rPr lang="el-GR" sz="2000" b="1" dirty="0">
                <a:effectLst/>
                <a:latin typeface="Calibri" panose="020F0502020204030204" pitchFamily="34" charset="0"/>
                <a:ea typeface="Times New Roman" panose="02020603050405020304" pitchFamily="18" charset="0"/>
              </a:rPr>
              <a:t>Το ύψος της ενίσχυσης ανέρχεται σε 765 € ανά εκτάριο ετησίως </a:t>
            </a:r>
            <a:r>
              <a:rPr lang="el-GR" sz="1800" dirty="0">
                <a:effectLst/>
                <a:latin typeface="Calibri" panose="020F0502020204030204" pitchFamily="34" charset="0"/>
                <a:ea typeface="Times New Roman" panose="02020603050405020304" pitchFamily="18" charset="0"/>
              </a:rPr>
              <a:t>και οι δεσμεύσεις είναι πενταετούς διάρκειας.</a:t>
            </a:r>
            <a:endParaRPr lang="el-GR" sz="1800" dirty="0">
              <a:effectLst/>
              <a:latin typeface="Times New Roman" panose="02020603050405020304" pitchFamily="18" charset="0"/>
              <a:ea typeface="Times New Roman" panose="02020603050405020304" pitchFamily="18" charset="0"/>
            </a:endParaRPr>
          </a:p>
        </p:txBody>
      </p:sp>
      <p:sp>
        <p:nvSpPr>
          <p:cNvPr id="6" name="Τίτλος 1">
            <a:extLst>
              <a:ext uri="{FF2B5EF4-FFF2-40B4-BE49-F238E27FC236}">
                <a16:creationId xmlns:a16="http://schemas.microsoft.com/office/drawing/2014/main" id="{112A71F8-618B-CC14-C3AA-79E133E9EC52}"/>
              </a:ext>
            </a:extLst>
          </p:cNvPr>
          <p:cNvSpPr txBox="1">
            <a:spLocks/>
          </p:cNvSpPr>
          <p:nvPr/>
        </p:nvSpPr>
        <p:spPr>
          <a:xfrm>
            <a:off x="706966" y="211666"/>
            <a:ext cx="10439401" cy="685800"/>
          </a:xfrm>
          <a:prstGeom prst="rect">
            <a:avLst/>
          </a:prstGeom>
          <a:solidFill>
            <a:schemeClr val="tx2">
              <a:lumMod val="60000"/>
              <a:lumOff val="40000"/>
            </a:schemeClr>
          </a:solidFill>
          <a:effectLst>
            <a:outerShdw blurRad="50800" dir="14400000">
              <a:srgbClr val="000000">
                <a:alpha val="60000"/>
              </a:srgbClr>
            </a:outerShdw>
          </a:effectLst>
        </p:spPr>
        <p:txBody>
          <a:bodyPr vert="horz" lIns="91440" tIns="45720" rIns="91440" bIns="45720" rtlCol="0" anchor="b">
            <a:normAutofit fontScale="97500" lnSpcReduction="10000"/>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sz="2000">
                <a:solidFill>
                  <a:schemeClr val="tx1"/>
                </a:solidFill>
                <a:latin typeface="Calibri" panose="020F0502020204030204" pitchFamily="34" charset="0"/>
                <a:ea typeface="Times New Roman" panose="02020603050405020304" pitchFamily="18" charset="0"/>
              </a:rPr>
              <a:t>Πορεία εφαρμογής της γεωργοπεριβαλλοντικής δράσης για την διατήρηση της αμπελοκομικής πρακτικής στον αμπελώνα της Θήρας και Θηρασιάς. </a:t>
            </a:r>
            <a:endParaRPr lang="el-GR" sz="1300" dirty="0">
              <a:solidFill>
                <a:schemeClr val="tx1"/>
              </a:solidFill>
            </a:endParaRPr>
          </a:p>
        </p:txBody>
      </p:sp>
      <p:sp>
        <p:nvSpPr>
          <p:cNvPr id="7" name="Θέση υποσέλιδου 6">
            <a:extLst>
              <a:ext uri="{FF2B5EF4-FFF2-40B4-BE49-F238E27FC236}">
                <a16:creationId xmlns:a16="http://schemas.microsoft.com/office/drawing/2014/main" id="{F7714F6A-B4F3-666D-34F7-BFFAABFE2580}"/>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3886250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6917790-6AB2-9481-D18A-1EF05D49A6B7}"/>
              </a:ext>
            </a:extLst>
          </p:cNvPr>
          <p:cNvSpPr txBox="1"/>
          <p:nvPr/>
        </p:nvSpPr>
        <p:spPr>
          <a:xfrm>
            <a:off x="719666" y="1028343"/>
            <a:ext cx="10752667" cy="5324535"/>
          </a:xfrm>
          <a:prstGeom prst="rect">
            <a:avLst/>
          </a:prstGeom>
          <a:solidFill>
            <a:schemeClr val="tx2">
              <a:lumMod val="60000"/>
              <a:lumOff val="40000"/>
            </a:schemeClr>
          </a:solidFill>
        </p:spPr>
        <p:txBody>
          <a:bodyPr wrap="square">
            <a:spAutoFit/>
          </a:bodyPr>
          <a:lstStyle/>
          <a:p>
            <a:pPr algn="ctr"/>
            <a:r>
              <a:rPr lang="el-GR" sz="2000" dirty="0">
                <a:effectLst/>
                <a:latin typeface="Aptos" panose="020B0004020202020204" pitchFamily="34" charset="0"/>
                <a:ea typeface="Aptos" panose="020B0004020202020204" pitchFamily="34" charset="0"/>
                <a:cs typeface="Aptos" panose="020B0004020202020204" pitchFamily="34" charset="0"/>
              </a:rPr>
              <a:t>Ως προς την κατανομή των αμπελουργικών εκτάσεων (στοιχεία 2022) στην Ελλάδα, το 52,8% βρίσκεται στην Πελοπόννησο, την Κρήτη και τη Στερεά Ελλάδα.</a:t>
            </a:r>
          </a:p>
          <a:p>
            <a:pPr algn="ctr"/>
            <a:endParaRPr lang="el-GR" sz="2000" dirty="0">
              <a:effectLst/>
              <a:latin typeface="Aptos" panose="020B0004020202020204" pitchFamily="34" charset="0"/>
              <a:ea typeface="Aptos" panose="020B0004020202020204" pitchFamily="34" charset="0"/>
              <a:cs typeface="Aptos" panose="020B0004020202020204" pitchFamily="34" charset="0"/>
            </a:endParaRPr>
          </a:p>
          <a:p>
            <a:pPr algn="ctr"/>
            <a:r>
              <a:rPr lang="el-GR" sz="2000" b="1" dirty="0">
                <a:effectLst/>
                <a:latin typeface="Aptos" panose="020B0004020202020204" pitchFamily="34" charset="0"/>
                <a:ea typeface="Aptos" panose="020B0004020202020204" pitchFamily="34" charset="0"/>
                <a:cs typeface="Aptos" panose="020B0004020202020204" pitchFamily="34" charset="0"/>
              </a:rPr>
              <a:t>Οι κυριότερες αμπελουργικές εκτάσεις</a:t>
            </a:r>
            <a:endParaRPr lang="el-GR" sz="2000" dirty="0">
              <a:effectLst/>
              <a:latin typeface="Aptos" panose="020B0004020202020204" pitchFamily="34" charset="0"/>
              <a:ea typeface="Aptos" panose="020B0004020202020204" pitchFamily="34" charset="0"/>
              <a:cs typeface="Aptos" panose="020B0004020202020204" pitchFamily="34" charset="0"/>
            </a:endParaRPr>
          </a:p>
          <a:p>
            <a:pPr algn="ctr"/>
            <a:r>
              <a:rPr lang="el-GR" sz="2000" dirty="0">
                <a:effectLst/>
                <a:latin typeface="Aptos" panose="020B0004020202020204" pitchFamily="34" charset="0"/>
                <a:ea typeface="Aptos" panose="020B0004020202020204" pitchFamily="34" charset="0"/>
                <a:cs typeface="Aptos" panose="020B0004020202020204" pitchFamily="34" charset="0"/>
              </a:rPr>
              <a:t>-Πελοπόννησος: 15,9%</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-Δυτική Ελλάδα: 14%</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-Κρήτη: 11,9%</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-Στερεά Ελλάδα: 11%</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-Αττική: 9,8%</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-Κεντρική Μακεδονία: 7,4%</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-Θεσσαλία: 6,5%</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-Νότιο Αιγαίο: 6%</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-Βόρειο Αιγαίο: 4,4%</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-Νησιά Ιονίου: 4,3%</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-Δυτική Μακεδονία: 4,2%</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-Ανατολική Μακεδονία – Θράκη: 3,4%</a:t>
            </a:r>
          </a:p>
          <a:p>
            <a:pPr algn="ctr"/>
            <a:r>
              <a:rPr lang="el-GR" sz="2000" dirty="0">
                <a:effectLst/>
                <a:latin typeface="Aptos" panose="020B0004020202020204" pitchFamily="34" charset="0"/>
                <a:ea typeface="Aptos" panose="020B0004020202020204" pitchFamily="34" charset="0"/>
                <a:cs typeface="Aptos" panose="020B0004020202020204" pitchFamily="34" charset="0"/>
              </a:rPr>
              <a:t>Ήπειρος: 1,3%</a:t>
            </a:r>
          </a:p>
        </p:txBody>
      </p:sp>
      <p:sp>
        <p:nvSpPr>
          <p:cNvPr id="2" name="Θέση υποσέλιδου 1">
            <a:extLst>
              <a:ext uri="{FF2B5EF4-FFF2-40B4-BE49-F238E27FC236}">
                <a16:creationId xmlns:a16="http://schemas.microsoft.com/office/drawing/2014/main" id="{7C4A8B4D-5370-04CD-0FB8-3CB484A83B25}"/>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847732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053166D-4468-955A-BB5B-0565636D60F3}"/>
              </a:ext>
            </a:extLst>
          </p:cNvPr>
          <p:cNvSpPr>
            <a:spLocks noGrp="1"/>
          </p:cNvSpPr>
          <p:nvPr>
            <p:ph idx="1"/>
          </p:nvPr>
        </p:nvSpPr>
        <p:spPr>
          <a:xfrm>
            <a:off x="508000" y="245533"/>
            <a:ext cx="11370733" cy="6400800"/>
          </a:xfrm>
          <a:solidFill>
            <a:schemeClr val="accent4">
              <a:lumMod val="20000"/>
              <a:lumOff val="80000"/>
            </a:schemeClr>
          </a:solidFill>
        </p:spPr>
        <p:txBody>
          <a:bodyPr>
            <a:normAutofit lnSpcReduction="10000"/>
          </a:bodyPr>
          <a:lstStyle/>
          <a:p>
            <a:pPr algn="l"/>
            <a:r>
              <a:rPr lang="el-GR" sz="1800" b="0" i="0" dirty="0">
                <a:solidFill>
                  <a:srgbClr val="080809"/>
                </a:solidFill>
                <a:effectLst/>
              </a:rPr>
              <a:t>Στα 14,2 εκατ. ευρώ ανέρχεται η χρηματοδότηση των αιτημάτων για ένταξη στην παρέμβαση Π2 -58.5 «Προώθηση οίνων σε τρίτες χώρες», του ΣΣ ΚΑΠ 2023 2027.</a:t>
            </a:r>
          </a:p>
          <a:p>
            <a:pPr algn="l"/>
            <a:r>
              <a:rPr lang="el-GR" sz="1800" b="0" i="0" dirty="0">
                <a:solidFill>
                  <a:srgbClr val="080809"/>
                </a:solidFill>
                <a:effectLst/>
              </a:rPr>
              <a:t>Η ανταπόκριση του κλάδου για ενίσχυση της εξωστρέφειας υπήρξε τόσο σημαντική, ώστε τα αιτήματα για στήριξη, </a:t>
            </a:r>
            <a:r>
              <a:rPr lang="el-GR" sz="1800" b="1" i="0" dirty="0">
                <a:solidFill>
                  <a:srgbClr val="080809"/>
                </a:solidFill>
                <a:effectLst/>
              </a:rPr>
              <a:t>υπερκάλυψαν τον ετήσιο διαθέσιμο προϋπολογισμό </a:t>
            </a:r>
            <a:r>
              <a:rPr lang="el-GR" sz="1800" b="0" i="0" dirty="0">
                <a:solidFill>
                  <a:srgbClr val="080809"/>
                </a:solidFill>
                <a:effectLst/>
              </a:rPr>
              <a:t>για το 2ο και το 3ο έτος της Παρέμβασης (2026-2027), συνολικού ύψους 10 εκ. ευρώ από </a:t>
            </a:r>
            <a:r>
              <a:rPr lang="el-GR" sz="1800" b="0" i="0" dirty="0" err="1">
                <a:solidFill>
                  <a:srgbClr val="080809"/>
                </a:solidFill>
                <a:effectLst/>
              </a:rPr>
              <a:t>Ενωσιακούς</a:t>
            </a:r>
            <a:r>
              <a:rPr lang="el-GR" sz="1800" b="0" i="0" dirty="0">
                <a:solidFill>
                  <a:srgbClr val="080809"/>
                </a:solidFill>
                <a:effectLst/>
              </a:rPr>
              <a:t> πόρους και 4,2 εκ. ευρώ από εθνικούς πόρους.</a:t>
            </a:r>
          </a:p>
          <a:p>
            <a:pPr marL="45720" indent="0" algn="l">
              <a:buNone/>
            </a:pPr>
            <a:endParaRPr lang="en-US" b="0" i="0" dirty="0">
              <a:solidFill>
                <a:srgbClr val="080809"/>
              </a:solidFill>
              <a:effectLst/>
            </a:endParaRPr>
          </a:p>
          <a:p>
            <a:pPr marL="45720" indent="0" algn="l">
              <a:buNone/>
            </a:pPr>
            <a:endParaRPr lang="en-US" dirty="0">
              <a:solidFill>
                <a:srgbClr val="080809"/>
              </a:solidFill>
            </a:endParaRPr>
          </a:p>
          <a:p>
            <a:pPr marL="45720" indent="0" algn="l">
              <a:buNone/>
            </a:pPr>
            <a:endParaRPr lang="en-US" b="0" i="0" dirty="0">
              <a:solidFill>
                <a:srgbClr val="080809"/>
              </a:solidFill>
              <a:effectLst/>
            </a:endParaRPr>
          </a:p>
          <a:p>
            <a:pPr marL="45720" indent="0" algn="l">
              <a:buNone/>
            </a:pPr>
            <a:endParaRPr lang="en-US" dirty="0">
              <a:solidFill>
                <a:srgbClr val="080809"/>
              </a:solidFill>
            </a:endParaRPr>
          </a:p>
          <a:p>
            <a:pPr marL="45720" indent="0" algn="l">
              <a:buNone/>
            </a:pPr>
            <a:endParaRPr lang="en-US" b="0" i="0" dirty="0">
              <a:solidFill>
                <a:srgbClr val="080809"/>
              </a:solidFill>
              <a:effectLst/>
            </a:endParaRPr>
          </a:p>
          <a:p>
            <a:pPr marL="45720" indent="0" algn="l">
              <a:buNone/>
            </a:pPr>
            <a:endParaRPr lang="el-GR" b="0" i="0" dirty="0">
              <a:solidFill>
                <a:srgbClr val="080809"/>
              </a:solidFill>
              <a:effectLst/>
            </a:endParaRPr>
          </a:p>
          <a:p>
            <a:r>
              <a:rPr lang="en-US" sz="1800" b="0" i="0" dirty="0">
                <a:solidFill>
                  <a:srgbClr val="080809"/>
                </a:solidFill>
                <a:effectLst/>
              </a:rPr>
              <a:t>“</a:t>
            </a:r>
            <a:r>
              <a:rPr lang="el-GR" sz="1800" b="0" i="1" dirty="0">
                <a:solidFill>
                  <a:srgbClr val="080809"/>
                </a:solidFill>
                <a:effectLst/>
              </a:rPr>
              <a:t>Η ελληνική οινοποιία αποτελεί πρεσβευτή ποιότητας, πολιτισμού και παράδοσης για τη χώρα μας στο εξωτερικό. Μέσα από </a:t>
            </a:r>
            <a:r>
              <a:rPr lang="el-GR" sz="1800" b="0" i="1" dirty="0" err="1">
                <a:solidFill>
                  <a:srgbClr val="080809"/>
                </a:solidFill>
                <a:effectLst/>
              </a:rPr>
              <a:t>στοχευμένες</a:t>
            </a:r>
            <a:r>
              <a:rPr lang="el-GR" sz="1800" b="0" i="1" dirty="0">
                <a:solidFill>
                  <a:srgbClr val="080809"/>
                </a:solidFill>
                <a:effectLst/>
              </a:rPr>
              <a:t> παρεμβάσεις, όπως η Π2-58.5, δίνουμε τη δυνατότητα στους Έλληνες παραγωγούς να επενδύσουν στην εξωστρέφεια, να χτίσουν νέες εμπορικές σχέσεις και να κατακτήσουν αγορές υψηλών απαιτήσεων. Η υπερκάλυψη του προϋπολογισμού αποδεικνύει την ετοιμότητα και τον δυναμισμό του κλάδου και μας ενθαρρύνει να συνεχίσουμε με μεγαλύτερη ένταση την υποστήριξή του. Στόχος μας είναι να μετατρέψουμε την ελληνική γεωργία σε ισχυρό πυλώνα ανάπτυξης και εξαγωγικής υπεραξίας, με το ελληνικό κρασί να κατέχει κεντρική θέση σε αυτή την προσπάθεια</a:t>
            </a:r>
            <a:r>
              <a:rPr lang="el-GR" sz="1800" b="0" i="0" dirty="0">
                <a:solidFill>
                  <a:srgbClr val="080809"/>
                </a:solidFill>
                <a:effectLst/>
              </a:rPr>
              <a:t>» </a:t>
            </a:r>
            <a:r>
              <a:rPr lang="el-GR" sz="1800" dirty="0">
                <a:solidFill>
                  <a:srgbClr val="080809"/>
                </a:solidFill>
              </a:rPr>
              <a:t>Κώστας Τσιάρας, Υπουργός </a:t>
            </a:r>
            <a:r>
              <a:rPr lang="el-GR" sz="1800" dirty="0" err="1">
                <a:solidFill>
                  <a:srgbClr val="080809"/>
                </a:solidFill>
              </a:rPr>
              <a:t>ΥπΑΑΤ</a:t>
            </a:r>
            <a:r>
              <a:rPr lang="el-GR" sz="1800" dirty="0">
                <a:solidFill>
                  <a:srgbClr val="080809"/>
                </a:solidFill>
              </a:rPr>
              <a:t> </a:t>
            </a:r>
            <a:endParaRPr lang="el-GR" sz="1800" dirty="0"/>
          </a:p>
        </p:txBody>
      </p:sp>
      <p:pic>
        <p:nvPicPr>
          <p:cNvPr id="4" name="Εικόνα 3" descr="Εικόνα που περιέχει κείμενο, ποτό, κρασί, ποτήρι κρασιού&#10;&#10;Το περιεχόμενο που δημιουργείται από τεχνολογία AI ενδέχεται να είναι εσφαλμένο.">
            <a:extLst>
              <a:ext uri="{FF2B5EF4-FFF2-40B4-BE49-F238E27FC236}">
                <a16:creationId xmlns:a16="http://schemas.microsoft.com/office/drawing/2014/main" id="{4949DBCD-B80B-713A-1AA9-2F7EDEC480F5}"/>
              </a:ext>
            </a:extLst>
          </p:cNvPr>
          <p:cNvPicPr>
            <a:picLocks noChangeAspect="1"/>
          </p:cNvPicPr>
          <p:nvPr/>
        </p:nvPicPr>
        <p:blipFill>
          <a:blip r:embed="rId2"/>
          <a:stretch>
            <a:fillRect/>
          </a:stretch>
        </p:blipFill>
        <p:spPr>
          <a:xfrm>
            <a:off x="3986953" y="1768970"/>
            <a:ext cx="4632114" cy="2714129"/>
          </a:xfrm>
          <a:prstGeom prst="rect">
            <a:avLst/>
          </a:prstGeom>
          <a:ln>
            <a:noFill/>
          </a:ln>
          <a:effectLst>
            <a:softEdge rad="112500"/>
          </a:effectLst>
        </p:spPr>
      </p:pic>
      <p:sp>
        <p:nvSpPr>
          <p:cNvPr id="2" name="Θέση υποσέλιδου 1">
            <a:extLst>
              <a:ext uri="{FF2B5EF4-FFF2-40B4-BE49-F238E27FC236}">
                <a16:creationId xmlns:a16="http://schemas.microsoft.com/office/drawing/2014/main" id="{ED4307E0-C90E-2D8E-B17B-59A22F1E830A}"/>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2198970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FC1B1C-BCE5-F997-13AC-4612B7311E66}"/>
              </a:ext>
            </a:extLst>
          </p:cNvPr>
          <p:cNvSpPr>
            <a:spLocks noGrp="1"/>
          </p:cNvSpPr>
          <p:nvPr>
            <p:ph type="title"/>
          </p:nvPr>
        </p:nvSpPr>
        <p:spPr>
          <a:xfrm>
            <a:off x="0" y="82860"/>
            <a:ext cx="12192000" cy="1320800"/>
          </a:xfrm>
        </p:spPr>
        <p:txBody>
          <a:bodyPr>
            <a:normAutofit/>
          </a:bodyPr>
          <a:lstStyle/>
          <a:p>
            <a:pPr algn="ctr"/>
            <a:r>
              <a:rPr lang="el-GR" sz="3200" b="1" dirty="0"/>
              <a:t>Κεντρική κυβερνητική επιλογή </a:t>
            </a:r>
            <a:br>
              <a:rPr lang="en-US" sz="3200" b="1" dirty="0"/>
            </a:br>
            <a:r>
              <a:rPr lang="el-GR" sz="3200" b="1" dirty="0"/>
              <a:t>η ενίσχυση των επενδύσεων σε θερμοκήπια</a:t>
            </a:r>
            <a:r>
              <a:rPr lang="el-GR" dirty="0"/>
              <a:t>	</a:t>
            </a:r>
          </a:p>
        </p:txBody>
      </p:sp>
      <p:sp>
        <p:nvSpPr>
          <p:cNvPr id="3" name="Θέση περιεχομένου 2">
            <a:extLst>
              <a:ext uri="{FF2B5EF4-FFF2-40B4-BE49-F238E27FC236}">
                <a16:creationId xmlns:a16="http://schemas.microsoft.com/office/drawing/2014/main" id="{3B730D1A-0E1C-00C8-936F-09BE90F043C5}"/>
              </a:ext>
            </a:extLst>
          </p:cNvPr>
          <p:cNvSpPr>
            <a:spLocks noGrp="1"/>
          </p:cNvSpPr>
          <p:nvPr>
            <p:ph idx="1"/>
          </p:nvPr>
        </p:nvSpPr>
        <p:spPr>
          <a:xfrm>
            <a:off x="872067" y="1707241"/>
            <a:ext cx="9922934" cy="1320800"/>
          </a:xfrm>
          <a:solidFill>
            <a:schemeClr val="tx2">
              <a:lumMod val="40000"/>
              <a:lumOff val="60000"/>
            </a:schemeClr>
          </a:solidFill>
          <a:ln>
            <a:solidFill>
              <a:schemeClr val="accent2">
                <a:lumMod val="50000"/>
              </a:schemeClr>
            </a:solidFill>
          </a:ln>
        </p:spPr>
        <p:txBody>
          <a:bodyPr>
            <a:normAutofit/>
          </a:bodyPr>
          <a:lstStyle/>
          <a:p>
            <a:pPr marL="0" indent="0" algn="just">
              <a:buNone/>
            </a:pPr>
            <a:r>
              <a:rPr lang="el-GR" sz="2000" b="1" dirty="0">
                <a:solidFill>
                  <a:schemeClr val="tx1"/>
                </a:solidFill>
              </a:rPr>
              <a:t>Η καλλιέργεια σε θερμοκήπια,</a:t>
            </a:r>
            <a:r>
              <a:rPr lang="el-GR" sz="2000" dirty="0">
                <a:solidFill>
                  <a:schemeClr val="tx1"/>
                </a:solidFill>
              </a:rPr>
              <a:t> μέσω της βελτιστοποίησης των συνθηκών και της αποτελεσματικής χρήσης των πόρων, εξασφαλίζει </a:t>
            </a:r>
            <a:r>
              <a:rPr lang="el-GR" sz="2000" b="1" dirty="0">
                <a:solidFill>
                  <a:schemeClr val="tx1"/>
                </a:solidFill>
              </a:rPr>
              <a:t>αυξημένη σταθερότητα </a:t>
            </a:r>
            <a:r>
              <a:rPr lang="el-GR" sz="2000" dirty="0">
                <a:solidFill>
                  <a:schemeClr val="tx1"/>
                </a:solidFill>
              </a:rPr>
              <a:t>στην παραγωγή και στα </a:t>
            </a:r>
            <a:r>
              <a:rPr lang="el-GR" sz="2000" b="1" dirty="0">
                <a:solidFill>
                  <a:schemeClr val="tx1"/>
                </a:solidFill>
              </a:rPr>
              <a:t>κέρδη,</a:t>
            </a:r>
            <a:r>
              <a:rPr lang="el-GR" sz="2000" dirty="0">
                <a:solidFill>
                  <a:schemeClr val="tx1"/>
                </a:solidFill>
              </a:rPr>
              <a:t> καθιστώντας την μια οικονομικά αποδοτική επιλογή για τους καλλιεργητές. </a:t>
            </a:r>
          </a:p>
        </p:txBody>
      </p:sp>
      <p:sp>
        <p:nvSpPr>
          <p:cNvPr id="7" name="TextBox 6">
            <a:extLst>
              <a:ext uri="{FF2B5EF4-FFF2-40B4-BE49-F238E27FC236}">
                <a16:creationId xmlns:a16="http://schemas.microsoft.com/office/drawing/2014/main" id="{541BB186-5031-C739-1C95-A4FF7E18BEDC}"/>
              </a:ext>
            </a:extLst>
          </p:cNvPr>
          <p:cNvSpPr txBox="1"/>
          <p:nvPr/>
        </p:nvSpPr>
        <p:spPr>
          <a:xfrm>
            <a:off x="186268" y="3489744"/>
            <a:ext cx="5596466" cy="2677656"/>
          </a:xfrm>
          <a:prstGeom prst="rect">
            <a:avLst/>
          </a:prstGeom>
          <a:solidFill>
            <a:schemeClr val="accent2">
              <a:lumMod val="60000"/>
              <a:lumOff val="40000"/>
            </a:schemeClr>
          </a:solidFill>
        </p:spPr>
        <p:txBody>
          <a:bodyPr wrap="square" rtlCol="0">
            <a:spAutoFit/>
          </a:bodyPr>
          <a:lstStyle/>
          <a:p>
            <a:pPr algn="just"/>
            <a:r>
              <a:rPr lang="el-GR" sz="1400" b="1" dirty="0">
                <a:latin typeface="Arial" panose="020B0604020202020204" pitchFamily="34" charset="0"/>
                <a:cs typeface="Arial" panose="020B0604020202020204" pitchFamily="34" charset="0"/>
              </a:rPr>
              <a:t>Γιατί θερμοκήπια</a:t>
            </a:r>
            <a:r>
              <a:rPr lang="el-GR" sz="1400" b="1" i="1" dirty="0"/>
              <a:t>;</a:t>
            </a:r>
          </a:p>
          <a:p>
            <a:pPr algn="just"/>
            <a:endParaRPr lang="el-GR" sz="1400" b="1" i="1" dirty="0"/>
          </a:p>
          <a:p>
            <a:pPr marL="285750" indent="-285750" algn="just">
              <a:buFont typeface="Wingdings" panose="05000000000000000000" pitchFamily="2" charset="2"/>
              <a:buChar char="q"/>
            </a:pPr>
            <a:r>
              <a:rPr lang="el-GR" sz="1400" b="1" i="0" dirty="0">
                <a:effectLst/>
                <a:latin typeface="Arial" panose="020B0604020202020204" pitchFamily="34" charset="0"/>
                <a:cs typeface="Arial" panose="020B0604020202020204" pitchFamily="34" charset="0"/>
              </a:rPr>
              <a:t>μπορεί να πραγματοποιήσει την παραγωγή λαχανικών εκτός εποχής</a:t>
            </a:r>
          </a:p>
          <a:p>
            <a:pPr marL="285750" indent="-285750" algn="just">
              <a:buFont typeface="Wingdings" panose="05000000000000000000" pitchFamily="2" charset="2"/>
              <a:buChar char="q"/>
            </a:pPr>
            <a:r>
              <a:rPr lang="el-GR" sz="1400" b="1" dirty="0">
                <a:latin typeface="Arial" panose="020B0604020202020204" pitchFamily="34" charset="0"/>
                <a:cs typeface="Arial" panose="020B0604020202020204" pitchFamily="34" charset="0"/>
              </a:rPr>
              <a:t>παράγουν λαχανικά απαλλαγμένα από ρύπανση, </a:t>
            </a:r>
            <a:r>
              <a:rPr lang="el-GR" sz="1400" b="1" i="0" dirty="0">
                <a:effectLst/>
                <a:latin typeface="Arial" panose="020B0604020202020204" pitchFamily="34" charset="0"/>
                <a:cs typeface="Arial" panose="020B0604020202020204" pitchFamily="34" charset="0"/>
              </a:rPr>
              <a:t>μεγιστοποιούν την απομόνωση των παρασίτων και των ασθενειών δημιουργώντας το δικό τους </a:t>
            </a:r>
            <a:r>
              <a:rPr lang="el-GR" sz="1400" b="1" i="0" dirty="0" err="1">
                <a:effectLst/>
                <a:latin typeface="Arial" panose="020B0604020202020204" pitchFamily="34" charset="0"/>
                <a:cs typeface="Arial" panose="020B0604020202020204" pitchFamily="34" charset="0"/>
              </a:rPr>
              <a:t>μικροπεριβαλλοντικό</a:t>
            </a:r>
            <a:r>
              <a:rPr lang="el-GR" sz="1400" b="1" i="0" dirty="0">
                <a:effectLst/>
                <a:latin typeface="Arial" panose="020B0604020202020204" pitchFamily="34" charset="0"/>
                <a:cs typeface="Arial" panose="020B0604020202020204" pitchFamily="34" charset="0"/>
              </a:rPr>
              <a:t> κλίμα</a:t>
            </a:r>
          </a:p>
          <a:p>
            <a:pPr marL="285750" indent="-285750" algn="just">
              <a:buFont typeface="Wingdings" panose="05000000000000000000" pitchFamily="2" charset="2"/>
              <a:buChar char="q"/>
            </a:pPr>
            <a:r>
              <a:rPr lang="el-GR" sz="1400" b="1" dirty="0">
                <a:latin typeface="Arial" panose="020B0604020202020204" pitchFamily="34" charset="0"/>
                <a:cs typeface="Arial" panose="020B0604020202020204" pitchFamily="34" charset="0"/>
              </a:rPr>
              <a:t>α</a:t>
            </a:r>
            <a:r>
              <a:rPr lang="el-GR" sz="1400" b="1" i="0" dirty="0">
                <a:effectLst/>
                <a:latin typeface="Arial" panose="020B0604020202020204" pitchFamily="34" charset="0"/>
                <a:cs typeface="Arial" panose="020B0604020202020204" pitchFamily="34" charset="0"/>
              </a:rPr>
              <a:t>ποτελεσματική χρήση του φυσικού ηλιακού φωτός</a:t>
            </a:r>
          </a:p>
          <a:p>
            <a:pPr marL="285750" indent="-285750" algn="just">
              <a:buFont typeface="Wingdings" panose="05000000000000000000" pitchFamily="2" charset="2"/>
              <a:buChar char="q"/>
            </a:pPr>
            <a:r>
              <a:rPr lang="el-GR" sz="1400" b="1" i="0" dirty="0">
                <a:effectLst/>
                <a:latin typeface="Arial" panose="020B0604020202020204" pitchFamily="34" charset="0"/>
                <a:cs typeface="Arial" panose="020B0604020202020204" pitchFamily="34" charset="0"/>
              </a:rPr>
              <a:t>μπορεί να μηχανοποιηθεί, παρακολούθηση και έλεγχος σε πραγματικό χρόνο</a:t>
            </a:r>
          </a:p>
          <a:p>
            <a:pPr algn="just"/>
            <a:endParaRPr lang="el-GR" sz="1200" dirty="0"/>
          </a:p>
        </p:txBody>
      </p:sp>
      <p:sp>
        <p:nvSpPr>
          <p:cNvPr id="6" name="TextBox 5">
            <a:extLst>
              <a:ext uri="{FF2B5EF4-FFF2-40B4-BE49-F238E27FC236}">
                <a16:creationId xmlns:a16="http://schemas.microsoft.com/office/drawing/2014/main" id="{0E33117A-E6EF-E27D-F481-B8F50DF45DC9}"/>
              </a:ext>
            </a:extLst>
          </p:cNvPr>
          <p:cNvSpPr txBox="1"/>
          <p:nvPr/>
        </p:nvSpPr>
        <p:spPr>
          <a:xfrm>
            <a:off x="5884334" y="3028041"/>
            <a:ext cx="6345767" cy="3829959"/>
          </a:xfrm>
          <a:prstGeom prst="rect">
            <a:avLst/>
          </a:prstGeom>
          <a:solidFill>
            <a:schemeClr val="accent1">
              <a:lumMod val="60000"/>
              <a:lumOff val="40000"/>
            </a:schemeClr>
          </a:solidFill>
        </p:spPr>
        <p:txBody>
          <a:bodyPr wrap="square">
            <a:spAutoFit/>
          </a:bodyPr>
          <a:lstStyle/>
          <a:p>
            <a:pPr marL="0" indent="0" algn="ctr">
              <a:buNone/>
            </a:pPr>
            <a:r>
              <a:rPr lang="el-GR" sz="2400" b="1" dirty="0">
                <a:solidFill>
                  <a:srgbClr val="B56A56"/>
                </a:solidFill>
              </a:rPr>
              <a:t>Η </a:t>
            </a:r>
            <a:r>
              <a:rPr lang="el-GR" sz="2400" b="1" dirty="0" err="1">
                <a:solidFill>
                  <a:srgbClr val="B56A56"/>
                </a:solidFill>
              </a:rPr>
              <a:t>θερμοκηπιακή</a:t>
            </a:r>
            <a:r>
              <a:rPr lang="el-GR" sz="2400" b="1" dirty="0">
                <a:solidFill>
                  <a:srgbClr val="B56A56"/>
                </a:solidFill>
              </a:rPr>
              <a:t> καλλιέργεια εξασφαλίζει:</a:t>
            </a:r>
          </a:p>
          <a:p>
            <a:pPr marL="0" indent="0">
              <a:buNone/>
            </a:pPr>
            <a:endParaRPr lang="el-GR" sz="1050" dirty="0">
              <a:solidFill>
                <a:schemeClr val="accent1"/>
              </a:solidFill>
            </a:endParaRPr>
          </a:p>
          <a:p>
            <a:pPr>
              <a:buFont typeface="Wingdings" panose="05000000000000000000" pitchFamily="2" charset="2"/>
              <a:buChar char="Ø"/>
            </a:pPr>
            <a:r>
              <a:rPr lang="el-GR" sz="1400" b="1" dirty="0">
                <a:solidFill>
                  <a:schemeClr val="tx1"/>
                </a:solidFill>
              </a:rPr>
              <a:t>Έλεγχο κλιματικών συνθηκών</a:t>
            </a:r>
          </a:p>
          <a:p>
            <a:pPr>
              <a:buFont typeface="Wingdings" panose="05000000000000000000" pitchFamily="2" charset="2"/>
              <a:buChar char="Ø"/>
            </a:pPr>
            <a:r>
              <a:rPr lang="el-GR" sz="1400" b="1" dirty="0">
                <a:solidFill>
                  <a:schemeClr val="tx1"/>
                </a:solidFill>
              </a:rPr>
              <a:t>Μείωση απωλειών </a:t>
            </a:r>
            <a:r>
              <a:rPr lang="el-GR" sz="1400" b="1" dirty="0"/>
              <a:t>παραγωγής </a:t>
            </a:r>
            <a:r>
              <a:rPr lang="el-GR" sz="1400" dirty="0"/>
              <a:t>και άρα εισοδήματος </a:t>
            </a:r>
            <a:r>
              <a:rPr lang="el-GR" sz="1400" b="1" dirty="0">
                <a:solidFill>
                  <a:schemeClr val="tx1"/>
                </a:solidFill>
              </a:rPr>
              <a:t>από ακραία καιρικά φαινόμενα</a:t>
            </a:r>
          </a:p>
          <a:p>
            <a:pPr>
              <a:buFont typeface="Wingdings" panose="05000000000000000000" pitchFamily="2" charset="2"/>
              <a:buChar char="Ø"/>
            </a:pPr>
            <a:r>
              <a:rPr lang="el-GR" sz="1400" b="1" dirty="0">
                <a:solidFill>
                  <a:schemeClr val="tx1"/>
                </a:solidFill>
              </a:rPr>
              <a:t>Εξοικονόμηση νερού </a:t>
            </a:r>
            <a:r>
              <a:rPr lang="el-GR" sz="1400" dirty="0">
                <a:solidFill>
                  <a:schemeClr val="tx1"/>
                </a:solidFill>
              </a:rPr>
              <a:t>και πόρων ανά μονάδα παραγόμενου προϊόντος </a:t>
            </a:r>
          </a:p>
          <a:p>
            <a:pPr>
              <a:buFont typeface="Wingdings" panose="05000000000000000000" pitchFamily="2" charset="2"/>
              <a:buChar char="Ø"/>
            </a:pPr>
            <a:r>
              <a:rPr lang="el-GR" sz="1400" dirty="0">
                <a:solidFill>
                  <a:schemeClr val="tx1"/>
                </a:solidFill>
              </a:rPr>
              <a:t>Υψηλότερη </a:t>
            </a:r>
            <a:r>
              <a:rPr lang="el-GR" sz="1400" b="1" dirty="0">
                <a:solidFill>
                  <a:schemeClr val="tx1"/>
                </a:solidFill>
              </a:rPr>
              <a:t>παραγωγικότητα</a:t>
            </a:r>
          </a:p>
          <a:p>
            <a:pPr>
              <a:buFont typeface="Wingdings" panose="05000000000000000000" pitchFamily="2" charset="2"/>
              <a:buChar char="Ø"/>
            </a:pPr>
            <a:r>
              <a:rPr lang="el-GR" sz="1400" b="1" dirty="0">
                <a:solidFill>
                  <a:schemeClr val="tx1"/>
                </a:solidFill>
              </a:rPr>
              <a:t>Μικρότερη χρήση φυτοφαρμάκων</a:t>
            </a:r>
          </a:p>
          <a:p>
            <a:pPr>
              <a:buFont typeface="Wingdings" panose="05000000000000000000" pitchFamily="2" charset="2"/>
              <a:buChar char="Ø"/>
            </a:pPr>
            <a:r>
              <a:rPr lang="el-GR" sz="1400" dirty="0">
                <a:solidFill>
                  <a:schemeClr val="tx1"/>
                </a:solidFill>
              </a:rPr>
              <a:t>Δυνατότητα καλλιέργειας </a:t>
            </a:r>
            <a:r>
              <a:rPr lang="el-GR" sz="1400" b="1" dirty="0">
                <a:solidFill>
                  <a:schemeClr val="tx1"/>
                </a:solidFill>
              </a:rPr>
              <a:t>προϊόντων υψηλής αξίας</a:t>
            </a:r>
          </a:p>
          <a:p>
            <a:pPr marL="0" indent="0">
              <a:buNone/>
            </a:pPr>
            <a:endParaRPr lang="el-GR" sz="1400" dirty="0">
              <a:solidFill>
                <a:schemeClr val="tx1"/>
              </a:solidFill>
            </a:endParaRPr>
          </a:p>
          <a:p>
            <a:pPr marL="0" indent="0" algn="just">
              <a:lnSpc>
                <a:spcPct val="120000"/>
              </a:lnSpc>
              <a:buNone/>
            </a:pPr>
            <a:r>
              <a:rPr lang="el-GR" sz="1400" b="1" dirty="0">
                <a:solidFill>
                  <a:schemeClr val="bg2">
                    <a:lumMod val="25000"/>
                  </a:schemeClr>
                </a:solidFill>
              </a:rPr>
              <a:t>Ωστόσο είναι επενδύσεις ταυτόχρονα εντάσεως κεφαλαίου και εντάσεως εργασίας. Γι’ αυτό το λόγο, αν και πάντα αποτελούσαν επιλέξιμες επενδύσεις στα σχέδια βελτίωσης, αποφασίστηκε η έκδοση μίας εστιασμένης πρόσκλησης που να αφορά επενδύσεις ειδικά σε θερμοκήπια και προσπελάσιμα στέγαστρα</a:t>
            </a:r>
            <a:r>
              <a:rPr lang="el-GR" sz="1400" dirty="0">
                <a:solidFill>
                  <a:schemeClr val="bg2">
                    <a:lumMod val="25000"/>
                  </a:schemeClr>
                </a:solidFill>
              </a:rPr>
              <a:t>. </a:t>
            </a:r>
          </a:p>
        </p:txBody>
      </p:sp>
      <p:sp>
        <p:nvSpPr>
          <p:cNvPr id="5" name="Θέση υποσέλιδου 4">
            <a:extLst>
              <a:ext uri="{FF2B5EF4-FFF2-40B4-BE49-F238E27FC236}">
                <a16:creationId xmlns:a16="http://schemas.microsoft.com/office/drawing/2014/main" id="{BC469E79-8F5B-BDB7-68BC-35145ADD773D}"/>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3684036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a:extLst>
              <a:ext uri="{FF2B5EF4-FFF2-40B4-BE49-F238E27FC236}">
                <a16:creationId xmlns:a16="http://schemas.microsoft.com/office/drawing/2014/main" id="{265399E0-571D-AE81-C5EE-8E6CDCC84507}"/>
              </a:ext>
            </a:extLst>
          </p:cNvPr>
          <p:cNvSpPr>
            <a:spLocks noGrp="1"/>
          </p:cNvSpPr>
          <p:nvPr>
            <p:ph idx="1"/>
          </p:nvPr>
        </p:nvSpPr>
        <p:spPr>
          <a:xfrm>
            <a:off x="5566017" y="203200"/>
            <a:ext cx="6410083" cy="6417733"/>
          </a:xfrm>
          <a:solidFill>
            <a:schemeClr val="tx2">
              <a:lumMod val="20000"/>
              <a:lumOff val="80000"/>
            </a:schemeClr>
          </a:solidFill>
        </p:spPr>
        <p:txBody>
          <a:bodyPr>
            <a:noAutofit/>
          </a:bodyPr>
          <a:lstStyle/>
          <a:p>
            <a:pPr marL="45720" indent="0">
              <a:lnSpc>
                <a:spcPct val="150000"/>
              </a:lnSpc>
              <a:spcAft>
                <a:spcPts val="1000"/>
              </a:spcAft>
              <a:buNone/>
            </a:pPr>
            <a:r>
              <a:rPr lang="el-GR" sz="1700" dirty="0">
                <a:solidFill>
                  <a:srgbClr val="000000"/>
                </a:solidFill>
                <a:effectLst/>
                <a:ea typeface="Times New Roman" panose="02020603050405020304" pitchFamily="18" charset="0"/>
                <a:cs typeface="Times New Roman" panose="02020603050405020304" pitchFamily="18" charset="0"/>
              </a:rPr>
              <a:t>Η παρέμβαση </a:t>
            </a:r>
            <a:r>
              <a:rPr lang="el-GR" sz="1800" b="1" dirty="0">
                <a:solidFill>
                  <a:schemeClr val="bg1"/>
                </a:solidFill>
                <a:latin typeface="Aptos" panose="020B0004020202020204" pitchFamily="34" charset="0"/>
                <a:ea typeface="Calibri" panose="020F0502020204030204" pitchFamily="34" charset="0"/>
                <a:cs typeface="Times New Roman" panose="02020603050405020304" pitchFamily="18" charset="0"/>
              </a:rPr>
              <a:t>Π3-73-2.3 </a:t>
            </a:r>
            <a:r>
              <a:rPr lang="en-US" sz="1800" b="1" dirty="0">
                <a:solidFill>
                  <a:srgbClr val="FFFF00"/>
                </a:solidFill>
                <a:latin typeface="Aptos" panose="020B0004020202020204" pitchFamily="34" charset="0"/>
                <a:ea typeface="Calibri" panose="020F0502020204030204" pitchFamily="34" charset="0"/>
                <a:cs typeface="Times New Roman" panose="02020603050405020304" pitchFamily="18" charset="0"/>
              </a:rPr>
              <a:t> </a:t>
            </a:r>
            <a:r>
              <a:rPr lang="el-GR" sz="1700" dirty="0">
                <a:solidFill>
                  <a:srgbClr val="000000"/>
                </a:solidFill>
                <a:effectLst/>
                <a:ea typeface="Times New Roman" panose="02020603050405020304" pitchFamily="18" charset="0"/>
                <a:cs typeface="Times New Roman" panose="02020603050405020304" pitchFamily="18" charset="0"/>
              </a:rPr>
              <a:t>αφορά στη </a:t>
            </a:r>
            <a:r>
              <a:rPr lang="el-GR" sz="1700" u="sng" dirty="0">
                <a:solidFill>
                  <a:srgbClr val="000000"/>
                </a:solidFill>
                <a:effectLst/>
                <a:ea typeface="Times New Roman" panose="02020603050405020304" pitchFamily="18" charset="0"/>
                <a:cs typeface="Times New Roman" panose="02020603050405020304" pitchFamily="18" charset="0"/>
              </a:rPr>
              <a:t>στήριξη φορέων που δραστηριοποιούνται στη μεταποίηση / εμπορία και / ή ανάπτυξη γεωργικών προϊόντων </a:t>
            </a:r>
            <a:r>
              <a:rPr lang="el-GR" sz="1700" dirty="0">
                <a:solidFill>
                  <a:srgbClr val="000000"/>
                </a:solidFill>
                <a:effectLst/>
                <a:ea typeface="Times New Roman" panose="02020603050405020304" pitchFamily="18" charset="0"/>
                <a:cs typeface="Times New Roman" panose="02020603050405020304" pitchFamily="18" charset="0"/>
              </a:rPr>
              <a:t>του Παραρτήματος Ι της ΣΛΕΕ </a:t>
            </a:r>
            <a:r>
              <a:rPr lang="el-GR" sz="1700" b="1" dirty="0">
                <a:solidFill>
                  <a:srgbClr val="000000"/>
                </a:solidFill>
                <a:effectLst/>
                <a:ea typeface="Times New Roman" panose="02020603050405020304" pitchFamily="18" charset="0"/>
                <a:cs typeface="Times New Roman" panose="02020603050405020304" pitchFamily="18" charset="0"/>
              </a:rPr>
              <a:t>όταν και το αποτέλεσμα της μεταποίησης είναι γεωργικό προϊόν δηλαδή προϊόν του Παραρτήματος Ι της ΣΛΕΕ, πλην των προϊόντων αλιείας και της κάνναβης. </a:t>
            </a:r>
            <a:br>
              <a:rPr lang="el-GR" sz="1700" b="1" dirty="0">
                <a:effectLst/>
                <a:ea typeface="Calibri" panose="020F0502020204030204" pitchFamily="34" charset="0"/>
                <a:cs typeface="Times New Roman" panose="02020603050405020304" pitchFamily="18" charset="0"/>
              </a:rPr>
            </a:br>
            <a:r>
              <a:rPr lang="el-GR" sz="1700" dirty="0">
                <a:solidFill>
                  <a:srgbClr val="000000"/>
                </a:solidFill>
                <a:effectLst/>
                <a:ea typeface="Calibri" panose="020F0502020204030204" pitchFamily="34" charset="0"/>
                <a:cs typeface="Times New Roman" panose="02020603050405020304" pitchFamily="18" charset="0"/>
              </a:rPr>
              <a:t> </a:t>
            </a:r>
            <a:br>
              <a:rPr lang="el-GR" sz="1700" dirty="0">
                <a:effectLst/>
                <a:ea typeface="Calibri" panose="020F0502020204030204" pitchFamily="34" charset="0"/>
                <a:cs typeface="Times New Roman" panose="02020603050405020304" pitchFamily="18" charset="0"/>
              </a:rPr>
            </a:br>
            <a:r>
              <a:rPr lang="el-GR" sz="1700" b="1" dirty="0">
                <a:solidFill>
                  <a:srgbClr val="000000"/>
                </a:solidFill>
                <a:effectLst/>
                <a:ea typeface="Calibri" panose="020F0502020204030204" pitchFamily="34" charset="0"/>
                <a:cs typeface="Times New Roman" panose="02020603050405020304" pitchFamily="18" charset="0"/>
              </a:rPr>
              <a:t>ΦΟΡΕΙΣ ΥΛΟΠΟΙΗΣΗΣ </a:t>
            </a:r>
            <a:br>
              <a:rPr lang="el-GR" sz="1700" dirty="0">
                <a:effectLst/>
                <a:ea typeface="Calibri" panose="020F0502020204030204" pitchFamily="34" charset="0"/>
                <a:cs typeface="Times New Roman" panose="02020603050405020304" pitchFamily="18" charset="0"/>
              </a:rPr>
            </a:br>
            <a:r>
              <a:rPr lang="en-US" sz="1700" dirty="0">
                <a:effectLst/>
                <a:ea typeface="Calibri" panose="020F0502020204030204" pitchFamily="34" charset="0"/>
                <a:cs typeface="Times New Roman" panose="02020603050405020304" pitchFamily="18" charset="0"/>
              </a:rPr>
              <a:t>1. </a:t>
            </a:r>
            <a:r>
              <a:rPr lang="el-GR" sz="1700" dirty="0">
                <a:solidFill>
                  <a:srgbClr val="000000"/>
                </a:solidFill>
                <a:effectLst/>
                <a:ea typeface="Times New Roman" panose="02020603050405020304" pitchFamily="18" charset="0"/>
                <a:cs typeface="Times New Roman" panose="02020603050405020304" pitchFamily="18" charset="0"/>
              </a:rPr>
              <a:t>Η </a:t>
            </a:r>
            <a:r>
              <a:rPr lang="el-GR" sz="1700" b="1" dirty="0">
                <a:solidFill>
                  <a:srgbClr val="000000"/>
                </a:solidFill>
                <a:effectLst/>
                <a:ea typeface="Times New Roman" panose="02020603050405020304" pitchFamily="18" charset="0"/>
                <a:cs typeface="Times New Roman" panose="02020603050405020304" pitchFamily="18" charset="0"/>
              </a:rPr>
              <a:t>Ειδική Υπηρεσία Διαχείρισης </a:t>
            </a:r>
            <a:r>
              <a:rPr lang="el-GR" sz="1700" dirty="0">
                <a:solidFill>
                  <a:srgbClr val="000000"/>
                </a:solidFill>
                <a:effectLst/>
                <a:ea typeface="Times New Roman" panose="02020603050405020304" pitchFamily="18" charset="0"/>
                <a:cs typeface="Times New Roman" panose="02020603050405020304" pitchFamily="18" charset="0"/>
              </a:rPr>
              <a:t>του Στρατηγικού Σχεδίου Κοινής Αγροτικής Πολιτικής 2023-2027 </a:t>
            </a:r>
            <a:br>
              <a:rPr lang="el-GR" sz="1700" dirty="0">
                <a:effectLst/>
                <a:ea typeface="Calibri" panose="020F0502020204030204" pitchFamily="34" charset="0"/>
                <a:cs typeface="Times New Roman" panose="02020603050405020304" pitchFamily="18" charset="0"/>
              </a:rPr>
            </a:br>
            <a:r>
              <a:rPr lang="en-US" sz="1700" dirty="0">
                <a:effectLst/>
                <a:ea typeface="Calibri" panose="020F0502020204030204" pitchFamily="34" charset="0"/>
                <a:cs typeface="Times New Roman" panose="02020603050405020304" pitchFamily="18" charset="0"/>
              </a:rPr>
              <a:t>2. </a:t>
            </a:r>
            <a:r>
              <a:rPr lang="el-GR" sz="1700" dirty="0">
                <a:solidFill>
                  <a:srgbClr val="000000"/>
                </a:solidFill>
                <a:effectLst/>
                <a:ea typeface="Times New Roman" panose="02020603050405020304" pitchFamily="18" charset="0"/>
                <a:cs typeface="Times New Roman" panose="02020603050405020304" pitchFamily="18" charset="0"/>
              </a:rPr>
              <a:t>Ο Οργανισμός Πληρωμών και Ελέγχου Κοινοτικών Ενισχύσεων Προσανατολισμού και Εγγυήσεων (εφεξής </a:t>
            </a:r>
            <a:r>
              <a:rPr lang="el-GR" sz="1700" b="1" dirty="0">
                <a:solidFill>
                  <a:srgbClr val="000000"/>
                </a:solidFill>
                <a:effectLst/>
                <a:ea typeface="Times New Roman" panose="02020603050405020304" pitchFamily="18" charset="0"/>
                <a:cs typeface="Times New Roman" panose="02020603050405020304" pitchFamily="18" charset="0"/>
              </a:rPr>
              <a:t>ΟΠΕΚΕΠΕ</a:t>
            </a:r>
            <a:r>
              <a:rPr lang="el-GR" sz="1700" dirty="0">
                <a:solidFill>
                  <a:srgbClr val="000000"/>
                </a:solidFill>
                <a:effectLst/>
                <a:ea typeface="Times New Roman" panose="02020603050405020304" pitchFamily="18" charset="0"/>
                <a:cs typeface="Times New Roman" panose="02020603050405020304" pitchFamily="18" charset="0"/>
              </a:rPr>
              <a:t>), ως Οργανισμός Πληρωμών, </a:t>
            </a:r>
            <a:br>
              <a:rPr lang="el-GR" sz="1700" dirty="0">
                <a:effectLst/>
                <a:ea typeface="Calibri" panose="020F0502020204030204" pitchFamily="34" charset="0"/>
                <a:cs typeface="Times New Roman" panose="02020603050405020304" pitchFamily="18" charset="0"/>
              </a:rPr>
            </a:br>
            <a:r>
              <a:rPr lang="en-US" sz="1700" dirty="0">
                <a:effectLst/>
                <a:ea typeface="Calibri" panose="020F0502020204030204" pitchFamily="34" charset="0"/>
                <a:cs typeface="Times New Roman" panose="02020603050405020304" pitchFamily="18" charset="0"/>
              </a:rPr>
              <a:t>3. </a:t>
            </a:r>
            <a:r>
              <a:rPr lang="el-GR" sz="1700" dirty="0">
                <a:solidFill>
                  <a:srgbClr val="000000"/>
                </a:solidFill>
                <a:effectLst/>
                <a:ea typeface="Times New Roman" panose="02020603050405020304" pitchFamily="18" charset="0"/>
                <a:cs typeface="Times New Roman" panose="02020603050405020304" pitchFamily="18" charset="0"/>
              </a:rPr>
              <a:t>Η </a:t>
            </a:r>
            <a:r>
              <a:rPr lang="el-GR" sz="1700" b="1" dirty="0">
                <a:solidFill>
                  <a:srgbClr val="000000"/>
                </a:solidFill>
                <a:effectLst/>
                <a:ea typeface="Times New Roman" panose="02020603050405020304" pitchFamily="18" charset="0"/>
                <a:cs typeface="Times New Roman" panose="02020603050405020304" pitchFamily="18" charset="0"/>
              </a:rPr>
              <a:t>Διεύθυνση Προγραμματισμού και Επιχειρησιακών Προγραμμάτων </a:t>
            </a:r>
            <a:r>
              <a:rPr lang="el-GR" sz="1700" dirty="0">
                <a:solidFill>
                  <a:srgbClr val="000000"/>
                </a:solidFill>
                <a:effectLst/>
                <a:ea typeface="Times New Roman" panose="02020603050405020304" pitchFamily="18" charset="0"/>
                <a:cs typeface="Times New Roman" panose="02020603050405020304" pitchFamily="18" charset="0"/>
              </a:rPr>
              <a:t>της Γενικής Διεύθυνσης Αγροτικής Ανάπτυξης του </a:t>
            </a:r>
            <a:r>
              <a:rPr lang="el-GR" sz="1700" dirty="0" err="1">
                <a:solidFill>
                  <a:srgbClr val="000000"/>
                </a:solidFill>
                <a:effectLst/>
                <a:ea typeface="Times New Roman" panose="02020603050405020304" pitchFamily="18" charset="0"/>
                <a:cs typeface="Times New Roman" panose="02020603050405020304" pitchFamily="18" charset="0"/>
              </a:rPr>
              <a:t>ΥπΑΑΤ</a:t>
            </a:r>
            <a:br>
              <a:rPr lang="el-GR" sz="1600" dirty="0">
                <a:effectLst/>
                <a:latin typeface="Calibri" panose="020F0502020204030204" pitchFamily="34" charset="0"/>
                <a:ea typeface="Calibri" panose="020F0502020204030204" pitchFamily="34" charset="0"/>
                <a:cs typeface="Times New Roman" panose="02020603050405020304" pitchFamily="18" charset="0"/>
              </a:rPr>
            </a:br>
            <a:endParaRPr lang="el-GR" sz="1600" dirty="0"/>
          </a:p>
        </p:txBody>
      </p:sp>
      <p:pic>
        <p:nvPicPr>
          <p:cNvPr id="4" name="Εικόνα 3" descr="Εικόνα που περιέχει διάγραμμα, Σχέδιο, στιγμιότυπο οθόνης, σχεδίαση&#10;&#10;Το περιεχόμενο που δημιουργείται από τεχνολογία AI ενδέχεται να είναι εσφαλμένο.">
            <a:extLst>
              <a:ext uri="{FF2B5EF4-FFF2-40B4-BE49-F238E27FC236}">
                <a16:creationId xmlns:a16="http://schemas.microsoft.com/office/drawing/2014/main" id="{081EB424-9EE8-CA74-F1EF-E8B7B943DDEC}"/>
              </a:ext>
            </a:extLst>
          </p:cNvPr>
          <p:cNvPicPr>
            <a:picLocks noChangeAspect="1"/>
          </p:cNvPicPr>
          <p:nvPr/>
        </p:nvPicPr>
        <p:blipFill>
          <a:blip r:embed="rId2"/>
          <a:stretch>
            <a:fillRect/>
          </a:stretch>
        </p:blipFill>
        <p:spPr>
          <a:xfrm>
            <a:off x="215900" y="991658"/>
            <a:ext cx="5350117" cy="4705350"/>
          </a:xfrm>
          <a:prstGeom prst="rect">
            <a:avLst/>
          </a:prstGeom>
        </p:spPr>
      </p:pic>
      <p:sp>
        <p:nvSpPr>
          <p:cNvPr id="2" name="Θέση υποσέλιδου 1">
            <a:extLst>
              <a:ext uri="{FF2B5EF4-FFF2-40B4-BE49-F238E27FC236}">
                <a16:creationId xmlns:a16="http://schemas.microsoft.com/office/drawing/2014/main" id="{1788D6C6-5CBA-7F5A-F113-E66E761ABC2F}"/>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2585728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0B8F4-0163-CA87-6CED-4CDC024DFE3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A8FD491-B3C9-7493-5C1F-8F2B747745AD}"/>
              </a:ext>
            </a:extLst>
          </p:cNvPr>
          <p:cNvSpPr>
            <a:spLocks noGrp="1"/>
          </p:cNvSpPr>
          <p:nvPr>
            <p:ph type="title"/>
          </p:nvPr>
        </p:nvSpPr>
        <p:spPr>
          <a:xfrm>
            <a:off x="1797666" y="336016"/>
            <a:ext cx="8596668" cy="767508"/>
          </a:xfrm>
        </p:spPr>
        <p:txBody>
          <a:bodyPr>
            <a:normAutofit/>
          </a:bodyPr>
          <a:lstStyle/>
          <a:p>
            <a:r>
              <a:rPr lang="el-GR" dirty="0">
                <a:latin typeface="Aptos" panose="020B0004020202020204" pitchFamily="34" charset="0"/>
              </a:rPr>
              <a:t>Προϋπολογισμός παρέμβασης</a:t>
            </a:r>
          </a:p>
        </p:txBody>
      </p:sp>
      <p:graphicFrame>
        <p:nvGraphicFramePr>
          <p:cNvPr id="5" name="Θέση περιεχομένου 4">
            <a:extLst>
              <a:ext uri="{FF2B5EF4-FFF2-40B4-BE49-F238E27FC236}">
                <a16:creationId xmlns:a16="http://schemas.microsoft.com/office/drawing/2014/main" id="{221F677C-6725-17D7-A55C-93614800BD20}"/>
              </a:ext>
            </a:extLst>
          </p:cNvPr>
          <p:cNvGraphicFramePr>
            <a:graphicFrameLocks noGrp="1"/>
          </p:cNvGraphicFramePr>
          <p:nvPr>
            <p:ph idx="1"/>
          </p:nvPr>
        </p:nvGraphicFramePr>
        <p:xfrm>
          <a:off x="1797666" y="1527601"/>
          <a:ext cx="7572712" cy="4316161"/>
        </p:xfrm>
        <a:graphic>
          <a:graphicData uri="http://schemas.openxmlformats.org/drawingml/2006/table">
            <a:tbl>
              <a:tblPr firstRow="1" bandRow="1">
                <a:solidFill>
                  <a:srgbClr val="92D050"/>
                </a:solidFill>
                <a:tableStyleId>{5C22544A-7EE6-4342-B048-85BDC9FD1C3A}</a:tableStyleId>
              </a:tblPr>
              <a:tblGrid>
                <a:gridCol w="5215817">
                  <a:extLst>
                    <a:ext uri="{9D8B030D-6E8A-4147-A177-3AD203B41FA5}">
                      <a16:colId xmlns:a16="http://schemas.microsoft.com/office/drawing/2014/main" val="959257779"/>
                    </a:ext>
                  </a:extLst>
                </a:gridCol>
                <a:gridCol w="2356895">
                  <a:extLst>
                    <a:ext uri="{9D8B030D-6E8A-4147-A177-3AD203B41FA5}">
                      <a16:colId xmlns:a16="http://schemas.microsoft.com/office/drawing/2014/main" val="3183788150"/>
                    </a:ext>
                  </a:extLst>
                </a:gridCol>
              </a:tblGrid>
              <a:tr h="436397">
                <a:tc>
                  <a:txBody>
                    <a:bodyPr/>
                    <a:lstStyle/>
                    <a:p>
                      <a:pPr>
                        <a:lnSpc>
                          <a:spcPct val="115000"/>
                        </a:lnSpc>
                        <a:spcAft>
                          <a:spcPts val="1000"/>
                        </a:spcAft>
                        <a:buNone/>
                      </a:pPr>
                      <a:r>
                        <a:rPr lang="el-GR"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Περιφέρεια</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l-GR" sz="1600" b="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Πιστώσεις (σε €)</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3440486"/>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Ανατολικής Μακεδονίας και Θράκης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3448150"/>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Αττικής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10.500.000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6487278"/>
                  </a:ext>
                </a:extLst>
              </a:tr>
              <a:tr h="277126">
                <a:tc>
                  <a:txBody>
                    <a:bodyPr/>
                    <a:lstStyle/>
                    <a:p>
                      <a:pPr>
                        <a:lnSpc>
                          <a:spcPct val="115000"/>
                        </a:lnSpc>
                        <a:spcAft>
                          <a:spcPts val="1000"/>
                        </a:spcAft>
                        <a:buNone/>
                      </a:pPr>
                      <a:r>
                        <a:rPr lang="el-GR" sz="1600" b="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Βορείου Αιγαίου</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190269"/>
                  </a:ext>
                </a:extLst>
              </a:tr>
              <a:tr h="277126">
                <a:tc>
                  <a:txBody>
                    <a:bodyPr/>
                    <a:lstStyle/>
                    <a:p>
                      <a:pPr>
                        <a:lnSpc>
                          <a:spcPct val="115000"/>
                        </a:lnSpc>
                        <a:spcAft>
                          <a:spcPts val="1000"/>
                        </a:spcAft>
                        <a:buNone/>
                      </a:pPr>
                      <a:r>
                        <a:rPr lang="el-GR" sz="1600" b="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Δυτικής Ελλάδας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20.000.000</a:t>
                      </a:r>
                      <a:endParaRPr lang="el-GR" sz="160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630472"/>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Δυτικής Μακεδονίας</a:t>
                      </a:r>
                      <a:endParaRPr lang="el-GR" sz="1600" b="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9734763"/>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Ηπείρου</a:t>
                      </a:r>
                      <a:endParaRPr lang="el-GR" sz="1600" b="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6.000.000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8893857"/>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Θεσσαλίας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20.000.000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24690648"/>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Ιονίων Νήσων</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1278734"/>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Κεντρικής Μακεδονίας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20.000.000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6956466"/>
                  </a:ext>
                </a:extLst>
              </a:tr>
              <a:tr h="277126">
                <a:tc>
                  <a:txBody>
                    <a:bodyPr/>
                    <a:lstStyle/>
                    <a:p>
                      <a:pPr>
                        <a:lnSpc>
                          <a:spcPct val="115000"/>
                        </a:lnSpc>
                        <a:spcAft>
                          <a:spcPts val="1000"/>
                        </a:spcAft>
                        <a:buNone/>
                      </a:pPr>
                      <a:r>
                        <a:rPr lang="el-GR"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Κρήτης</a:t>
                      </a:r>
                      <a:endParaRPr lang="el-GR" sz="1600" b="1"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22.000.000</a:t>
                      </a:r>
                      <a:endParaRPr lang="el-GR" sz="1600" b="1"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0151465"/>
                  </a:ext>
                </a:extLst>
              </a:tr>
              <a:tr h="277126">
                <a:tc>
                  <a:txBody>
                    <a:bodyPr/>
                    <a:lstStyle/>
                    <a:p>
                      <a:pPr>
                        <a:lnSpc>
                          <a:spcPct val="115000"/>
                        </a:lnSpc>
                        <a:spcAft>
                          <a:spcPts val="1000"/>
                        </a:spcAft>
                        <a:buNone/>
                      </a:pPr>
                      <a:r>
                        <a:rPr lang="el-GR" sz="1600" b="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Νοτίου Αιγαίου</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4.500.000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454568"/>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Πελοποννήσου</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17.000.000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9795417"/>
                  </a:ext>
                </a:extLst>
              </a:tr>
              <a:tr h="277126">
                <a:tc>
                  <a:txBody>
                    <a:bodyPr/>
                    <a:lstStyle/>
                    <a:p>
                      <a:pPr>
                        <a:lnSpc>
                          <a:spcPct val="115000"/>
                        </a:lnSpc>
                        <a:spcAft>
                          <a:spcPts val="1000"/>
                        </a:spcAft>
                        <a:buNone/>
                      </a:pPr>
                      <a:r>
                        <a:rPr lang="el-GR" sz="1600" b="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Στερεάς Ελλάδας</a:t>
                      </a:r>
                      <a:endParaRPr lang="el-GR" sz="1600" b="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7.500.000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5200619"/>
                  </a:ext>
                </a:extLst>
              </a:tr>
              <a:tr h="277126">
                <a:tc>
                  <a:txBody>
                    <a:bodyPr/>
                    <a:lstStyle/>
                    <a:p>
                      <a:pPr>
                        <a:lnSpc>
                          <a:spcPct val="115000"/>
                        </a:lnSpc>
                        <a:spcAft>
                          <a:spcPts val="1000"/>
                        </a:spcAft>
                        <a:buNone/>
                      </a:pPr>
                      <a:r>
                        <a:rPr lang="el-GR"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Σύνολο</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15000"/>
                        </a:lnSpc>
                        <a:spcAft>
                          <a:spcPts val="1000"/>
                        </a:spcAft>
                        <a:buNone/>
                      </a:pPr>
                      <a:r>
                        <a:rPr lang="en-US"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1</a:t>
                      </a:r>
                      <a:r>
                        <a:rPr lang="el-GR"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5</a:t>
                      </a:r>
                      <a:r>
                        <a:rPr lang="en-US" sz="1600" b="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0.000.000</a:t>
                      </a:r>
                      <a:endParaRPr lang="el-GR" sz="16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956514173"/>
                  </a:ext>
                </a:extLst>
              </a:tr>
            </a:tbl>
          </a:graphicData>
        </a:graphic>
      </p:graphicFrame>
      <p:sp>
        <p:nvSpPr>
          <p:cNvPr id="3" name="Θέση υποσέλιδου 2">
            <a:extLst>
              <a:ext uri="{FF2B5EF4-FFF2-40B4-BE49-F238E27FC236}">
                <a16:creationId xmlns:a16="http://schemas.microsoft.com/office/drawing/2014/main" id="{BA3A8CDC-F27B-4E58-63B3-84BD6E8A6A61}"/>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2091097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9EAA-88E5-1045-29E3-A3E9D10BF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47A23-EE76-BACF-1A62-C44A28CC8E8D}"/>
              </a:ext>
            </a:extLst>
          </p:cNvPr>
          <p:cNvSpPr>
            <a:spLocks noGrp="1"/>
          </p:cNvSpPr>
          <p:nvPr>
            <p:ph type="title"/>
          </p:nvPr>
        </p:nvSpPr>
        <p:spPr>
          <a:xfrm>
            <a:off x="435928" y="169819"/>
            <a:ext cx="11503025" cy="692330"/>
          </a:xfrm>
        </p:spPr>
        <p:txBody>
          <a:bodyPr>
            <a:normAutofit fontScale="90000"/>
          </a:bodyPr>
          <a:lstStyle/>
          <a:p>
            <a:pPr algn="just" eaLnBrk="1" fontAlgn="auto" hangingPunct="1">
              <a:defRPr/>
            </a:pPr>
            <a:br>
              <a:rPr lang="el-GR" sz="2700" dirty="0">
                <a:solidFill>
                  <a:schemeClr val="lt1"/>
                </a:solidFill>
                <a:latin typeface="Helvetica Neue"/>
                <a:cs typeface="Helvetica Neue"/>
              </a:rPr>
            </a:br>
            <a:r>
              <a:rPr lang="el-GR" sz="2700" dirty="0">
                <a:solidFill>
                  <a:schemeClr val="lt1"/>
                </a:solidFill>
                <a:latin typeface="Helvetica Neue"/>
                <a:cs typeface="Helvetica Neue"/>
              </a:rPr>
              <a:t>ΣΣ ΚΑΠ παρέμβαση Π3-73-1.1 «Έργα υποδομών εγγείων βελτιώσεων»</a:t>
            </a:r>
            <a:r>
              <a:rPr lang="el-GR" sz="2400" dirty="0"/>
              <a:t> </a:t>
            </a:r>
            <a:br>
              <a:rPr lang="el-GR" sz="2800" dirty="0"/>
            </a:br>
            <a:endParaRPr lang="x-none" sz="2200" dirty="0">
              <a:latin typeface="Helvetica Neue"/>
            </a:endParaRPr>
          </a:p>
        </p:txBody>
      </p:sp>
      <p:graphicFrame>
        <p:nvGraphicFramePr>
          <p:cNvPr id="3" name="Table 3">
            <a:extLst>
              <a:ext uri="{FF2B5EF4-FFF2-40B4-BE49-F238E27FC236}">
                <a16:creationId xmlns:a16="http://schemas.microsoft.com/office/drawing/2014/main" id="{795C9FFB-C3F0-A5D3-9761-A26F94F6D3DE}"/>
              </a:ext>
            </a:extLst>
          </p:cNvPr>
          <p:cNvGraphicFramePr>
            <a:graphicFrameLocks noGrp="1"/>
          </p:cNvGraphicFramePr>
          <p:nvPr>
            <p:extLst>
              <p:ext uri="{D42A27DB-BD31-4B8C-83A1-F6EECF244321}">
                <p14:modId xmlns:p14="http://schemas.microsoft.com/office/powerpoint/2010/main" val="3048847095"/>
              </p:ext>
            </p:extLst>
          </p:nvPr>
        </p:nvGraphicFramePr>
        <p:xfrm>
          <a:off x="435928" y="1580088"/>
          <a:ext cx="11233150" cy="5522997"/>
        </p:xfrm>
        <a:graphic>
          <a:graphicData uri="http://schemas.openxmlformats.org/drawingml/2006/table">
            <a:tbl>
              <a:tblPr firstRow="1" bandRow="1"/>
              <a:tblGrid>
                <a:gridCol w="11233150">
                  <a:extLst>
                    <a:ext uri="{9D8B030D-6E8A-4147-A177-3AD203B41FA5}">
                      <a16:colId xmlns:a16="http://schemas.microsoft.com/office/drawing/2014/main" val="20000"/>
                    </a:ext>
                  </a:extLst>
                </a:gridCol>
              </a:tblGrid>
              <a:tr h="804423">
                <a:tc>
                  <a:txBody>
                    <a:bodyPr/>
                    <a:lstStyle/>
                    <a:p>
                      <a:pPr marR="0" lvl="0" algn="just" rtl="0">
                        <a:lnSpc>
                          <a:spcPct val="100000"/>
                        </a:lnSpc>
                        <a:spcBef>
                          <a:spcPts val="0"/>
                        </a:spcBef>
                        <a:spcAft>
                          <a:spcPts val="0"/>
                        </a:spcAft>
                        <a:buClr>
                          <a:srgbClr val="000000"/>
                        </a:buClr>
                        <a:buFont typeface="Arial"/>
                      </a:pPr>
                      <a:r>
                        <a:rPr lang="el-GR" sz="24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Δράση 2: «Έργα ταμίευσης και αρδευτικών δικτύων για νέα έργα υποδομών εγγείων βελτιώσεων» </a:t>
                      </a:r>
                    </a:p>
                  </a:txBody>
                  <a:tcPr marL="91443" marR="91443" marT="45725" marB="45725">
                    <a:lnL w="12700" cmpd="sng">
                      <a:noFill/>
                      <a:prstDash val="solid"/>
                    </a:lnL>
                    <a:lnR w="12700" cmpd="sng">
                      <a:noFill/>
                      <a:prstDash val="solid"/>
                    </a:lnR>
                    <a:lnT w="12700" cmpd="sng">
                      <a:noFill/>
                      <a:prstDash val="solid"/>
                    </a:lnT>
                    <a:lnB w="1905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63249">
                <a:tc>
                  <a:txBody>
                    <a:bodyPr/>
                    <a:lstStyle/>
                    <a:p>
                      <a:pPr lvl="0">
                        <a:lnSpc>
                          <a:spcPct val="150000"/>
                        </a:lnSpc>
                        <a:buFont typeface="Wingdings" pitchFamily="2" charset="2"/>
                        <a:buChar char="ü"/>
                      </a:pP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Εκσυγχρονισμός</a:t>
                      </a:r>
                      <a:r>
                        <a:rPr lang="el-GR" sz="2000" b="0" i="0" u="none" strike="noStrike" cap="none" baseline="0" dirty="0">
                          <a:solidFill>
                            <a:schemeClr val="tx1"/>
                          </a:solidFill>
                          <a:effectLst/>
                          <a:latin typeface="Calibri" panose="020F0502020204030204" pitchFamily="34" charset="0"/>
                          <a:ea typeface="+mn-ea"/>
                          <a:cs typeface="Calibri" panose="020F0502020204030204" pitchFamily="34" charset="0"/>
                          <a:sym typeface="Arial"/>
                        </a:rPr>
                        <a:t>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υπαρχόντων δικτύων άρδευσης, καθώς και των σχετικών υποστηρικτικών τους υποδομών. </a:t>
                      </a:r>
                    </a:p>
                    <a:p>
                      <a:pPr lvl="0">
                        <a:lnSpc>
                          <a:spcPct val="150000"/>
                        </a:lnSpc>
                        <a:buFont typeface="Wingdings" pitchFamily="2" charset="2"/>
                        <a:buChar char="ü"/>
                      </a:pP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Ανακαίνιση</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 και </a:t>
                      </a: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αντικατάσταση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ηλεκτρομηχανολογικού εξοπλισμού.</a:t>
                      </a:r>
                    </a:p>
                    <a:p>
                      <a:pPr lvl="0">
                        <a:lnSpc>
                          <a:spcPct val="150000"/>
                        </a:lnSpc>
                        <a:buFont typeface="Wingdings" pitchFamily="2" charset="2"/>
                        <a:buChar char="ü"/>
                      </a:pP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Έργα ταμίευσης νερού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και </a:t>
                      </a:r>
                      <a:r>
                        <a:rPr lang="el-GR" sz="2000" b="0" i="0" u="none" strike="noStrike" cap="none" dirty="0" err="1">
                          <a:solidFill>
                            <a:schemeClr val="tx1"/>
                          </a:solidFill>
                          <a:effectLst/>
                          <a:latin typeface="Calibri" panose="020F0502020204030204" pitchFamily="34" charset="0"/>
                          <a:ea typeface="+mn-ea"/>
                          <a:cs typeface="Calibri" panose="020F0502020204030204" pitchFamily="34" charset="0"/>
                          <a:sym typeface="Arial"/>
                        </a:rPr>
                        <a:t>συνοδά</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 αρδευτικά δίκτυα.</a:t>
                      </a:r>
                    </a:p>
                    <a:p>
                      <a:pPr lvl="0">
                        <a:lnSpc>
                          <a:spcPct val="150000"/>
                        </a:lnSpc>
                        <a:buFont typeface="Wingdings" pitchFamily="2" charset="2"/>
                        <a:buChar char="ü"/>
                      </a:pP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Έργα εξοικονόμησης ενέργειας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στην άρδευση.</a:t>
                      </a:r>
                    </a:p>
                    <a:p>
                      <a:pPr lvl="0">
                        <a:lnSpc>
                          <a:spcPct val="150000"/>
                        </a:lnSpc>
                        <a:buFont typeface="Wingdings" pitchFamily="2" charset="2"/>
                        <a:buChar char="ü"/>
                      </a:pP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Προμήθεια και εγκατάσταση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συστημάτων τηλεμετρίας και γεωργίας ακριβείας.</a:t>
                      </a:r>
                    </a:p>
                    <a:p>
                      <a:pPr lvl="0">
                        <a:lnSpc>
                          <a:spcPct val="150000"/>
                        </a:lnSpc>
                        <a:buFont typeface="Wingdings" pitchFamily="2" charset="2"/>
                        <a:buChar char="ü"/>
                      </a:pPr>
                      <a:r>
                        <a:rPr lang="en-US" sz="2000" b="1" i="0" u="none" strike="noStrike" cap="none" dirty="0" err="1">
                          <a:solidFill>
                            <a:schemeClr val="tx1"/>
                          </a:solidFill>
                          <a:effectLst/>
                          <a:latin typeface="Calibri" panose="020F0502020204030204" pitchFamily="34" charset="0"/>
                          <a:ea typeface="+mn-ea"/>
                          <a:cs typeface="Calibri" panose="020F0502020204030204" pitchFamily="34" charset="0"/>
                          <a:sym typeface="Arial"/>
                        </a:rPr>
                        <a:t>Χρήση</a:t>
                      </a:r>
                      <a:r>
                        <a:rPr lang="en-US"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 </a:t>
                      </a:r>
                      <a:r>
                        <a:rPr lang="en-US" sz="2000" b="1" i="0" u="none" strike="noStrike" cap="none" dirty="0" err="1">
                          <a:solidFill>
                            <a:schemeClr val="tx1"/>
                          </a:solidFill>
                          <a:effectLst/>
                          <a:latin typeface="Calibri" panose="020F0502020204030204" pitchFamily="34" charset="0"/>
                          <a:ea typeface="+mn-ea"/>
                          <a:cs typeface="Calibri" panose="020F0502020204030204" pitchFamily="34" charset="0"/>
                          <a:sym typeface="Arial"/>
                        </a:rPr>
                        <a:t>ανακυκλωμένων</a:t>
                      </a:r>
                      <a:r>
                        <a:rPr lang="en-US"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 </a:t>
                      </a:r>
                      <a:r>
                        <a:rPr lang="en-US" sz="2000" b="1" i="0" u="none" strike="noStrike" cap="none" dirty="0" err="1">
                          <a:solidFill>
                            <a:schemeClr val="tx1"/>
                          </a:solidFill>
                          <a:effectLst/>
                          <a:latin typeface="Calibri" panose="020F0502020204030204" pitchFamily="34" charset="0"/>
                          <a:ea typeface="+mn-ea"/>
                          <a:cs typeface="Calibri" panose="020F0502020204030204" pitchFamily="34" charset="0"/>
                          <a:sym typeface="Arial"/>
                        </a:rPr>
                        <a:t>υδάτων</a:t>
                      </a:r>
                      <a:r>
                        <a:rPr lang="en-US"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endPar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endParaRPr>
                    </a:p>
                    <a:p>
                      <a:pPr lvl="0">
                        <a:lnSpc>
                          <a:spcPct val="150000"/>
                        </a:lnSpc>
                        <a:buFont typeface="Wingdings" pitchFamily="2" charset="2"/>
                        <a:buChar char="ü"/>
                      </a:pP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Έργα </a:t>
                      </a:r>
                      <a:r>
                        <a:rPr lang="el-GR" sz="20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τεχνητού εμπλουτισμού </a:t>
                      </a:r>
                      <a:r>
                        <a:rPr lang="el-GR" sz="20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υπόγειων υδάτων σε ανακαίνιση δικτύου από γεωτρήσεις.</a:t>
                      </a:r>
                    </a:p>
                  </a:txBody>
                  <a:tcPr marL="91443" marR="91443" marT="45725" marB="45725">
                    <a:lnL w="12700" cmpd="sng">
                      <a:noFill/>
                      <a:prstDash val="solid"/>
                    </a:lnL>
                    <a:lnR w="12700" cmpd="sng">
                      <a:noFill/>
                      <a:prstDash val="solid"/>
                    </a:lnR>
                    <a:lnT w="19050" cap="flat" cmpd="sng" algn="ctr">
                      <a:solidFill>
                        <a:schemeClr val="accent3">
                          <a:lumMod val="75000"/>
                        </a:schemeClr>
                      </a:solidFill>
                      <a:prstDash val="solid"/>
                      <a:round/>
                      <a:headEnd type="none" w="med" len="med"/>
                      <a:tailEnd type="none" w="med" len="med"/>
                    </a:lnT>
                    <a:lnB w="1905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998221">
                <a:tc>
                  <a:txBody>
                    <a:bodyPr/>
                    <a:lstStyle/>
                    <a:p>
                      <a:pPr marL="0" marR="0" lvl="0" indent="0" algn="ctr" defTabSz="914400" rtl="0" eaLnBrk="1" fontAlgn="auto" latinLnBrk="0" hangingPunct="1">
                        <a:lnSpc>
                          <a:spcPct val="150000"/>
                        </a:lnSpc>
                        <a:spcBef>
                          <a:spcPts val="0"/>
                        </a:spcBef>
                        <a:spcAft>
                          <a:spcPts val="0"/>
                        </a:spcAft>
                        <a:buClr>
                          <a:srgbClr val="000000"/>
                        </a:buClr>
                        <a:buSzTx/>
                        <a:buFont typeface="Wingdings" pitchFamily="2" charset="2"/>
                        <a:buNone/>
                        <a:tabLst/>
                        <a:defRPr/>
                      </a:pPr>
                      <a:endParaRPr lang="el-GR" sz="1800" b="1" i="0" u="sng" strike="noStrike" cap="none" dirty="0">
                        <a:solidFill>
                          <a:schemeClr val="tx1"/>
                        </a:solidFill>
                        <a:effectLst/>
                        <a:latin typeface="Calibri" panose="020F0502020204030204" pitchFamily="34" charset="0"/>
                        <a:ea typeface="+mn-ea"/>
                        <a:cs typeface="Calibri" panose="020F0502020204030204" pitchFamily="34" charset="0"/>
                        <a:sym typeface="Arial"/>
                      </a:endParaRPr>
                    </a:p>
                  </a:txBody>
                  <a:tcPr marL="91443" marR="91443" marT="45725" marB="45725">
                    <a:lnL w="12700" cmpd="sng">
                      <a:noFill/>
                      <a:prstDash val="solid"/>
                    </a:lnL>
                    <a:lnR w="12700" cmpd="sng">
                      <a:noFill/>
                      <a:prstDash val="solid"/>
                    </a:lnR>
                    <a:lnT w="19050" cap="flat" cmpd="sng" algn="ctr">
                      <a:solidFill>
                        <a:schemeClr val="accent3">
                          <a:lumMod val="75000"/>
                        </a:schemeClr>
                      </a:solidFill>
                      <a:prstDash val="solid"/>
                      <a:round/>
                      <a:headEnd type="none" w="med" len="med"/>
                      <a:tailEnd type="none" w="med" len="med"/>
                    </a:lnT>
                    <a:lnB w="1905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6" name="5 - Έλλειψη"/>
          <p:cNvSpPr/>
          <p:nvPr/>
        </p:nvSpPr>
        <p:spPr>
          <a:xfrm>
            <a:off x="0" y="0"/>
            <a:ext cx="1285102" cy="3954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ΝΕΟ</a:t>
            </a:r>
          </a:p>
        </p:txBody>
      </p:sp>
    </p:spTree>
    <p:extLst>
      <p:ext uri="{BB962C8B-B14F-4D97-AF65-F5344CB8AC3E}">
        <p14:creationId xmlns:p14="http://schemas.microsoft.com/office/powerpoint/2010/main" val="1652696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9EAA-88E5-1045-29E3-A3E9D10BF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47A23-EE76-BACF-1A62-C44A28CC8E8D}"/>
              </a:ext>
            </a:extLst>
          </p:cNvPr>
          <p:cNvSpPr>
            <a:spLocks noGrp="1"/>
          </p:cNvSpPr>
          <p:nvPr>
            <p:ph type="title"/>
          </p:nvPr>
        </p:nvSpPr>
        <p:spPr>
          <a:xfrm>
            <a:off x="344487" y="305286"/>
            <a:ext cx="11503025" cy="692330"/>
          </a:xfrm>
        </p:spPr>
        <p:txBody>
          <a:bodyPr>
            <a:normAutofit fontScale="90000"/>
          </a:bodyPr>
          <a:lstStyle/>
          <a:p>
            <a:pPr algn="just" eaLnBrk="1" fontAlgn="auto" hangingPunct="1">
              <a:defRPr/>
            </a:pPr>
            <a:br>
              <a:rPr lang="el-GR" sz="2700" dirty="0">
                <a:solidFill>
                  <a:schemeClr val="lt1"/>
                </a:solidFill>
                <a:latin typeface="Helvetica Neue"/>
                <a:cs typeface="Helvetica Neue"/>
              </a:rPr>
            </a:br>
            <a:r>
              <a:rPr lang="el-GR" sz="2700" dirty="0">
                <a:solidFill>
                  <a:schemeClr val="lt1"/>
                </a:solidFill>
                <a:latin typeface="Helvetica Neue"/>
                <a:cs typeface="Helvetica Neue"/>
              </a:rPr>
              <a:t>ΣΣ ΚΑΠ παρέμβαση Π3-73-1.1 «Έργα υποδομών εγγείων βελτιώσεων»</a:t>
            </a:r>
            <a:r>
              <a:rPr lang="el-GR" sz="2400" dirty="0"/>
              <a:t> </a:t>
            </a:r>
            <a:br>
              <a:rPr lang="el-GR" sz="2800" dirty="0"/>
            </a:br>
            <a:endParaRPr lang="x-none" sz="2200" dirty="0">
              <a:latin typeface="Helvetica Neue"/>
            </a:endParaRPr>
          </a:p>
        </p:txBody>
      </p:sp>
      <p:graphicFrame>
        <p:nvGraphicFramePr>
          <p:cNvPr id="3" name="Table 3">
            <a:extLst>
              <a:ext uri="{FF2B5EF4-FFF2-40B4-BE49-F238E27FC236}">
                <a16:creationId xmlns:a16="http://schemas.microsoft.com/office/drawing/2014/main" id="{795C9FFB-C3F0-A5D3-9761-A26F94F6D3DE}"/>
              </a:ext>
            </a:extLst>
          </p:cNvPr>
          <p:cNvGraphicFramePr>
            <a:graphicFrameLocks noGrp="1"/>
          </p:cNvGraphicFramePr>
          <p:nvPr>
            <p:extLst>
              <p:ext uri="{D42A27DB-BD31-4B8C-83A1-F6EECF244321}">
                <p14:modId xmlns:p14="http://schemas.microsoft.com/office/powerpoint/2010/main" val="137072997"/>
              </p:ext>
            </p:extLst>
          </p:nvPr>
        </p:nvGraphicFramePr>
        <p:xfrm>
          <a:off x="479425" y="1352747"/>
          <a:ext cx="11233150" cy="4206250"/>
        </p:xfrm>
        <a:graphic>
          <a:graphicData uri="http://schemas.openxmlformats.org/drawingml/2006/table">
            <a:tbl>
              <a:tblPr firstRow="1" bandRow="1"/>
              <a:tblGrid>
                <a:gridCol w="11233150">
                  <a:extLst>
                    <a:ext uri="{9D8B030D-6E8A-4147-A177-3AD203B41FA5}">
                      <a16:colId xmlns:a16="http://schemas.microsoft.com/office/drawing/2014/main" val="20000"/>
                    </a:ext>
                  </a:extLst>
                </a:gridCol>
              </a:tblGrid>
              <a:tr h="33547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i="0" u="sng" strike="noStrike" cap="none" dirty="0">
                          <a:solidFill>
                            <a:schemeClr val="bg1"/>
                          </a:solidFill>
                          <a:effectLst/>
                          <a:latin typeface="Calibri" panose="020F0502020204030204" pitchFamily="34" charset="0"/>
                          <a:ea typeface="+mn-ea"/>
                          <a:cs typeface="Calibri" panose="020F0502020204030204" pitchFamily="34" charset="0"/>
                          <a:sym typeface="Arial"/>
                        </a:rPr>
                        <a:t>Εκδόθηκε η πρόσκληση από το Υπουργείο Αγροτικής Ανάπτυξης και Τροφίμων προκειμένου οι Δικαιούχοι να υποβάλλουν αιτήσεις στήριξης για χρηματοδότηση.</a:t>
                      </a:r>
                    </a:p>
                    <a:p>
                      <a:endParaRPr lang="el-GR" sz="2000" kern="1200" dirty="0">
                        <a:solidFill>
                          <a:schemeClr val="bg1"/>
                        </a:solidFill>
                        <a:effectLst/>
                        <a:latin typeface="+mn-lt"/>
                        <a:ea typeface="+mn-ea"/>
                        <a:cs typeface="+mn-cs"/>
                      </a:endParaRPr>
                    </a:p>
                    <a:p>
                      <a:r>
                        <a:rPr lang="el-GR" sz="2000" kern="1200" dirty="0">
                          <a:solidFill>
                            <a:schemeClr val="bg1"/>
                          </a:solidFill>
                          <a:effectLst/>
                          <a:latin typeface="+mn-lt"/>
                          <a:ea typeface="+mn-ea"/>
                          <a:cs typeface="+mn-cs"/>
                        </a:rPr>
                        <a:t>Η συγχρηματοδοτούμενη δημόσια δαπάνη που διατίθεται για την ένταξη πράξεων με την παρούσα πρόσκληση ανέρχεται </a:t>
                      </a:r>
                      <a:r>
                        <a:rPr lang="el-GR" sz="2000" b="1" kern="1200" dirty="0">
                          <a:solidFill>
                            <a:schemeClr val="bg1"/>
                          </a:solidFill>
                          <a:effectLst/>
                          <a:latin typeface="+mn-lt"/>
                          <a:ea typeface="+mn-ea"/>
                          <a:cs typeface="+mn-cs"/>
                        </a:rPr>
                        <a:t>σε 169.000.000,00 € (συμπεριλαμβανομένου Φ.Π.Α.) με </a:t>
                      </a:r>
                      <a:r>
                        <a:rPr lang="el-GR" sz="2000" b="1" kern="1200" dirty="0" err="1">
                          <a:solidFill>
                            <a:schemeClr val="bg1"/>
                          </a:solidFill>
                          <a:effectLst/>
                          <a:latin typeface="+mn-lt"/>
                          <a:ea typeface="+mn-ea"/>
                          <a:cs typeface="+mn-cs"/>
                        </a:rPr>
                        <a:t>υπερδέσμευση</a:t>
                      </a:r>
                      <a:r>
                        <a:rPr lang="el-GR" sz="2000" b="1" kern="1200" dirty="0">
                          <a:solidFill>
                            <a:schemeClr val="bg1"/>
                          </a:solidFill>
                          <a:effectLst/>
                          <a:latin typeface="+mn-lt"/>
                          <a:ea typeface="+mn-ea"/>
                          <a:cs typeface="+mn-cs"/>
                        </a:rPr>
                        <a:t> περίπου 300 %</a:t>
                      </a:r>
                    </a:p>
                    <a:p>
                      <a:endParaRPr lang="el-GR" sz="2000" b="1" kern="1200" dirty="0">
                        <a:solidFill>
                          <a:schemeClr val="bg1"/>
                        </a:solidFill>
                        <a:effectLst/>
                        <a:latin typeface="+mn-lt"/>
                        <a:ea typeface="+mn-ea"/>
                        <a:cs typeface="+mn-cs"/>
                      </a:endParaRPr>
                    </a:p>
                    <a:p>
                      <a:r>
                        <a:rPr lang="el-GR" sz="2000" b="1" kern="1200" dirty="0">
                          <a:solidFill>
                            <a:schemeClr val="bg1"/>
                          </a:solidFill>
                          <a:effectLst/>
                          <a:latin typeface="+mn-lt"/>
                          <a:ea typeface="+mn-ea"/>
                          <a:cs typeface="+mn-cs"/>
                        </a:rPr>
                        <a:t>* </a:t>
                      </a:r>
                      <a:r>
                        <a:rPr lang="el-GR" sz="2000" kern="1200" dirty="0">
                          <a:solidFill>
                            <a:schemeClr val="bg1"/>
                          </a:solidFill>
                          <a:effectLst/>
                          <a:latin typeface="+mn-lt"/>
                          <a:ea typeface="+mn-ea"/>
                          <a:cs typeface="+mn-cs"/>
                        </a:rPr>
                        <a:t>Ως </a:t>
                      </a:r>
                      <a:r>
                        <a:rPr lang="el-GR" sz="2000" b="1" kern="1200" dirty="0">
                          <a:solidFill>
                            <a:schemeClr val="bg1"/>
                          </a:solidFill>
                          <a:effectLst/>
                          <a:latin typeface="+mn-lt"/>
                          <a:ea typeface="+mn-ea"/>
                          <a:cs typeface="+mn-cs"/>
                        </a:rPr>
                        <a:t>ελάχιστος</a:t>
                      </a:r>
                      <a:r>
                        <a:rPr lang="el-GR" sz="2000" kern="1200" dirty="0">
                          <a:solidFill>
                            <a:schemeClr val="bg1"/>
                          </a:solidFill>
                          <a:effectLst/>
                          <a:latin typeface="+mn-lt"/>
                          <a:ea typeface="+mn-ea"/>
                          <a:cs typeface="+mn-cs"/>
                        </a:rPr>
                        <a:t> προϋπολογισμός της αίτησης στήριξης πράξης ορίζεται το ποσό των </a:t>
                      </a:r>
                      <a:r>
                        <a:rPr lang="el-GR" sz="2000" b="1" kern="1200" dirty="0">
                          <a:solidFill>
                            <a:schemeClr val="bg1"/>
                          </a:solidFill>
                          <a:effectLst/>
                          <a:latin typeface="+mn-lt"/>
                          <a:ea typeface="+mn-ea"/>
                          <a:cs typeface="+mn-cs"/>
                        </a:rPr>
                        <a:t>5.000.000,00 ευρώ</a:t>
                      </a:r>
                      <a:r>
                        <a:rPr lang="el-GR" sz="2000" kern="1200" dirty="0">
                          <a:solidFill>
                            <a:schemeClr val="bg1"/>
                          </a:solidFill>
                          <a:effectLst/>
                          <a:latin typeface="+mn-lt"/>
                          <a:ea typeface="+mn-ea"/>
                          <a:cs typeface="+mn-cs"/>
                        </a:rPr>
                        <a:t> </a:t>
                      </a:r>
                      <a:r>
                        <a:rPr lang="el-GR" sz="2000" b="1" kern="1200" dirty="0">
                          <a:solidFill>
                            <a:schemeClr val="bg1"/>
                          </a:solidFill>
                          <a:effectLst/>
                          <a:latin typeface="+mn-lt"/>
                          <a:ea typeface="+mn-ea"/>
                          <a:cs typeface="+mn-cs"/>
                        </a:rPr>
                        <a:t>(συμπεριλαμβανομένου Φ.Π.Α.).</a:t>
                      </a:r>
                    </a:p>
                    <a:p>
                      <a:pPr marL="628650" lvl="1" indent="-171450">
                        <a:buFont typeface="Arial" panose="020B0604020202020204" pitchFamily="34" charset="0"/>
                        <a:buChar char="•"/>
                      </a:pPr>
                      <a:endParaRPr lang="el-GR" sz="1400" kern="1200" dirty="0">
                        <a:solidFill>
                          <a:schemeClr val="bg1"/>
                        </a:solidFill>
                        <a:effectLst/>
                        <a:latin typeface="+mn-lt"/>
                        <a:ea typeface="+mn-ea"/>
                        <a:cs typeface="+mn-cs"/>
                      </a:endParaRPr>
                    </a:p>
                    <a:p>
                      <a:r>
                        <a:rPr lang="el-GR" sz="2000" kern="1200" dirty="0">
                          <a:solidFill>
                            <a:schemeClr val="bg1"/>
                          </a:solidFill>
                          <a:effectLst/>
                          <a:latin typeface="+mn-lt"/>
                          <a:ea typeface="+mn-ea"/>
                          <a:cs typeface="+mn-cs"/>
                        </a:rPr>
                        <a:t> * Ως </a:t>
                      </a:r>
                      <a:r>
                        <a:rPr lang="el-GR" sz="2000" b="1" kern="1200" dirty="0">
                          <a:solidFill>
                            <a:schemeClr val="bg1"/>
                          </a:solidFill>
                          <a:effectLst/>
                          <a:latin typeface="+mn-lt"/>
                          <a:ea typeface="+mn-ea"/>
                          <a:cs typeface="+mn-cs"/>
                        </a:rPr>
                        <a:t>μέγιστος</a:t>
                      </a:r>
                      <a:r>
                        <a:rPr lang="el-GR" sz="2000" kern="1200" dirty="0">
                          <a:solidFill>
                            <a:schemeClr val="bg1"/>
                          </a:solidFill>
                          <a:effectLst/>
                          <a:latin typeface="+mn-lt"/>
                          <a:ea typeface="+mn-ea"/>
                          <a:cs typeface="+mn-cs"/>
                        </a:rPr>
                        <a:t> προϋπολογισμός της αίτησης στήριξης πράξης ορίζεται το ποσό των </a:t>
                      </a:r>
                      <a:r>
                        <a:rPr lang="el-GR" sz="2000" b="1" kern="1200" dirty="0">
                          <a:solidFill>
                            <a:schemeClr val="bg1"/>
                          </a:solidFill>
                          <a:effectLst/>
                          <a:latin typeface="+mn-lt"/>
                          <a:ea typeface="+mn-ea"/>
                          <a:cs typeface="+mn-cs"/>
                        </a:rPr>
                        <a:t>105.000.000,00  ευρώ</a:t>
                      </a:r>
                      <a:r>
                        <a:rPr lang="el-GR" sz="2000" kern="1200" dirty="0">
                          <a:solidFill>
                            <a:schemeClr val="bg1"/>
                          </a:solidFill>
                          <a:effectLst/>
                          <a:latin typeface="+mn-lt"/>
                          <a:ea typeface="+mn-ea"/>
                          <a:cs typeface="+mn-cs"/>
                        </a:rPr>
                        <a:t> </a:t>
                      </a:r>
                      <a:r>
                        <a:rPr lang="el-GR" sz="2000" b="1" kern="1200" dirty="0">
                          <a:solidFill>
                            <a:schemeClr val="bg1"/>
                          </a:solidFill>
                          <a:effectLst/>
                          <a:latin typeface="+mn-lt"/>
                          <a:ea typeface="+mn-ea"/>
                          <a:cs typeface="+mn-cs"/>
                        </a:rPr>
                        <a:t>(συμπεριλαμβανομένου Φ.Π.Α.).</a:t>
                      </a:r>
                    </a:p>
                    <a:p>
                      <a:endParaRPr lang="el-GR" sz="1200" kern="1200" dirty="0">
                        <a:solidFill>
                          <a:schemeClr val="tx1"/>
                        </a:solidFill>
                        <a:effectLst/>
                        <a:latin typeface="+mn-lt"/>
                        <a:ea typeface="+mn-ea"/>
                        <a:cs typeface="+mn-cs"/>
                      </a:endParaRPr>
                    </a:p>
                    <a:p>
                      <a:endParaRPr lang="el-GR" sz="1200" kern="1200" dirty="0">
                        <a:solidFill>
                          <a:schemeClr val="tx1"/>
                        </a:solidFill>
                        <a:effectLst/>
                        <a:latin typeface="+mn-lt"/>
                        <a:ea typeface="+mn-ea"/>
                        <a:cs typeface="+mn-cs"/>
                      </a:endParaRPr>
                    </a:p>
                    <a:p>
                      <a:endParaRPr lang="el-GR" sz="1200" kern="1200" dirty="0">
                        <a:solidFill>
                          <a:schemeClr val="tx1"/>
                        </a:solidFill>
                        <a:effectLst/>
                        <a:latin typeface="+mn-lt"/>
                        <a:ea typeface="+mn-ea"/>
                        <a:cs typeface="+mn-cs"/>
                      </a:endParaRPr>
                    </a:p>
                  </a:txBody>
                  <a:tcPr marL="91443" marR="91443" marT="45725" marB="45725">
                    <a:lnL w="12700" cmpd="sng">
                      <a:noFill/>
                      <a:prstDash val="solid"/>
                    </a:lnL>
                    <a:lnR w="12700" cmpd="sng">
                      <a:noFill/>
                      <a:prstDash val="solid"/>
                    </a:lnR>
                    <a:lnT w="12700" cmpd="sng">
                      <a:noFill/>
                      <a:prstDash val="solid"/>
                    </a:lnT>
                    <a:lnB w="1905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bl>
          </a:graphicData>
        </a:graphic>
      </p:graphicFrame>
      <p:sp>
        <p:nvSpPr>
          <p:cNvPr id="4" name="6 - Στρογγυλεμένο ορθογώνιο"/>
          <p:cNvSpPr/>
          <p:nvPr/>
        </p:nvSpPr>
        <p:spPr>
          <a:xfrm>
            <a:off x="387530" y="5349722"/>
            <a:ext cx="11416937" cy="1202991"/>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b="1" dirty="0">
                <a:solidFill>
                  <a:schemeClr val="tx1"/>
                </a:solidFill>
              </a:rPr>
              <a:t>Θα πρέπει η Περιφέρεια σε συνεργασία με τους ΤΟΕΒ της περιοχής, τους Δήμους ή και το ΥΠΑΑΤ και το ΥΠΟΜΕ να ετοιμάσουν μελέτες με όλες τις απαραίτητες </a:t>
            </a:r>
            <a:r>
              <a:rPr lang="el-GR" b="1" dirty="0" err="1">
                <a:solidFill>
                  <a:schemeClr val="tx1"/>
                </a:solidFill>
              </a:rPr>
              <a:t>αδειοδοτήσεις</a:t>
            </a:r>
            <a:r>
              <a:rPr lang="el-GR" b="1" dirty="0">
                <a:solidFill>
                  <a:schemeClr val="tx1"/>
                </a:solidFill>
              </a:rPr>
              <a:t>, σύμφωνα με τους κανόνες επιλεξιμότητας </a:t>
            </a:r>
          </a:p>
        </p:txBody>
      </p:sp>
    </p:spTree>
    <p:extLst>
      <p:ext uri="{BB962C8B-B14F-4D97-AF65-F5344CB8AC3E}">
        <p14:creationId xmlns:p14="http://schemas.microsoft.com/office/powerpoint/2010/main" val="1267313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Θέση περιεχομένου 8" descr="Εικόνα που περιέχει κείμενο, στιγμιότυπο οθόνης, Διαφήμιση στο διαδίκτυο, τοποθεσία web&#10;&#10;Περιγραφή που δημιουργήθηκε αυτόματα">
            <a:extLst>
              <a:ext uri="{FF2B5EF4-FFF2-40B4-BE49-F238E27FC236}">
                <a16:creationId xmlns:a16="http://schemas.microsoft.com/office/drawing/2014/main" id="{47E7980A-0833-9FE7-3A72-B95CD54E85DA}"/>
              </a:ext>
            </a:extLst>
          </p:cNvPr>
          <p:cNvPicPr>
            <a:picLocks noGrp="1" noChangeAspect="1"/>
          </p:cNvPicPr>
          <p:nvPr>
            <p:ph sz="quarter" idx="13"/>
          </p:nvPr>
        </p:nvPicPr>
        <p:blipFill rotWithShape="1">
          <a:blip r:embed="rId2">
            <a:extLst>
              <a:ext uri="{28A0092B-C50C-407E-A947-70E740481C1C}">
                <a14:useLocalDpi xmlns:a14="http://schemas.microsoft.com/office/drawing/2010/main" val="0"/>
              </a:ext>
            </a:extLst>
          </a:blip>
          <a:srcRect l="51012" b="22751"/>
          <a:stretch/>
        </p:blipFill>
        <p:spPr>
          <a:xfrm>
            <a:off x="686555" y="1229607"/>
            <a:ext cx="6408405" cy="439878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TextBox 2">
            <a:extLst>
              <a:ext uri="{FF2B5EF4-FFF2-40B4-BE49-F238E27FC236}">
                <a16:creationId xmlns:a16="http://schemas.microsoft.com/office/drawing/2014/main" id="{EA930696-5D42-1857-74A5-88EBAC057177}"/>
              </a:ext>
            </a:extLst>
          </p:cNvPr>
          <p:cNvSpPr txBox="1"/>
          <p:nvPr/>
        </p:nvSpPr>
        <p:spPr>
          <a:xfrm>
            <a:off x="7689272" y="2305615"/>
            <a:ext cx="4502728" cy="1938992"/>
          </a:xfrm>
          <a:prstGeom prst="rect">
            <a:avLst/>
          </a:prstGeom>
          <a:solidFill>
            <a:srgbClr val="7030A0"/>
          </a:solidFill>
          <a:ln>
            <a:solidFill>
              <a:schemeClr val="accent1"/>
            </a:solidFill>
          </a:ln>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el-GR" sz="4000" b="1" i="1" dirty="0">
                <a:solidFill>
                  <a:schemeClr val="tx1"/>
                </a:solidFill>
              </a:rPr>
              <a:t>Σας ευχαριστώ</a:t>
            </a:r>
          </a:p>
          <a:p>
            <a:pPr algn="ctr"/>
            <a:r>
              <a:rPr lang="el-GR" sz="2000" b="1" i="1" dirty="0">
                <a:solidFill>
                  <a:schemeClr val="tx1"/>
                </a:solidFill>
              </a:rPr>
              <a:t>ΔΗΜΗΤΡΗΣ ΟΔ</a:t>
            </a:r>
            <a:r>
              <a:rPr lang="en-US" sz="2000" b="1" i="1" dirty="0">
                <a:solidFill>
                  <a:schemeClr val="tx1"/>
                </a:solidFill>
              </a:rPr>
              <a:t>.</a:t>
            </a:r>
            <a:r>
              <a:rPr lang="el-GR" sz="2000" b="1" i="1" dirty="0">
                <a:solidFill>
                  <a:schemeClr val="tx1"/>
                </a:solidFill>
              </a:rPr>
              <a:t> ΠΑΠΑΓΙΑΝΝΙΔΗΣ</a:t>
            </a:r>
          </a:p>
          <a:p>
            <a:pPr algn="ctr"/>
            <a:r>
              <a:rPr lang="el-GR" sz="2000" b="1" i="1" dirty="0">
                <a:solidFill>
                  <a:schemeClr val="bg1"/>
                </a:solidFill>
              </a:rPr>
              <a:t>ΓΕΝΙΚΟΣ ΓΡΑΜΜΑΤΕΑΣ</a:t>
            </a:r>
            <a:endParaRPr lang="en-US" sz="2000" b="1" i="1" dirty="0">
              <a:solidFill>
                <a:schemeClr val="bg1"/>
              </a:solidFill>
            </a:endParaRPr>
          </a:p>
          <a:p>
            <a:pPr algn="ctr"/>
            <a:r>
              <a:rPr lang="el-GR" sz="2000" b="1" i="1" dirty="0">
                <a:solidFill>
                  <a:schemeClr val="bg1"/>
                </a:solidFill>
              </a:rPr>
              <a:t>Υπουργείο Αγροτικής Ανάπτυξης &amp; Τροφίμων</a:t>
            </a:r>
            <a:endParaRPr lang="el-GR" b="1" i="1" dirty="0">
              <a:solidFill>
                <a:schemeClr val="bg1"/>
              </a:solidFill>
            </a:endParaRPr>
          </a:p>
        </p:txBody>
      </p:sp>
      <p:sp>
        <p:nvSpPr>
          <p:cNvPr id="2" name="Θέση υποσέλιδου 1">
            <a:extLst>
              <a:ext uri="{FF2B5EF4-FFF2-40B4-BE49-F238E27FC236}">
                <a16:creationId xmlns:a16="http://schemas.microsoft.com/office/drawing/2014/main" id="{AC8E85CB-A90B-C3ED-F4C4-63A4EE4783F7}"/>
              </a:ext>
            </a:extLst>
          </p:cNvPr>
          <p:cNvSpPr>
            <a:spLocks noGrp="1"/>
          </p:cNvSpPr>
          <p:nvPr>
            <p:ph type="ftr" sz="quarter" idx="11"/>
          </p:nvPr>
        </p:nvSpPr>
        <p:spPr/>
        <p:txBody>
          <a:bodyPr/>
          <a:lstStyle/>
          <a:p>
            <a:pPr rtl="0"/>
            <a:r>
              <a:rPr lang="el-GR" noProof="0"/>
              <a:t>
              </a:t>
            </a:r>
            <a:endParaRPr lang="el-GR" noProof="0" dirty="0"/>
          </a:p>
        </p:txBody>
      </p:sp>
    </p:spTree>
    <p:extLst>
      <p:ext uri="{BB962C8B-B14F-4D97-AF65-F5344CB8AC3E}">
        <p14:creationId xmlns:p14="http://schemas.microsoft.com/office/powerpoint/2010/main" val="2703299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DE1E8FF-4B92-7694-1BCC-3EF43310C61D}"/>
              </a:ext>
            </a:extLst>
          </p:cNvPr>
          <p:cNvSpPr>
            <a:spLocks noGrp="1"/>
          </p:cNvSpPr>
          <p:nvPr>
            <p:ph idx="1"/>
          </p:nvPr>
        </p:nvSpPr>
        <p:spPr>
          <a:xfrm>
            <a:off x="228600" y="118533"/>
            <a:ext cx="11734800" cy="6620933"/>
          </a:xfrm>
          <a:solidFill>
            <a:schemeClr val="tx2">
              <a:lumMod val="20000"/>
              <a:lumOff val="80000"/>
            </a:schemeClr>
          </a:solidFill>
        </p:spPr>
        <p:txBody>
          <a:bodyPr>
            <a:normAutofit fontScale="25000" lnSpcReduction="20000"/>
          </a:bodyPr>
          <a:lstStyle/>
          <a:p>
            <a:pPr marL="274320" indent="0" algn="just">
              <a:lnSpc>
                <a:spcPct val="150000"/>
              </a:lnSpc>
              <a:buNone/>
            </a:pPr>
            <a:r>
              <a:rPr lang="el-GR" sz="5600" b="1"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ΠΡΟΥΠΟΛΟΓΙΣΜΟΣ: </a:t>
            </a:r>
            <a:r>
              <a:rPr lang="el-GR" sz="72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135.000.000€</a:t>
            </a:r>
            <a:r>
              <a:rPr lang="el-GR" sz="56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 </a:t>
            </a:r>
            <a:r>
              <a:rPr lang="el-GR" sz="5600"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με </a:t>
            </a:r>
            <a:r>
              <a:rPr lang="el-GR" sz="56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συγχρηματοδότηση από το Ευρωπαϊκό Γεωργικό Ταμείο Αγροτικής Ανάπτυξης (ΕΓΤΑΑ) και από το Αναπτυξιακό Πρόγραμμα Δημοσίων Επενδύσεων.  </a:t>
            </a:r>
          </a:p>
          <a:p>
            <a:pPr marL="274320" indent="0" algn="just">
              <a:lnSpc>
                <a:spcPct val="150000"/>
              </a:lnSpc>
              <a:buNone/>
            </a:pPr>
            <a:r>
              <a:rPr lang="el-GR" sz="5600" b="1" dirty="0">
                <a:solidFill>
                  <a:srgbClr val="000000"/>
                </a:solidFill>
                <a:latin typeface="Tahoma" panose="020B0604030504040204" pitchFamily="34" charset="0"/>
                <a:cs typeface="Times New Roman" panose="02020603050405020304" pitchFamily="18" charset="0"/>
              </a:rPr>
              <a:t>Πρόσθετη </a:t>
            </a:r>
            <a:r>
              <a:rPr lang="el-GR" sz="5600" b="1" dirty="0" err="1">
                <a:solidFill>
                  <a:srgbClr val="000000"/>
                </a:solidFill>
                <a:latin typeface="Tahoma" panose="020B0604030504040204" pitchFamily="34" charset="0"/>
                <a:cs typeface="Times New Roman" panose="02020603050405020304" pitchFamily="18" charset="0"/>
              </a:rPr>
              <a:t>υπερδεσμευση</a:t>
            </a:r>
            <a:r>
              <a:rPr lang="en-US" sz="5600" b="1" dirty="0">
                <a:solidFill>
                  <a:srgbClr val="000000"/>
                </a:solidFill>
                <a:latin typeface="Tahoma" panose="020B0604030504040204" pitchFamily="34" charset="0"/>
                <a:cs typeface="Times New Roman" panose="02020603050405020304" pitchFamily="18" charset="0"/>
              </a:rPr>
              <a:t> </a:t>
            </a:r>
            <a:r>
              <a:rPr lang="el-GR" sz="5600" b="1" dirty="0">
                <a:solidFill>
                  <a:srgbClr val="000000"/>
                </a:solidFill>
                <a:latin typeface="Tahoma" panose="020B0604030504040204" pitchFamily="34" charset="0"/>
                <a:cs typeface="Times New Roman" panose="02020603050405020304" pitchFamily="18" charset="0"/>
              </a:rPr>
              <a:t>ανάλογα με την επιτυχία του Προγράμματος, 150% περίπου</a:t>
            </a:r>
          </a:p>
          <a:p>
            <a:pPr marL="274320" indent="0" algn="just">
              <a:lnSpc>
                <a:spcPct val="150000"/>
              </a:lnSpc>
              <a:buNone/>
            </a:pPr>
            <a:endParaRPr lang="el-GR" sz="5600" b="1" dirty="0">
              <a:solidFill>
                <a:srgbClr val="000000"/>
              </a:solidFill>
              <a:latin typeface="Tahoma" panose="020B0604030504040204" pitchFamily="34" charset="0"/>
              <a:cs typeface="Times New Roman" panose="02020603050405020304" pitchFamily="18" charset="0"/>
            </a:endParaRPr>
          </a:p>
          <a:p>
            <a:pPr marL="274320" indent="0" algn="just">
              <a:lnSpc>
                <a:spcPct val="150000"/>
              </a:lnSpc>
              <a:spcBef>
                <a:spcPts val="600"/>
              </a:spcBef>
              <a:buNone/>
            </a:pPr>
            <a:r>
              <a:rPr lang="el-GR" sz="64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ΕΝΤΑΣΗ ΕΝΙΣΧΥΣΗΣ </a:t>
            </a:r>
            <a:endParaRPr lang="el-GR" sz="6400" b="1" i="1" u="sng"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50000"/>
              </a:lnSpc>
              <a:spcBef>
                <a:spcPts val="600"/>
              </a:spcBef>
              <a:buFont typeface="+mj-lt"/>
              <a:buAutoNum type="arabicPeriod"/>
            </a:pP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Στα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Μικρά νησιά Αιγαίου</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η ένταση ενίσχυσης ανέρχεται στο </a:t>
            </a:r>
            <a:r>
              <a:rPr lang="el-GR" sz="56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75 %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και αφορά όλα τα νησιά του Αιγαίου πλην Εύβοιας και Κρήτης. </a:t>
            </a:r>
            <a:endParaRPr lang="el-GR" sz="5600" u="none" strike="noStrike"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50000"/>
              </a:lnSpc>
              <a:spcBef>
                <a:spcPts val="600"/>
              </a:spcBef>
              <a:buFont typeface="+mj-lt"/>
              <a:buAutoNum type="arabicPeriod"/>
            </a:pP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Στις Περιφέρειες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Ιονίου, Κρήτης, Θεσσαλίας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και στις ηπειρωτικές περιοχές που συμπεριλαμβάνονται στα Εδαφικά Σχέδια Δίκαιης Μετάβασης (ΕΣΔΙΜ), δηλαδή η Περιφέρεια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Δυτικής Μακεδονίας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και οι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Δήμοι Μεγαλόπολης, Τρίπολης, Γορτυνίας</a:t>
            </a:r>
            <a:r>
              <a:rPr lang="el-GR" sz="56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και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Οιχαλίας Μεσσηνίας</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η ένταση ενίσχυσης ανέρχεται στο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65% </a:t>
            </a:r>
            <a:endParaRPr lang="el-GR" sz="6400" b="1" u="none" strike="noStrike"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50000"/>
              </a:lnSpc>
              <a:spcBef>
                <a:spcPts val="600"/>
              </a:spcBef>
              <a:buFont typeface="+mj-lt"/>
              <a:buAutoNum type="arabicPeriod"/>
            </a:pP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Στις Περιφέρειες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Πελοποννήσου, Δυτικής Ελλάδας, Στερεάς Ελλάδας, Ηπείρου, Κεντρικής Μακεδονίας, Ανατολικής Μακεδονίας και Θράκης</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η ένταση ενίσχυσης ανέρχεται στο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50% </a:t>
            </a:r>
            <a:endParaRPr lang="el-GR" sz="6400" b="1" u="none" strike="noStrike"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50000"/>
              </a:lnSpc>
              <a:spcBef>
                <a:spcPts val="600"/>
              </a:spcBef>
              <a:buFont typeface="+mj-lt"/>
              <a:buAutoNum type="arabicPeriod"/>
              <a:tabLst>
                <a:tab pos="180340" algn="l"/>
              </a:tabLst>
            </a:pP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Στην Περιφέρεια </a:t>
            </a:r>
            <a:r>
              <a:rPr lang="el-GR" sz="56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Αττικής</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η ένταση ενίσχυσης ανέρχεται στο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40 % </a:t>
            </a:r>
            <a:endParaRPr lang="el-GR" sz="6400" b="1" u="none" strike="noStrike"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50000"/>
              </a:lnSpc>
              <a:spcBef>
                <a:spcPts val="600"/>
              </a:spcBef>
              <a:buFont typeface="+mj-lt"/>
              <a:buAutoNum type="arabicPeriod"/>
              <a:tabLst>
                <a:tab pos="180340" algn="l"/>
              </a:tabLst>
            </a:pP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Για τις περιπτώσεις επενδυτικών δαπανών που στοχεύουν σε εξοικονόμηση ενέργειας, ύδατος, μείωση εκπομπών αερίου του θερμοκηπίου και μείωση αποβλήτων,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σε ποσοστό από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20%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και άνω του συνολικού αιτούμενου προϋπολογισμού της αίτησης στήριξης, </a:t>
            </a:r>
            <a:r>
              <a:rPr lang="el-GR" sz="6400" b="1"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προβλέπεται η προσαύξηση της έντασης στήριξης της συγκεκριμένης δαπάνης κατά 10% </a:t>
            </a:r>
            <a:r>
              <a:rPr lang="el-GR" sz="560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υπό τον όρο ότι η ανώτατη συνδυασμένη στήριξη δεν υπερβαίνει το μέγιστο ποσοστό που προβλέπεται από το άρθρο 73 παρ.4 του καν. (ΕΕ) 2021/2115 του ΕΚΣ, όπως ισχύει κάθε φορά. </a:t>
            </a:r>
            <a:endParaRPr lang="el-GR" sz="5600" u="none" strike="noStrike" dirty="0">
              <a:effectLst/>
              <a:latin typeface="Tahoma" panose="020B0604030504040204" pitchFamily="34" charset="0"/>
              <a:ea typeface="Tahoma" panose="020B0604030504040204" pitchFamily="34" charset="0"/>
              <a:cs typeface="Tahoma" panose="020B0604030504040204" pitchFamily="34" charset="0"/>
            </a:endParaRPr>
          </a:p>
          <a:p>
            <a:endParaRPr lang="el-GR" dirty="0"/>
          </a:p>
        </p:txBody>
      </p:sp>
      <p:sp>
        <p:nvSpPr>
          <p:cNvPr id="2" name="Θέση υποσέλιδου 1">
            <a:extLst>
              <a:ext uri="{FF2B5EF4-FFF2-40B4-BE49-F238E27FC236}">
                <a16:creationId xmlns:a16="http://schemas.microsoft.com/office/drawing/2014/main" id="{8865B646-F844-D8F9-8DA2-3824AF65354C}"/>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2806602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0A3E0B3-F735-86B0-5F6A-5B8BEEA37078}"/>
              </a:ext>
            </a:extLst>
          </p:cNvPr>
          <p:cNvSpPr>
            <a:spLocks noGrp="1"/>
          </p:cNvSpPr>
          <p:nvPr>
            <p:ph idx="1"/>
          </p:nvPr>
        </p:nvSpPr>
        <p:spPr>
          <a:xfrm>
            <a:off x="4513825" y="1"/>
            <a:ext cx="7466508" cy="6620932"/>
          </a:xfrm>
          <a:solidFill>
            <a:schemeClr val="tx2">
              <a:lumMod val="20000"/>
              <a:lumOff val="80000"/>
            </a:schemeClr>
          </a:solidFill>
        </p:spPr>
        <p:txBody>
          <a:bodyPr>
            <a:normAutofit fontScale="32500" lnSpcReduction="20000"/>
          </a:bodyPr>
          <a:lstStyle/>
          <a:p>
            <a:pPr marL="45720" indent="0" algn="just">
              <a:lnSpc>
                <a:spcPct val="150000"/>
              </a:lnSpc>
              <a:spcBef>
                <a:spcPts val="600"/>
              </a:spcBef>
              <a:spcAft>
                <a:spcPts val="1000"/>
              </a:spcAft>
              <a:buNone/>
            </a:pP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ΣΤΟΧΟΙ ΤΗΣ ΠΑΡΕΜΒΑΣΗΣ</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600"/>
              </a:spcBef>
              <a:buFont typeface="+mj-lt"/>
              <a:buAutoNum type="arabicPeriod"/>
            </a:pP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η ενίσχυση του προσανατολισμού στην αγορά και την </a:t>
            </a: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αύξηση της ανταγωνιστικότητας </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των γεωργικών εκμεταλλεύσεων, τόσο βραχυπρόθεσμα όσο και μακροπρόθεσμα, συμπεριλαμβανομένης της μεγαλύτερης εστίασης στην έρευνα, την τεχνολογία και την </a:t>
            </a:r>
            <a:r>
              <a:rPr lang="el-GR" sz="4800" dirty="0" err="1">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ψηφιοποίηση</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600"/>
              </a:spcBef>
              <a:buFont typeface="+mj-lt"/>
              <a:buAutoNum type="arabicPeriod"/>
            </a:pP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η </a:t>
            </a: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βελτίωση της θέσης του γεωργού </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στην </a:t>
            </a:r>
            <a:r>
              <a:rPr lang="el-GR" sz="4800" dirty="0" err="1">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αξιακή</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αλυσίδα</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600"/>
              </a:spcBef>
              <a:buFont typeface="+mj-lt"/>
              <a:buAutoNum type="arabicPeriod"/>
            </a:pP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η </a:t>
            </a: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προώθηση της απασχόλησης, της ανάπτυξης, της ισότητας των φύλων</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συμπεριλαμβανομένης της συμμετοχής των γυναικών στη γεωργία, της κοινωνικής ένταξης και της τοπικής ανάπτυξης στις αγροτικές περιοχές, συμπεριλαμβανομένης της κυκλικής </a:t>
            </a:r>
            <a:r>
              <a:rPr lang="el-GR" sz="4800" dirty="0" err="1">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βιοοικονομίας</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και της αειφόρου δασοκομίας</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600"/>
              </a:spcBef>
              <a:buFont typeface="+mj-lt"/>
              <a:buAutoNum type="arabicPeriod"/>
            </a:pP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η βελτίωση της </a:t>
            </a: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ανταπόκριση</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ς της γεωργίας της Ένωσης </a:t>
            </a:r>
            <a:r>
              <a:rPr lang="el-GR" sz="48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στις απαιτήσεις της κοινωνίας </a:t>
            </a:r>
            <a:r>
              <a:rPr lang="el-GR" sz="48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σχετικά με τα τρόφιμα και την υγεία, συμπεριλαμβανομένων των υψηλής ποιότητας, ασφαλών και θρεπτικών τροφίμων που παράγονται με βιώσιμο τρόπο, μείωση της σπατάλης τροφίμων, καθώς και βελτίωση της καλής διαβίωσης των ζώων και καταπολέμηση της αντοχής στα </a:t>
            </a:r>
            <a:r>
              <a:rPr lang="el-GR" sz="4800" dirty="0" err="1">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αντιμικροβιακά</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pic>
        <p:nvPicPr>
          <p:cNvPr id="4" name="Εικόνα 3" descr="Εικόνα που περιέχει μηχανική, χάλυβας, βιομηχανία, εσωτερικός χώρος&#10;&#10;Το περιεχόμενο που δημιουργείται από τεχνολογία AI ενδέχεται να είναι εσφαλμένο.">
            <a:extLst>
              <a:ext uri="{FF2B5EF4-FFF2-40B4-BE49-F238E27FC236}">
                <a16:creationId xmlns:a16="http://schemas.microsoft.com/office/drawing/2014/main" id="{5578C27F-037A-EFAC-633D-1F8F5D988B2E}"/>
              </a:ext>
            </a:extLst>
          </p:cNvPr>
          <p:cNvPicPr>
            <a:picLocks noChangeAspect="1"/>
          </p:cNvPicPr>
          <p:nvPr/>
        </p:nvPicPr>
        <p:blipFill>
          <a:blip r:embed="rId2"/>
          <a:stretch>
            <a:fillRect/>
          </a:stretch>
        </p:blipFill>
        <p:spPr>
          <a:xfrm>
            <a:off x="281517" y="1947333"/>
            <a:ext cx="4232308" cy="2385483"/>
          </a:xfrm>
          <a:prstGeom prst="rect">
            <a:avLst/>
          </a:prstGeom>
        </p:spPr>
      </p:pic>
      <p:sp>
        <p:nvSpPr>
          <p:cNvPr id="2" name="Θέση υποσέλιδου 1">
            <a:extLst>
              <a:ext uri="{FF2B5EF4-FFF2-40B4-BE49-F238E27FC236}">
                <a16:creationId xmlns:a16="http://schemas.microsoft.com/office/drawing/2014/main" id="{FC8DC1F7-D0F0-7ACC-9062-4995B13DB821}"/>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1181098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0A3E0B3-F735-86B0-5F6A-5B8BEEA37078}"/>
              </a:ext>
            </a:extLst>
          </p:cNvPr>
          <p:cNvSpPr>
            <a:spLocks noGrp="1"/>
          </p:cNvSpPr>
          <p:nvPr>
            <p:ph idx="1"/>
          </p:nvPr>
        </p:nvSpPr>
        <p:spPr>
          <a:xfrm>
            <a:off x="4513825" y="1"/>
            <a:ext cx="7466508" cy="6620932"/>
          </a:xfrm>
          <a:solidFill>
            <a:schemeClr val="tx2">
              <a:lumMod val="20000"/>
              <a:lumOff val="80000"/>
            </a:schemeClr>
          </a:solidFill>
        </p:spPr>
        <p:txBody>
          <a:bodyPr>
            <a:normAutofit fontScale="40000" lnSpcReduction="20000"/>
          </a:bodyPr>
          <a:lstStyle/>
          <a:p>
            <a:pPr marL="45720" indent="0" algn="just">
              <a:lnSpc>
                <a:spcPct val="150000"/>
              </a:lnSpc>
              <a:spcBef>
                <a:spcPts val="600"/>
              </a:spcBef>
              <a:spcAft>
                <a:spcPts val="1000"/>
              </a:spcAft>
              <a:buNone/>
            </a:pPr>
            <a:r>
              <a:rPr lang="el-GR" sz="4500" b="1"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ΣΤΟΧΟΙ ΤΗΣ ΠΑΡΕΜΒΑΣΗΣ</a:t>
            </a:r>
            <a:endParaRPr lang="el-GR" sz="4500" dirty="0">
              <a:effectLst/>
              <a:latin typeface="Calibri" panose="020F0502020204030204" pitchFamily="34" charset="0"/>
              <a:ea typeface="Calibri" panose="020F0502020204030204" pitchFamily="34" charset="0"/>
              <a:cs typeface="Times New Roman" panose="02020603050405020304" pitchFamily="18" charset="0"/>
            </a:endParaRPr>
          </a:p>
          <a:p>
            <a:pPr marL="914400" lvl="0" indent="-914400" algn="just">
              <a:lnSpc>
                <a:spcPct val="150000"/>
              </a:lnSpc>
              <a:spcBef>
                <a:spcPts val="600"/>
              </a:spcBef>
              <a:buFont typeface="+mj-lt"/>
              <a:buAutoNum type="arabicPeriod" startAt="5"/>
            </a:pP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η </a:t>
            </a: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αύξηση της παραγωγής</a:t>
            </a: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/τυποποίησης/μεταποίησης προϊόντων ΠΟΠ – ΠΓΕ και προϊόντων με εθνικά σήματα πιστοποίησης,</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0" indent="-914400" algn="just">
              <a:lnSpc>
                <a:spcPct val="150000"/>
              </a:lnSpc>
              <a:spcBef>
                <a:spcPts val="600"/>
              </a:spcBef>
              <a:buFont typeface="+mj-lt"/>
              <a:buAutoNum type="arabicPeriod" startAt="5"/>
            </a:pP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η </a:t>
            </a: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ενίσχυση της θέσης των </a:t>
            </a:r>
            <a:r>
              <a:rPr lang="el-GR" sz="4800" b="1" dirty="0" err="1">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αγροδιατροφικών</a:t>
            </a: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 προϊόντων </a:t>
            </a: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στις αγορές του εξωτερικού,</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0" indent="-914400" algn="just">
              <a:lnSpc>
                <a:spcPct val="150000"/>
              </a:lnSpc>
              <a:spcBef>
                <a:spcPts val="600"/>
              </a:spcBef>
              <a:buFont typeface="+mj-lt"/>
              <a:buAutoNum type="arabicPeriod" startAt="5"/>
            </a:pP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η</a:t>
            </a: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 αύξηση της προστιθέμενης αξίας </a:t>
            </a: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των γεωργικών προϊόντων που ανήκουν σε κλάδους της μεταποίησης,</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0" indent="-914400" algn="just">
              <a:lnSpc>
                <a:spcPct val="150000"/>
              </a:lnSpc>
              <a:spcBef>
                <a:spcPts val="600"/>
              </a:spcBef>
              <a:buFont typeface="+mj-lt"/>
              <a:buAutoNum type="arabicPeriod" startAt="5"/>
            </a:pP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η</a:t>
            </a: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 ενσωμάτωση διαδικασιών καινοτομίας</a:t>
            </a:r>
            <a:r>
              <a:rPr lang="el-GR" sz="48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 διαδικασιών φιλικών προς το περιβάλλον που περιορίζουν το φαινόμενο της κλιματικής αλλαγής καθώς και στη χρήση νέων τεχνολογιών,</a:t>
            </a:r>
            <a:endParaRPr lang="el-GR" sz="4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0" indent="-914400" algn="just">
              <a:lnSpc>
                <a:spcPct val="150000"/>
              </a:lnSpc>
              <a:spcBef>
                <a:spcPts val="600"/>
              </a:spcBef>
              <a:buFont typeface="+mj-lt"/>
              <a:buAutoNum type="arabicPeriod" startAt="5"/>
            </a:pPr>
            <a:r>
              <a:rPr lang="el-GR" sz="48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η διατήρηση και δημιουργία θέσεων εργασίας.</a:t>
            </a:r>
            <a:endParaRPr lang="el-GR" sz="4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pic>
        <p:nvPicPr>
          <p:cNvPr id="4" name="Εικόνα 3" descr="Εικόνα που περιέχει μηχανική, χάλυβας, βιομηχανία, εσωτερικός χώρος&#10;&#10;Το περιεχόμενο που δημιουργείται από τεχνολογία AI ενδέχεται να είναι εσφαλμένο.">
            <a:extLst>
              <a:ext uri="{FF2B5EF4-FFF2-40B4-BE49-F238E27FC236}">
                <a16:creationId xmlns:a16="http://schemas.microsoft.com/office/drawing/2014/main" id="{5578C27F-037A-EFAC-633D-1F8F5D988B2E}"/>
              </a:ext>
            </a:extLst>
          </p:cNvPr>
          <p:cNvPicPr>
            <a:picLocks noChangeAspect="1"/>
          </p:cNvPicPr>
          <p:nvPr/>
        </p:nvPicPr>
        <p:blipFill>
          <a:blip r:embed="rId2"/>
          <a:stretch>
            <a:fillRect/>
          </a:stretch>
        </p:blipFill>
        <p:spPr>
          <a:xfrm>
            <a:off x="281517" y="1947333"/>
            <a:ext cx="4232308" cy="2385483"/>
          </a:xfrm>
          <a:prstGeom prst="rect">
            <a:avLst/>
          </a:prstGeom>
        </p:spPr>
      </p:pic>
      <p:sp>
        <p:nvSpPr>
          <p:cNvPr id="2" name="Θέση υποσέλιδου 1">
            <a:extLst>
              <a:ext uri="{FF2B5EF4-FFF2-40B4-BE49-F238E27FC236}">
                <a16:creationId xmlns:a16="http://schemas.microsoft.com/office/drawing/2014/main" id="{BE854C0A-B196-D098-0758-DD1BF2CCF764}"/>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3325018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id="{4B205D7A-6210-260E-1052-C25E62043866}"/>
              </a:ext>
            </a:extLst>
          </p:cNvPr>
          <p:cNvSpPr>
            <a:spLocks noGrp="1"/>
          </p:cNvSpPr>
          <p:nvPr>
            <p:ph idx="1"/>
          </p:nvPr>
        </p:nvSpPr>
        <p:spPr>
          <a:xfrm>
            <a:off x="0" y="249767"/>
            <a:ext cx="5181599" cy="3111500"/>
          </a:xfrm>
          <a:solidFill>
            <a:schemeClr val="tx2">
              <a:lumMod val="20000"/>
              <a:lumOff val="80000"/>
            </a:schemeClr>
          </a:solidFill>
        </p:spPr>
        <p:txBody>
          <a:bodyPr>
            <a:normAutofit fontScale="70000" lnSpcReduction="20000"/>
          </a:bodyPr>
          <a:lstStyle/>
          <a:p>
            <a:pPr marL="45720" indent="0" algn="ctr">
              <a:lnSpc>
                <a:spcPct val="150000"/>
              </a:lnSpc>
              <a:spcAft>
                <a:spcPts val="1000"/>
              </a:spcAft>
              <a:buNone/>
            </a:pPr>
            <a:r>
              <a:rPr lang="el-GR" sz="19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ΔΙΚΑΙΟΥΧΟΙ</a:t>
            </a:r>
            <a:endParaRPr lang="el-GR" sz="19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ctr">
              <a:lnSpc>
                <a:spcPct val="150000"/>
              </a:lnSpc>
            </a:pPr>
            <a:r>
              <a:rPr lang="el-GR" sz="20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νομικά πρόσωπα: Ο.Ε., Ε.Ε., Ε.Π.Ε, Α.Ε. Ι.Κ.Ε.</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ctr">
              <a:lnSpc>
                <a:spcPct val="150000"/>
              </a:lnSpc>
            </a:pPr>
            <a:r>
              <a:rPr lang="el-GR" sz="20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ατομικές επιχειρήσεις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ctr">
              <a:lnSpc>
                <a:spcPct val="150000"/>
              </a:lnSpc>
            </a:pPr>
            <a:r>
              <a:rPr lang="el-GR" sz="20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αγροτικοί συνεταιρισμοί, αγροτικές εταιρικές συμπράξεις, ανώνυμες εταιρίες των οποίων η πλειοψηφία των μετοχών ανήκει σε αγροτικούς συνεταιρισμούς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ctr">
              <a:lnSpc>
                <a:spcPct val="150000"/>
              </a:lnSpc>
            </a:pPr>
            <a:r>
              <a:rPr lang="el-GR" sz="20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ομάδες παραγωγών, οργανώσεις παραγωγών, συγχωνεύσεις οργανώσεων παραγωγών,  ενώσεις οργανώσεων παραγωγών</a:t>
            </a:r>
          </a:p>
        </p:txBody>
      </p:sp>
      <p:sp>
        <p:nvSpPr>
          <p:cNvPr id="2" name="Θέση περιεχομένου 5">
            <a:extLst>
              <a:ext uri="{FF2B5EF4-FFF2-40B4-BE49-F238E27FC236}">
                <a16:creationId xmlns:a16="http://schemas.microsoft.com/office/drawing/2014/main" id="{514A754F-A9FE-C975-4276-9DD967A9E346}"/>
              </a:ext>
            </a:extLst>
          </p:cNvPr>
          <p:cNvSpPr txBox="1">
            <a:spLocks/>
          </p:cNvSpPr>
          <p:nvPr/>
        </p:nvSpPr>
        <p:spPr>
          <a:xfrm>
            <a:off x="5706533" y="249766"/>
            <a:ext cx="6231469" cy="3111501"/>
          </a:xfrm>
          <a:prstGeom prst="rect">
            <a:avLst/>
          </a:prstGeom>
          <a:solidFill>
            <a:schemeClr val="tx2">
              <a:lumMod val="20000"/>
              <a:lumOff val="80000"/>
            </a:schemeClr>
          </a:solidFill>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274320" indent="0" algn="ctr">
              <a:lnSpc>
                <a:spcPct val="150000"/>
              </a:lnSpc>
              <a:spcAft>
                <a:spcPts val="1000"/>
              </a:spcAft>
              <a:buNone/>
            </a:pPr>
            <a:r>
              <a:rPr lang="el-GR" sz="1600" b="1"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ΚΡΙΤΗΡΙΑ ΕΠΙΛΕΞΙΜΟΤΗΤΑΣ ΔΙΚΑΙΟΥΧΩΝ</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45720" indent="0" algn="ctr">
              <a:lnSpc>
                <a:spcPct val="150000"/>
              </a:lnSpc>
              <a:spcAft>
                <a:spcPts val="1000"/>
              </a:spcAft>
              <a:buNone/>
            </a:pPr>
            <a:r>
              <a:rPr lang="el-GR" sz="1600"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Στο πλαίσιο της Παρέμβασης </a:t>
            </a:r>
            <a:r>
              <a:rPr lang="el-GR" sz="1600" b="1"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ενισχύονται οι πολύ μικρές, μικρές και μεσαίες επιχειρήσεις</a:t>
            </a:r>
            <a:r>
              <a:rPr lang="el-GR" sz="1600"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 όπως αυτές ορίζονται στην Σύσταση 2003/361/ΕΚ της Επιτροπής (L 124), καθώς και οι μεγάλες επιχειρήσεις που πληρούν προϋποθέσεις όπως, ν</a:t>
            </a:r>
            <a:r>
              <a:rPr lang="el-GR" sz="1600" dirty="0">
                <a:solidFill>
                  <a:srgbClr val="000000"/>
                </a:solidFill>
                <a:latin typeface="Tahoma" panose="020B0604030504040204" pitchFamily="34" charset="0"/>
                <a:ea typeface="Calibri" panose="020F0502020204030204" pitchFamily="34" charset="0"/>
                <a:cs typeface="Times New Roman" panose="02020603050405020304" pitchFamily="18" charset="0"/>
              </a:rPr>
              <a:t>α </a:t>
            </a:r>
            <a:r>
              <a:rPr lang="el-GR" sz="1600" dirty="0" err="1">
                <a:solidFill>
                  <a:srgbClr val="000000"/>
                </a:solidFill>
                <a:latin typeface="Tahoma" panose="020B0604030504040204" pitchFamily="34" charset="0"/>
                <a:ea typeface="Calibri" panose="020F0502020204030204" pitchFamily="34" charset="0"/>
                <a:cs typeface="Times New Roman" panose="02020603050405020304" pitchFamily="18" charset="0"/>
              </a:rPr>
              <a:t>εχουν</a:t>
            </a:r>
            <a:r>
              <a:rPr lang="el-GR" sz="1600" dirty="0">
                <a:solidFill>
                  <a:srgbClr val="000000"/>
                </a:solidFill>
                <a:latin typeface="Tahoma" panose="020B0604030504040204" pitchFamily="34" charset="0"/>
                <a:ea typeface="Calibri" panose="020F0502020204030204" pitchFamily="34" charset="0"/>
                <a:cs typeface="Times New Roman" panose="02020603050405020304" pitchFamily="18" charset="0"/>
              </a:rPr>
              <a:t> έναρξη επιτηδεύματος ως την ημερομηνία οριστικοποίησης στο ΟΠΣΚΕ, της υποβολής αίτησης στήριξης, να </a:t>
            </a:r>
            <a:r>
              <a:rPr lang="el-GR" sz="1600" dirty="0">
                <a:solidFill>
                  <a:srgbClr val="000000"/>
                </a:solidFill>
                <a:latin typeface="Tahoma" panose="020B0604030504040204" pitchFamily="34" charset="0"/>
                <a:ea typeface="Times New Roman" panose="02020603050405020304" pitchFamily="18" charset="0"/>
                <a:cs typeface="Times New Roman" panose="02020603050405020304" pitchFamily="18" charset="0"/>
              </a:rPr>
              <a:t>τηρούν βιβλία Β’ ή Γ’ κατηγορίας κ.α.</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633EFC3-CE6D-1518-2745-1891F36DB3B9}"/>
              </a:ext>
            </a:extLst>
          </p:cNvPr>
          <p:cNvSpPr txBox="1"/>
          <p:nvPr/>
        </p:nvSpPr>
        <p:spPr>
          <a:xfrm>
            <a:off x="330200" y="3454400"/>
            <a:ext cx="11159066" cy="3243965"/>
          </a:xfrm>
          <a:prstGeom prst="rect">
            <a:avLst/>
          </a:prstGeom>
          <a:solidFill>
            <a:schemeClr val="tx2">
              <a:lumMod val="20000"/>
              <a:lumOff val="80000"/>
            </a:schemeClr>
          </a:solidFill>
        </p:spPr>
        <p:txBody>
          <a:bodyPr wrap="square">
            <a:spAutoFit/>
          </a:bodyPr>
          <a:lstStyle/>
          <a:p>
            <a:pPr marL="274320" indent="0" algn="ctr">
              <a:lnSpc>
                <a:spcPct val="150000"/>
              </a:lnSpc>
              <a:spcBef>
                <a:spcPts val="0"/>
              </a:spcBef>
              <a:buNone/>
            </a:pPr>
            <a:r>
              <a:rPr lang="el-GR" sz="1600" b="1" i="1" u="sng" dirty="0">
                <a:solidFill>
                  <a:srgbClr val="000000"/>
                </a:solidFill>
                <a:latin typeface="Arial" panose="020B0604020202020204" pitchFamily="34" charset="0"/>
                <a:ea typeface="Times New Roman" panose="02020603050405020304" pitchFamily="18" charset="0"/>
                <a:cs typeface="Arial" panose="020B0604020202020204" pitchFamily="34" charset="0"/>
              </a:rPr>
              <a:t>ΕΠΙΛΕΞΙΜΟΙ ΚΛΑΔΟΙ </a:t>
            </a:r>
            <a:endParaRPr lang="el-GR" sz="1600" b="1" i="1" u="sng" dirty="0">
              <a:latin typeface="Arial" panose="020B0604020202020204" pitchFamily="34" charset="0"/>
              <a:ea typeface="Times New Roman" panose="02020603050405020304" pitchFamily="18" charset="0"/>
              <a:cs typeface="Arial" panose="020B0604020202020204" pitchFamily="34" charset="0"/>
            </a:endParaRPr>
          </a:p>
          <a:p>
            <a:pPr marL="274320" indent="0" algn="ctr">
              <a:lnSpc>
                <a:spcPct val="150000"/>
              </a:lnSpc>
              <a:spcBef>
                <a:spcPts val="0"/>
              </a:spcBef>
              <a:buNone/>
            </a:pP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Κρέας, Γάλα</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Αυγά</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Μέλι</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Ζωοτροφές </a:t>
            </a:r>
            <a:r>
              <a:rPr lang="el-GR" sz="1400"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l-GR" sz="1400"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Δεν </a:t>
            </a:r>
            <a:r>
              <a:rPr lang="el-GR" sz="1400" cap="all"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ενισχύΟΝται</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οι μονάδες παραγωγής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ιχθυοτροφών</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ή/και ιχθυελαίων.)</a:t>
            </a:r>
            <a:r>
              <a:rPr lang="el-GR" sz="1400"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Δημητριακά</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Ελαιούχα</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Προϊόντα</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Οπωροκηπευτικά</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Οίνος </a:t>
            </a:r>
            <a:r>
              <a:rPr lang="el-GR" sz="1600" b="1" cap="all" dirty="0">
                <a:latin typeface="Arial" panose="020B0604020202020204" pitchFamily="34" charset="0"/>
                <a:ea typeface="Times New Roman" panose="02020603050405020304" pitchFamily="18" charset="0"/>
                <a:cs typeface="Arial" panose="020B0604020202020204" pitchFamily="34" charset="0"/>
              </a:rPr>
              <a:t> </a:t>
            </a:r>
            <a:r>
              <a:rPr lang="el-GR" sz="1400" cap="all" dirty="0">
                <a:latin typeface="Arial" panose="020B0604020202020204" pitchFamily="34" charset="0"/>
                <a:ea typeface="Times New Roman" panose="02020603050405020304" pitchFamily="18" charset="0"/>
                <a:cs typeface="Arial" panose="020B0604020202020204" pitchFamily="34" charset="0"/>
              </a:rPr>
              <a:t>(</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ΔΕΝ ΕΝΙΣΧΥΟΝΤΑΙ τα εμφιαλωτήρια οίνου ως μεμονωμένη δράση</a:t>
            </a:r>
            <a:r>
              <a:rPr lang="el-GR"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Ξύδι</a:t>
            </a:r>
            <a:r>
              <a:rPr lang="el-GR" sz="1600" b="1"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Άνθη </a:t>
            </a:r>
            <a:r>
              <a:rPr lang="el-GR" sz="1400" cap="all" dirty="0">
                <a:latin typeface="Arial" panose="020B0604020202020204" pitchFamily="34" charset="0"/>
                <a:ea typeface="Times New Roman" panose="02020603050405020304" pitchFamily="18" charset="0"/>
                <a:cs typeface="Arial" panose="020B0604020202020204" pitchFamily="34" charset="0"/>
              </a:rPr>
              <a:t>(</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ΔΕΝ ΕΝΙΣΧΥΕΤΑΙ η παραγωγή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γλαστρικών</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και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δρεπτών</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ανθέων</a:t>
            </a:r>
            <a:r>
              <a:rPr lang="el-GR"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l-GR" sz="1400" dirty="0">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Φαρμακευτικά &amp; Αρωματικά Φυτά</a:t>
            </a:r>
            <a:r>
              <a:rPr lang="el-GR" sz="1600" b="1" cap="all" dirty="0">
                <a:latin typeface="Arial" panose="020B0604020202020204" pitchFamily="34" charset="0"/>
                <a:ea typeface="Times New Roman" panose="02020603050405020304" pitchFamily="18" charset="0"/>
                <a:cs typeface="Arial" panose="020B0604020202020204" pitchFamily="34" charset="0"/>
              </a:rPr>
              <a:t> </a:t>
            </a:r>
            <a:r>
              <a:rPr lang="el-GR" sz="1400" cap="all" dirty="0">
                <a:latin typeface="Arial" panose="020B0604020202020204" pitchFamily="34" charset="0"/>
                <a:ea typeface="Times New Roman" panose="02020603050405020304" pitchFamily="18" charset="0"/>
                <a:cs typeface="Arial" panose="020B0604020202020204" pitchFamily="34" charset="0"/>
              </a:rPr>
              <a:t>(</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ΔΕΝ ΕΝΙΣΧΥΟΝΤΑΙ οι μονάδες ξήρανσης, επεξεργασίας, τυποποίησης, συσκευασίας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κάναβης</a:t>
            </a:r>
            <a:r>
              <a:rPr lang="el-GR"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l-GR" sz="1600" b="1" u="none" strike="noStrike" cap="all"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Σπόροι &amp; Πολλαπλασιαστικό Υλικό</a:t>
            </a:r>
            <a:r>
              <a:rPr lang="el-GR" sz="1600" b="1" cap="all" dirty="0">
                <a:latin typeface="Arial" panose="020B0604020202020204" pitchFamily="34" charset="0"/>
                <a:ea typeface="Times New Roman" panose="02020603050405020304" pitchFamily="18" charset="0"/>
                <a:cs typeface="Arial" panose="020B0604020202020204" pitchFamily="34" charset="0"/>
              </a:rPr>
              <a:t> </a:t>
            </a:r>
            <a:r>
              <a:rPr lang="el-GR" sz="1400" cap="all" dirty="0">
                <a:latin typeface="Arial" panose="020B0604020202020204" pitchFamily="34" charset="0"/>
                <a:ea typeface="Times New Roman" panose="02020603050405020304" pitchFamily="18" charset="0"/>
                <a:cs typeface="Arial" panose="020B0604020202020204" pitchFamily="34" charset="0"/>
              </a:rPr>
              <a:t>(</a:t>
            </a:r>
            <a:r>
              <a:rPr lang="el-G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ΔΕΝ ΕΝΙΣΧΥΕΤΑΙ η παραγωγή σπόρων και </a:t>
            </a:r>
            <a:r>
              <a:rPr lang="el-GR"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σποροφύτων</a:t>
            </a:r>
            <a:r>
              <a:rPr lang="el-GR"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l-GR" sz="1400" dirty="0">
              <a:effectLst/>
              <a:latin typeface="Arial" panose="020B0604020202020204" pitchFamily="34" charset="0"/>
              <a:ea typeface="Calibri" panose="020F0502020204030204" pitchFamily="34" charset="0"/>
              <a:cs typeface="Arial" panose="020B0604020202020204" pitchFamily="34" charset="0"/>
            </a:endParaRPr>
          </a:p>
          <a:p>
            <a:pPr marL="215900" algn="ctr">
              <a:lnSpc>
                <a:spcPct val="150000"/>
              </a:lnSpc>
              <a:spcBef>
                <a:spcPts val="0"/>
              </a:spcBef>
            </a:pPr>
            <a:endParaRPr lang="el-GR" sz="1400" dirty="0">
              <a:effectLst/>
              <a:latin typeface="Aptos" panose="020B0004020202020204" pitchFamily="34" charset="0"/>
              <a:ea typeface="Calibri" panose="020F0502020204030204" pitchFamily="34" charset="0"/>
              <a:cs typeface="Times New Roman" panose="02020603050405020304" pitchFamily="18" charset="0"/>
            </a:endParaRPr>
          </a:p>
          <a:p>
            <a:pPr marL="33020" indent="0" algn="ctr">
              <a:lnSpc>
                <a:spcPct val="150000"/>
              </a:lnSpc>
              <a:spcBef>
                <a:spcPts val="0"/>
              </a:spcBef>
              <a:buNone/>
            </a:pPr>
            <a:r>
              <a:rPr lang="el-GR" sz="1400" b="1"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ΣΕ ΟΛΟΥΣ ΤΟΥΣ ΚΛΑΔΟΥΣ και σε υφιστάμενες μονάδες μεταποίησης γεωργικών προϊόντων ενισχύονται ΜΕΜΟΝΩΜΕΝΑ μονάδες  επεξεργασίας αποβλήτων (υγρών, στερεών και αερίων). </a:t>
            </a:r>
            <a:endParaRPr lang="el-GR" sz="1400" b="1" u="none" strike="noStrike" cap="all"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endParaRPr>
          </a:p>
        </p:txBody>
      </p:sp>
      <p:sp>
        <p:nvSpPr>
          <p:cNvPr id="3" name="Θέση υποσέλιδου 2">
            <a:extLst>
              <a:ext uri="{FF2B5EF4-FFF2-40B4-BE49-F238E27FC236}">
                <a16:creationId xmlns:a16="http://schemas.microsoft.com/office/drawing/2014/main" id="{1E2E6B13-AE92-2782-F59C-274C5A09F89C}"/>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119476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22D6BF7-58C2-6307-0132-4063BC435025}"/>
              </a:ext>
            </a:extLst>
          </p:cNvPr>
          <p:cNvSpPr>
            <a:spLocks noGrp="1"/>
          </p:cNvSpPr>
          <p:nvPr>
            <p:ph idx="1"/>
          </p:nvPr>
        </p:nvSpPr>
        <p:spPr>
          <a:xfrm>
            <a:off x="270934" y="0"/>
            <a:ext cx="11582399" cy="3539067"/>
          </a:xfrm>
          <a:solidFill>
            <a:schemeClr val="tx2">
              <a:lumMod val="60000"/>
              <a:lumOff val="40000"/>
            </a:schemeClr>
          </a:solidFill>
        </p:spPr>
        <p:txBody>
          <a:bodyPr>
            <a:normAutofit fontScale="92500" lnSpcReduction="20000"/>
          </a:bodyPr>
          <a:lstStyle/>
          <a:p>
            <a:pPr marL="0" indent="0" algn="just">
              <a:lnSpc>
                <a:spcPct val="150000"/>
              </a:lnSpc>
              <a:spcBef>
                <a:spcPts val="0"/>
              </a:spcBef>
              <a:spcAft>
                <a:spcPts val="1000"/>
              </a:spcAft>
              <a:buNone/>
            </a:pPr>
            <a:endParaRPr lang="el-GR" sz="1800" b="1" dirty="0">
              <a:effectLst/>
              <a:latin typeface="Tahoma" panose="020B0604030504040204" pitchFamily="34" charset="0"/>
              <a:ea typeface="Times New Roman" panose="02020603050405020304" pitchFamily="18" charset="0"/>
              <a:cs typeface="Times New Roman" panose="02020603050405020304" pitchFamily="18" charset="0"/>
            </a:endParaRPr>
          </a:p>
          <a:p>
            <a:pPr marL="0" indent="0" algn="just">
              <a:lnSpc>
                <a:spcPct val="150000"/>
              </a:lnSpc>
              <a:spcBef>
                <a:spcPts val="0"/>
              </a:spcBef>
              <a:spcAft>
                <a:spcPts val="1000"/>
              </a:spcAft>
              <a:buNone/>
            </a:pPr>
            <a:r>
              <a:rPr lang="el-GR" sz="1800" b="1" dirty="0">
                <a:effectLst/>
                <a:latin typeface="Tahoma" panose="020B0604030504040204" pitchFamily="34" charset="0"/>
                <a:ea typeface="Times New Roman" panose="02020603050405020304" pitchFamily="18" charset="0"/>
                <a:cs typeface="Times New Roman" panose="02020603050405020304" pitchFamily="18" charset="0"/>
              </a:rPr>
              <a:t>ΕΠΙΛΕΞΙΜΟΣ ΠΡΟΫΠΟΛΟΓΙΣΜΟΣ ΑΙΤΗΣΕΩΝ ΣΤΗΡΙΞΗΣ </a:t>
            </a:r>
            <a:r>
              <a:rPr lang="el-GR" sz="1800" dirty="0">
                <a:effectLst/>
                <a:latin typeface="Tahoma" panose="020B0604030504040204" pitchFamily="34" charset="0"/>
                <a:ea typeface="Times New Roman" panose="02020603050405020304" pitchFamily="18" charset="0"/>
                <a:cs typeface="Times New Roman" panose="02020603050405020304" pitchFamily="18" charset="0"/>
              </a:rPr>
              <a:t>μεταξύ 400.001,00 € και 5.000.000,00 ευρώ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spcAft>
                <a:spcPts val="1000"/>
              </a:spcAft>
            </a:pPr>
            <a:r>
              <a:rPr lang="el-GR" sz="1800" b="1" dirty="0">
                <a:effectLst/>
                <a:latin typeface="Tahoma" panose="020B0604030504040204" pitchFamily="34" charset="0"/>
                <a:ea typeface="Times New Roman" panose="02020603050405020304" pitchFamily="18" charset="0"/>
                <a:cs typeface="Times New Roman" panose="02020603050405020304" pitchFamily="18" charset="0"/>
              </a:rPr>
              <a:t>ΕΠΙΛΕΞΙΜΕΣ ΔΡΑΣΕΙΣ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mj-lt"/>
              <a:buAutoNum type="arabicPeriod"/>
            </a:pPr>
            <a:r>
              <a:rPr lang="el-GR" sz="18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ιδρύσεις νέων μονάδων </a:t>
            </a:r>
            <a:r>
              <a:rPr lang="el-GR" sz="1800" u="none" strike="noStrike" dirty="0">
                <a:effectLst/>
                <a:latin typeface="Tahoma" panose="020B0604030504040204" pitchFamily="34" charset="0"/>
                <a:ea typeface="Times New Roman" panose="02020603050405020304" pitchFamily="18" charset="0"/>
                <a:cs typeface="Times New Roman" panose="02020603050405020304" pitchFamily="18" charset="0"/>
              </a:rPr>
              <a:t>παραγωγής και αποθηκευτικών χώρων </a:t>
            </a:r>
            <a:endParaRPr lang="el-GR"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mj-lt"/>
              <a:buAutoNum type="arabicPeriod"/>
            </a:pPr>
            <a:r>
              <a:rPr lang="el-GR" sz="18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εκσυγχρονισμοί,</a:t>
            </a:r>
            <a:r>
              <a:rPr lang="el-GR" sz="1800" u="none" strike="noStrike" dirty="0">
                <a:effectLst/>
                <a:latin typeface="Tahoma" panose="020B0604030504040204" pitchFamily="34" charset="0"/>
                <a:ea typeface="Times New Roman" panose="02020603050405020304" pitchFamily="18" charset="0"/>
                <a:cs typeface="Times New Roman" panose="02020603050405020304" pitchFamily="18" charset="0"/>
              </a:rPr>
              <a:t>  μετεγκαταστάσεις υφιστάμενων μονάδων παραγωγής και αποθηκευτικών χώρων</a:t>
            </a:r>
            <a:endParaRPr lang="el-GR"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mj-lt"/>
              <a:buAutoNum type="arabicPeriod"/>
            </a:pPr>
            <a:r>
              <a:rPr lang="el-GR" sz="18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συγχωνεύσεις μονάδων παραγωγής </a:t>
            </a:r>
            <a:r>
              <a:rPr lang="el-GR" sz="1800" u="none" strike="noStrike" dirty="0">
                <a:effectLst/>
                <a:latin typeface="Tahoma" panose="020B0604030504040204" pitchFamily="34" charset="0"/>
                <a:ea typeface="Times New Roman" panose="02020603050405020304" pitchFamily="18" charset="0"/>
                <a:cs typeface="Times New Roman" panose="02020603050405020304" pitchFamily="18" charset="0"/>
              </a:rPr>
              <a:t>και αποθηκευτικών χώρων</a:t>
            </a:r>
            <a:endParaRPr lang="el-GR"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mj-lt"/>
              <a:buAutoNum type="arabicPeriod"/>
            </a:pPr>
            <a:r>
              <a:rPr lang="el-GR" sz="18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μονάδες διαχείρισης υποπροϊόντων </a:t>
            </a:r>
            <a:r>
              <a:rPr lang="el-GR" sz="1800" u="none" strike="noStrike" dirty="0">
                <a:effectLst/>
                <a:latin typeface="Tahoma" panose="020B0604030504040204" pitchFamily="34" charset="0"/>
                <a:ea typeface="Times New Roman" panose="02020603050405020304" pitchFamily="18" charset="0"/>
                <a:cs typeface="Times New Roman" panose="02020603050405020304" pitchFamily="18" charset="0"/>
              </a:rPr>
              <a:t>με </a:t>
            </a:r>
            <a:r>
              <a:rPr lang="el-GR" sz="1800" u="none" strike="noStrike" dirty="0" err="1">
                <a:effectLst/>
                <a:latin typeface="Tahoma" panose="020B0604030504040204" pitchFamily="34" charset="0"/>
                <a:ea typeface="Times New Roman" panose="02020603050405020304" pitchFamily="18" charset="0"/>
                <a:cs typeface="Times New Roman" panose="02020603050405020304" pitchFamily="18" charset="0"/>
              </a:rPr>
              <a:t>προυποθέσεις</a:t>
            </a:r>
            <a:r>
              <a:rPr lang="el-GR" sz="1800" u="none" strike="noStrike" dirty="0">
                <a:effectLst/>
                <a:latin typeface="Tahoma" panose="020B0604030504040204" pitchFamily="34" charset="0"/>
                <a:ea typeface="Times New Roman" panose="02020603050405020304" pitchFamily="18" charset="0"/>
                <a:cs typeface="Times New Roman" panose="02020603050405020304" pitchFamily="18" charset="0"/>
              </a:rPr>
              <a:t> (όταν η πρώτη ύλη (υποπροϊόν) και το παραγόμενο τελικό προϊόν είναι γεωργικά προϊόντα)</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pic>
        <p:nvPicPr>
          <p:cNvPr id="4" name="Εικόνα 3" descr="Εικόνα που περιέχει εξωτερικός χώρος/ύπαιθρος, χορτάρι, αναψυκτικό, όχημα&#10;&#10;Το περιεχόμενο που δημιουργείται από τεχνολογία AI ενδέχεται να είναι εσφαλμένο.">
            <a:extLst>
              <a:ext uri="{FF2B5EF4-FFF2-40B4-BE49-F238E27FC236}">
                <a16:creationId xmlns:a16="http://schemas.microsoft.com/office/drawing/2014/main" id="{802429F5-4E24-C82C-7EF3-6CE536F718C8}"/>
              </a:ext>
            </a:extLst>
          </p:cNvPr>
          <p:cNvPicPr>
            <a:picLocks noChangeAspect="1"/>
          </p:cNvPicPr>
          <p:nvPr/>
        </p:nvPicPr>
        <p:blipFill>
          <a:blip r:embed="rId2"/>
          <a:stretch>
            <a:fillRect/>
          </a:stretch>
        </p:blipFill>
        <p:spPr>
          <a:xfrm>
            <a:off x="2270125" y="3539067"/>
            <a:ext cx="7143750" cy="3087157"/>
          </a:xfrm>
          <a:prstGeom prst="rect">
            <a:avLst/>
          </a:prstGeom>
        </p:spPr>
      </p:pic>
      <p:sp>
        <p:nvSpPr>
          <p:cNvPr id="2" name="Θέση υποσέλιδου 1">
            <a:extLst>
              <a:ext uri="{FF2B5EF4-FFF2-40B4-BE49-F238E27FC236}">
                <a16:creationId xmlns:a16="http://schemas.microsoft.com/office/drawing/2014/main" id="{259383B3-9938-6050-8363-739451076623}"/>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695051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A497C54-08DA-C3CB-5EFE-4FDCE2F11CE7}"/>
              </a:ext>
            </a:extLst>
          </p:cNvPr>
          <p:cNvSpPr>
            <a:spLocks noGrp="1"/>
          </p:cNvSpPr>
          <p:nvPr>
            <p:ph idx="1"/>
          </p:nvPr>
        </p:nvSpPr>
        <p:spPr>
          <a:xfrm>
            <a:off x="194734" y="67733"/>
            <a:ext cx="11997266" cy="6468534"/>
          </a:xfrm>
        </p:spPr>
        <p:txBody>
          <a:bodyPr>
            <a:normAutofit lnSpcReduction="10000"/>
          </a:bodyPr>
          <a:lstStyle/>
          <a:p>
            <a:pPr marL="45720" indent="0" algn="just">
              <a:lnSpc>
                <a:spcPct val="120000"/>
              </a:lnSpc>
              <a:spcBef>
                <a:spcPts val="0"/>
              </a:spcBef>
              <a:spcAft>
                <a:spcPts val="1000"/>
              </a:spcAft>
              <a:buNone/>
            </a:pPr>
            <a:r>
              <a:rPr lang="el-GR" sz="1600" b="1" dirty="0">
                <a:latin typeface="Tahoma" panose="020B0604030504040204" pitchFamily="34" charset="0"/>
                <a:ea typeface="Calibri" panose="020F0502020204030204" pitchFamily="34" charset="0"/>
                <a:cs typeface="Times New Roman" panose="02020603050405020304" pitchFamily="18" charset="0"/>
              </a:rPr>
              <a:t>Στο πλαίσιο της Παρέμβασης </a:t>
            </a:r>
            <a:r>
              <a:rPr lang="el-GR" b="1" u="sng" dirty="0">
                <a:latin typeface="Tahoma" panose="020B0604030504040204" pitchFamily="34" charset="0"/>
                <a:ea typeface="Calibri" panose="020F0502020204030204" pitchFamily="34" charset="0"/>
                <a:cs typeface="Times New Roman" panose="02020603050405020304" pitchFamily="18" charset="0"/>
              </a:rPr>
              <a:t>δ</a:t>
            </a:r>
            <a:r>
              <a:rPr lang="el-GR" b="1" u="sng" dirty="0">
                <a:latin typeface="Tahoma" panose="020B0604030504040204" pitchFamily="34" charset="0"/>
                <a:ea typeface="Times New Roman" panose="02020603050405020304" pitchFamily="18" charset="0"/>
                <a:cs typeface="Times New Roman" panose="02020603050405020304" pitchFamily="18" charset="0"/>
              </a:rPr>
              <a:t>εν ενισχύονται</a:t>
            </a:r>
            <a:r>
              <a:rPr lang="el-GR" sz="1600" b="1" u="sng" dirty="0">
                <a:latin typeface="Tahoma" panose="020B0604030504040204" pitchFamily="34" charset="0"/>
                <a:ea typeface="Times New Roman" panose="02020603050405020304" pitchFamily="18" charset="0"/>
                <a:cs typeface="Times New Roman" panose="02020603050405020304" pitchFamily="18" charset="0"/>
              </a:rPr>
              <a:t>:</a:t>
            </a:r>
            <a:endParaRPr lang="el-GR" sz="1600" b="1" u="sng"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οι αιτήσεις στήριξης που αφορούν την πρωτογενή γεωργική παραγωγή,</a:t>
            </a:r>
            <a:endParaRPr lang="el-GR" sz="1600" b="1" u="none" strike="noStri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η μεταποίηση </a:t>
            </a:r>
            <a:r>
              <a:rPr lang="el-GR" sz="1600" b="1" u="none" strike="noStrike" dirty="0">
                <a:latin typeface="Tahoma" panose="020B0604030504040204" pitchFamily="34" charset="0"/>
                <a:ea typeface="Times New Roman" panose="02020603050405020304" pitchFamily="18" charset="0"/>
                <a:cs typeface="Times New Roman" panose="02020603050405020304" pitchFamily="18" charset="0"/>
              </a:rPr>
              <a:t>/εμπορία και/ή ανάπτυξη </a:t>
            </a: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της κάνναβης, </a:t>
            </a:r>
            <a:endParaRPr lang="el-GR" sz="1600" b="1" u="none" strike="noStri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ο εκκοκκισμός βάμβακος,</a:t>
            </a:r>
            <a:endParaRPr lang="el-GR" sz="1600" b="1" u="none" strike="noStri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η μεταποίηση </a:t>
            </a:r>
            <a:r>
              <a:rPr lang="el-GR" sz="1600" b="1" u="none" strike="noStrike" dirty="0">
                <a:latin typeface="Tahoma" panose="020B0604030504040204" pitchFamily="34" charset="0"/>
                <a:ea typeface="Times New Roman" panose="02020603050405020304" pitchFamily="18" charset="0"/>
                <a:cs typeface="Times New Roman" panose="02020603050405020304" pitchFamily="18" charset="0"/>
              </a:rPr>
              <a:t>/εμπορία και/ή ανάπτυξη </a:t>
            </a: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αλιευτικών προϊόντων,</a:t>
            </a:r>
            <a:endParaRPr lang="el-GR" sz="1600" b="1" u="none" strike="noStri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η παραγωγή υλικών φύτευσης,</a:t>
            </a:r>
            <a:endParaRPr lang="el-GR" sz="1600" b="1" u="none" strike="noStrike" dirty="0">
              <a:latin typeface="Calibri" panose="020F0502020204030204" pitchFamily="34" charset="0"/>
              <a:ea typeface="Calibri" panose="020F0502020204030204" pitchFamily="34" charset="0"/>
              <a:cs typeface="Times New Roman" panose="02020603050405020304" pitchFamily="18" charset="0"/>
            </a:endParaRPr>
          </a:p>
          <a:p>
            <a:pPr marL="342900" marR="25400" lvl="0" indent="-342900">
              <a:lnSpc>
                <a:spcPct val="120000"/>
              </a:lnSpc>
              <a:spcBef>
                <a:spcPts val="0"/>
              </a:spcBef>
              <a:buFont typeface="+mj-lt"/>
              <a:buAutoNum type="arabicPeriod"/>
            </a:pPr>
            <a:r>
              <a:rPr lang="el-GR" sz="1600" b="1" u="none" strike="noStrike" dirty="0">
                <a:latin typeface="Tahoma" panose="020B0604030504040204" pitchFamily="34" charset="0"/>
                <a:ea typeface="Calibri" panose="020F0502020204030204" pitchFamily="34" charset="0"/>
                <a:cs typeface="Times New Roman" panose="02020603050405020304" pitchFamily="18" charset="0"/>
              </a:rPr>
              <a:t>η ίδρυση ελαιοτριβείων. </a:t>
            </a:r>
          </a:p>
          <a:p>
            <a:pPr marL="0" marR="25400" lvl="0" indent="0">
              <a:lnSpc>
                <a:spcPct val="120000"/>
              </a:lnSpc>
              <a:spcBef>
                <a:spcPts val="0"/>
              </a:spcBef>
              <a:buNone/>
            </a:pPr>
            <a:endParaRPr lang="el-GR" sz="14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270510" marR="25400">
              <a:lnSpc>
                <a:spcPct val="120000"/>
              </a:lnSpc>
              <a:spcBef>
                <a:spcPts val="0"/>
              </a:spcBef>
            </a:pPr>
            <a:r>
              <a:rPr lang="el-GR" sz="1400" cap="all" dirty="0">
                <a:effectLst/>
                <a:latin typeface="Tahoma" panose="020B0604030504040204" pitchFamily="34" charset="0"/>
                <a:ea typeface="Times New Roman" panose="02020603050405020304" pitchFamily="18" charset="0"/>
                <a:cs typeface="Times New Roman" panose="02020603050405020304" pitchFamily="18" charset="0"/>
              </a:rPr>
              <a:t>Κατ’ εξαίρεση</a:t>
            </a:r>
            <a:r>
              <a:rPr lang="el-GR" sz="1400" dirty="0">
                <a:effectLst/>
                <a:latin typeface="Tahoma" panose="020B0604030504040204" pitchFamily="34" charset="0"/>
                <a:ea typeface="Times New Roman" panose="02020603050405020304" pitchFamily="18" charset="0"/>
                <a:cs typeface="Times New Roman" panose="02020603050405020304" pitchFamily="18" charset="0"/>
              </a:rPr>
              <a:t> μονάδες ελαιοτριβείων που έχουν παύσει τη λειτουργία τους, μπορούν να προβούν σε εκσυγχρονισμό στο πλαίσιο της Παρέμβασης και να επαναλειτουργήσουν με την ίδια δραστηριότητα και δυναμικότητα, είτε στην υφιστάμενη θέση είτε σε νέα θέση, εντός της ίδιας Περιφερειακής Ενότητας εφόσον καλύπτονται από τις απαραίτητες κάθε φορά </a:t>
            </a:r>
            <a:r>
              <a:rPr lang="el-GR" sz="1400" dirty="0" err="1">
                <a:effectLst/>
                <a:latin typeface="Tahoma" panose="020B0604030504040204" pitchFamily="34" charset="0"/>
                <a:ea typeface="Times New Roman" panose="02020603050405020304" pitchFamily="18" charset="0"/>
                <a:cs typeface="Times New Roman" panose="02020603050405020304" pitchFamily="18" charset="0"/>
              </a:rPr>
              <a:t>αδειοδοτήσεις</a:t>
            </a:r>
            <a:r>
              <a:rPr lang="el-GR" sz="1400" dirty="0">
                <a:effectLst/>
                <a:latin typeface="Tahoma" panose="020B0604030504040204" pitchFamily="34" charset="0"/>
                <a:ea typeface="Times New Roman" panose="02020603050405020304" pitchFamily="18" charset="0"/>
                <a:cs typeface="Times New Roman" panose="02020603050405020304" pitchFamily="18" charset="0"/>
              </a:rPr>
              <a:t>. Στην περίπτωση μεταφοράς τους σε νέα θέση οι παλιές εγκαταστάσεις παύουν να λειτουργούν  και δεν είναι δυνατή η επαναλειτουργία τους ως ελαιοτριβείο.</a:t>
            </a:r>
            <a:r>
              <a:rPr lang="en-US" sz="1400" dirty="0">
                <a:latin typeface="Calibri" panose="020F0502020204030204" pitchFamily="34" charset="0"/>
                <a:ea typeface="Times New Roman" panose="02020603050405020304" pitchFamily="18" charset="0"/>
                <a:cs typeface="Times New Roman" panose="02020603050405020304" pitchFamily="18" charset="0"/>
              </a:rPr>
              <a:t>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η παρασκευή προϊόντων με βάση το αλεύρι,</a:t>
            </a:r>
            <a:r>
              <a:rPr lang="en-US" sz="1400" b="1" dirty="0">
                <a:latin typeface="Calibri" panose="020F0502020204030204" pitchFamily="34" charset="0"/>
                <a:ea typeface="Calibri" panose="020F0502020204030204" pitchFamily="34" charset="0"/>
                <a:cs typeface="Times New Roman" panose="02020603050405020304" pitchFamily="18" charset="0"/>
              </a:rPr>
              <a:t>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η παρασκευή προϊόντων διατροφής, πλην  εκείνων που περιλαμβάνονται στο παράρτημα </a:t>
            </a:r>
            <a:r>
              <a:rPr lang="el-GR" sz="14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Ι της ΣΛΕΕ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a:t>
            </a:r>
            <a:r>
              <a:rPr lang="en-US" sz="1400" b="1" dirty="0">
                <a:latin typeface="Calibri" panose="020F0502020204030204" pitchFamily="34" charset="0"/>
                <a:ea typeface="Calibri" panose="020F0502020204030204" pitchFamily="34" charset="0"/>
                <a:cs typeface="Times New Roman" panose="02020603050405020304" pitchFamily="18" charset="0"/>
              </a:rPr>
              <a:t>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η μεταποίηση </a:t>
            </a:r>
            <a:r>
              <a:rPr lang="el-GR" sz="1400" b="1" u="none" strike="noStrike" dirty="0">
                <a:effectLst/>
                <a:latin typeface="Tahoma" panose="020B0604030504040204" pitchFamily="34" charset="0"/>
                <a:ea typeface="Times New Roman" panose="02020603050405020304" pitchFamily="18" charset="0"/>
                <a:cs typeface="Times New Roman" panose="02020603050405020304" pitchFamily="18" charset="0"/>
              </a:rPr>
              <a:t>/εμπορία/συσκευασία  και/ή ανάπτυξη</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 προϊόντων καφέ,</a:t>
            </a:r>
            <a:r>
              <a:rPr lang="en-US" sz="1400" b="1" dirty="0">
                <a:latin typeface="Calibri" panose="020F0502020204030204" pitchFamily="34" charset="0"/>
                <a:ea typeface="Calibri" panose="020F0502020204030204" pitchFamily="34" charset="0"/>
                <a:cs typeface="Times New Roman" panose="02020603050405020304" pitchFamily="18" charset="0"/>
              </a:rPr>
              <a:t>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η ίδρυση σφαγείων. </a:t>
            </a:r>
          </a:p>
          <a:p>
            <a:pPr marL="87630" marR="25400" indent="0">
              <a:lnSpc>
                <a:spcPct val="120000"/>
              </a:lnSpc>
              <a:spcBef>
                <a:spcPts val="0"/>
              </a:spcBef>
              <a:buNone/>
            </a:pPr>
            <a:endParaRPr lang="el-GR" sz="1400" b="1"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270510" marR="25400">
              <a:lnSpc>
                <a:spcPct val="120000"/>
              </a:lnSpc>
              <a:spcBef>
                <a:spcPts val="0"/>
              </a:spcBef>
            </a:pPr>
            <a:r>
              <a:rPr lang="el-GR" sz="1400" cap="all" dirty="0">
                <a:effectLst/>
                <a:latin typeface="Tahoma" panose="020B0604030504040204" pitchFamily="34" charset="0"/>
                <a:ea typeface="Calibri" panose="020F0502020204030204" pitchFamily="34" charset="0"/>
                <a:cs typeface="Times New Roman" panose="02020603050405020304" pitchFamily="18" charset="0"/>
              </a:rPr>
              <a:t>Κατ’ εξαίρεση</a:t>
            </a:r>
            <a:r>
              <a:rPr lang="el-GR" sz="1400" dirty="0">
                <a:effectLst/>
                <a:latin typeface="Tahoma" panose="020B0604030504040204" pitchFamily="34" charset="0"/>
                <a:ea typeface="Calibri" panose="020F0502020204030204" pitchFamily="34" charset="0"/>
                <a:cs typeface="Times New Roman" panose="02020603050405020304" pitchFamily="18" charset="0"/>
              </a:rPr>
              <a:t> ενισχύεται: </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l-GR" sz="1400" dirty="0">
                <a:effectLst/>
                <a:latin typeface="Tahoma" panose="020B0604030504040204" pitchFamily="34" charset="0"/>
                <a:ea typeface="Calibri" panose="020F0502020204030204" pitchFamily="34" charset="0"/>
                <a:cs typeface="Times New Roman" panose="02020603050405020304" pitchFamily="18" charset="0"/>
              </a:rPr>
              <a:t>α</a:t>
            </a:r>
            <a:r>
              <a:rPr lang="el-GR" sz="1400" b="1" dirty="0">
                <a:effectLst/>
                <a:latin typeface="Tahoma" panose="020B0604030504040204" pitchFamily="34" charset="0"/>
                <a:ea typeface="Calibri" panose="020F0502020204030204" pitchFamily="34" charset="0"/>
                <a:cs typeface="Times New Roman" panose="02020603050405020304" pitchFamily="18" charset="0"/>
              </a:rPr>
              <a:t>)  η ίδρυση σφαγείων, δυναμικότητας μέχρι 400 τόνους κρέατος/έτος στις νησιωτικές περιοχές, </a:t>
            </a:r>
            <a:r>
              <a:rPr lang="en-US" sz="1400" b="1" dirty="0">
                <a:latin typeface="Calibri" panose="020F0502020204030204" pitchFamily="34" charset="0"/>
                <a:ea typeface="Calibri" panose="020F0502020204030204" pitchFamily="34" charset="0"/>
                <a:cs typeface="Times New Roman" panose="02020603050405020304" pitchFamily="18" charset="0"/>
              </a:rPr>
              <a:t> </a:t>
            </a:r>
            <a:r>
              <a:rPr lang="el-GR" sz="1400" b="1" dirty="0">
                <a:effectLst/>
                <a:latin typeface="Tahoma" panose="020B0604030504040204" pitchFamily="34" charset="0"/>
                <a:ea typeface="Calibri" panose="020F0502020204030204" pitchFamily="34" charset="0"/>
                <a:cs typeface="Times New Roman" panose="02020603050405020304" pitchFamily="18" charset="0"/>
              </a:rPr>
              <a:t> β)  η ίδρυση σφαγείων πουλερικών σε ορεινές ή νησιωτικές περιοχές, χωρίς περιορισμό δυναμικότητας </a:t>
            </a:r>
            <a:r>
              <a:rPr lang="en-US" sz="1400" b="1" dirty="0">
                <a:effectLst/>
                <a:latin typeface="Tahoma" panose="020B0604030504040204" pitchFamily="34" charset="0"/>
                <a:ea typeface="Calibri" panose="020F0502020204030204" pitchFamily="34" charset="0"/>
                <a:cs typeface="Times New Roman" panose="02020603050405020304" pitchFamily="18" charset="0"/>
              </a:rPr>
              <a:t>, </a:t>
            </a:r>
            <a:r>
              <a:rPr lang="el-GR" sz="1400" b="1" u="none" strike="noStrike" dirty="0">
                <a:effectLst/>
                <a:latin typeface="Tahoma" panose="020B0604030504040204" pitchFamily="34" charset="0"/>
                <a:ea typeface="Calibri" panose="020F0502020204030204" pitchFamily="34" charset="0"/>
                <a:cs typeface="Times New Roman" panose="02020603050405020304" pitchFamily="18" charset="0"/>
              </a:rPr>
              <a:t>η ίδρυση εμφιαλωτηρίων οίνου.</a:t>
            </a:r>
          </a:p>
          <a:p>
            <a:pPr marL="270510" marR="25400">
              <a:lnSpc>
                <a:spcPct val="120000"/>
              </a:lnSpc>
              <a:spcBef>
                <a:spcPts val="0"/>
              </a:spcBef>
            </a:pPr>
            <a:endParaRPr lang="el-GR" sz="1400" b="1"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87630" marR="25400" indent="0" algn="ctr">
              <a:lnSpc>
                <a:spcPct val="120000"/>
              </a:lnSpc>
              <a:spcBef>
                <a:spcPts val="0"/>
              </a:spcBef>
              <a:spcAft>
                <a:spcPts val="1000"/>
              </a:spcAft>
              <a:buNone/>
              <a:tabLst>
                <a:tab pos="90170" algn="l"/>
              </a:tabLst>
            </a:pPr>
            <a:r>
              <a:rPr lang="el-GR" sz="1600" b="1" dirty="0">
                <a:effectLst/>
                <a:latin typeface="Tahoma" panose="020B0604030504040204" pitchFamily="34" charset="0"/>
                <a:ea typeface="Calibri" panose="020F0502020204030204" pitchFamily="34" charset="0"/>
                <a:cs typeface="Times New Roman" panose="02020603050405020304" pitchFamily="18" charset="0"/>
              </a:rPr>
              <a:t>ΕΠΙΣΗΜΑΙΝΕΤΑΙ ότι η προμήθεια και εγκατάσταση εξοπλισμού εμφιάλωσης οίνου ενισχύεται μόνο στο πλαίσιο ίδρυσης  ή εκσυγχρονισμού υφιστάμενου οινοποιείου.</a:t>
            </a:r>
            <a:endParaRPr lang="el-GR" sz="1400" b="1" dirty="0"/>
          </a:p>
        </p:txBody>
      </p:sp>
      <p:sp>
        <p:nvSpPr>
          <p:cNvPr id="2" name="Θέση υποσέλιδου 1">
            <a:extLst>
              <a:ext uri="{FF2B5EF4-FFF2-40B4-BE49-F238E27FC236}">
                <a16:creationId xmlns:a16="http://schemas.microsoft.com/office/drawing/2014/main" id="{AB8010E5-F26B-21A4-AD7F-E1631183C9BD}"/>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260752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Θέση περιεχομένου 3">
            <a:extLst>
              <a:ext uri="{FF2B5EF4-FFF2-40B4-BE49-F238E27FC236}">
                <a16:creationId xmlns:a16="http://schemas.microsoft.com/office/drawing/2014/main" id="{23D87220-A2D7-2ED9-03B7-AC55C6B57358}"/>
              </a:ext>
            </a:extLst>
          </p:cNvPr>
          <p:cNvSpPr>
            <a:spLocks noGrp="1"/>
          </p:cNvSpPr>
          <p:nvPr>
            <p:ph idx="1"/>
          </p:nvPr>
        </p:nvSpPr>
        <p:spPr>
          <a:xfrm>
            <a:off x="251601" y="230221"/>
            <a:ext cx="11669465" cy="6382246"/>
          </a:xfrm>
        </p:spPr>
        <p:txBody>
          <a:bodyPr>
            <a:normAutofit fontScale="32500" lnSpcReduction="20000"/>
          </a:bodyPr>
          <a:lstStyle/>
          <a:p>
            <a:pPr marL="45720" indent="0" algn="just">
              <a:lnSpc>
                <a:spcPct val="150000"/>
              </a:lnSpc>
              <a:spcBef>
                <a:spcPts val="0"/>
              </a:spcBef>
              <a:spcAft>
                <a:spcPts val="1000"/>
              </a:spcAft>
              <a:buNone/>
            </a:pPr>
            <a:r>
              <a:rPr lang="el-GR" sz="6400" b="1" i="1" u="sng"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ΚΡΙΤΗΡΙΑ ΕΠΙΛΟΓΗΣ </a:t>
            </a:r>
          </a:p>
          <a:p>
            <a:pPr marL="45720" indent="0" algn="just">
              <a:lnSpc>
                <a:spcPct val="150000"/>
              </a:lnSpc>
              <a:spcBef>
                <a:spcPts val="0"/>
              </a:spcBef>
              <a:spcAft>
                <a:spcPts val="1000"/>
              </a:spcAft>
              <a:buNone/>
            </a:pPr>
            <a:endParaRPr lang="el-GR" sz="6400" b="1" i="1" u="sng"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45720" indent="0" algn="just">
              <a:lnSpc>
                <a:spcPct val="150000"/>
              </a:lnSpc>
              <a:spcBef>
                <a:spcPts val="0"/>
              </a:spcBef>
              <a:spcAft>
                <a:spcPts val="1000"/>
              </a:spcAft>
              <a:buNone/>
            </a:pPr>
            <a:endParaRPr lang="el-GR" sz="6400" b="1" i="1" u="sng"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0" lvl="0" indent="0" algn="just">
              <a:lnSpc>
                <a:spcPct val="150000"/>
              </a:lnSpc>
              <a:spcBef>
                <a:spcPts val="0"/>
              </a:spcBef>
              <a:buNone/>
            </a:pP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1. Επεξεργασία βιολογικών πρώτων υλών</a:t>
            </a: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 πρώτων υλών παραγόμενων με μεθόδους φιλικές προς το περιβάλλον </a:t>
            </a:r>
          </a:p>
          <a:p>
            <a:pPr marL="0" lvl="0" indent="0" algn="just">
              <a:lnSpc>
                <a:spcPct val="150000"/>
              </a:lnSpc>
              <a:spcBef>
                <a:spcPts val="0"/>
              </a:spcBef>
              <a:buNone/>
            </a:pP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2. Παραγωγή προϊόντων ποιότητας </a:t>
            </a: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(ΠΟΠ, ΠΓΕ)</a:t>
            </a:r>
          </a:p>
          <a:p>
            <a:pPr marL="0" lvl="0" indent="0" algn="just">
              <a:lnSpc>
                <a:spcPct val="150000"/>
              </a:lnSpc>
              <a:spcBef>
                <a:spcPts val="0"/>
              </a:spcBef>
              <a:buNone/>
            </a:pP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3. Προστασία του περιβάλλοντος</a:t>
            </a: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 συμβολή στον μετριασμό και στην προσαρμογή στην κλιματική </a:t>
            </a:r>
            <a:endParaRPr lang="el-GR" sz="5600"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0" lvl="0" indent="0" algn="just">
              <a:lnSpc>
                <a:spcPct val="150000"/>
              </a:lnSpc>
              <a:spcBef>
                <a:spcPts val="0"/>
              </a:spcBef>
              <a:buNone/>
            </a:pP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αλλαγή (όπως εξοικονόμηση ενέργειας, και χρήση ΑΠΕ, μείωση εκπομπών αερίου   </a:t>
            </a:r>
            <a:r>
              <a:rPr lang="el-GR" sz="5600" u="none" strike="noStrike" dirty="0" err="1">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θερμοκηπίο</a:t>
            </a:r>
            <a:endPar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0" lvl="0" indent="0" algn="just">
              <a:lnSpc>
                <a:spcPct val="150000"/>
              </a:lnSpc>
              <a:spcBef>
                <a:spcPts val="0"/>
              </a:spcBef>
              <a:buNone/>
            </a:pP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και επεξεργασία αποβλήτων) </a:t>
            </a:r>
            <a:endParaRPr lang="el-GR" sz="5600"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0" lvl="0" indent="0" algn="just">
              <a:lnSpc>
                <a:spcPct val="150000"/>
              </a:lnSpc>
              <a:spcBef>
                <a:spcPts val="0"/>
              </a:spcBef>
              <a:buNone/>
            </a:pP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4. Χρήση </a:t>
            </a: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καινοτομίας και νέων τεχνολογιών </a:t>
            </a:r>
          </a:p>
          <a:p>
            <a:pPr marL="0" lvl="0" indent="0" algn="just">
              <a:lnSpc>
                <a:spcPct val="150000"/>
              </a:lnSpc>
              <a:spcBef>
                <a:spcPts val="0"/>
              </a:spcBef>
              <a:buNone/>
            </a:pP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5. Εξοικονόμηση ύδατος </a:t>
            </a:r>
          </a:p>
          <a:p>
            <a:pPr marL="0" lvl="0" indent="0" algn="just">
              <a:lnSpc>
                <a:spcPct val="150000"/>
              </a:lnSpc>
              <a:spcBef>
                <a:spcPts val="0"/>
              </a:spcBef>
              <a:buNone/>
            </a:pPr>
            <a:r>
              <a:rPr lang="el-GR" sz="5600" b="1"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6. Διατήρηση υφιστάμενων θέσεων απασχόλησης </a:t>
            </a: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κατά την ημερομηνία υποβολής της αίτησης</a:t>
            </a:r>
          </a:p>
          <a:p>
            <a:pPr marL="0" lvl="0" indent="0" algn="just">
              <a:lnSpc>
                <a:spcPct val="150000"/>
              </a:lnSpc>
              <a:spcBef>
                <a:spcPts val="0"/>
              </a:spcBef>
              <a:buNone/>
            </a:pPr>
            <a:r>
              <a:rPr lang="el-GR" sz="5600" u="none" strike="noStrike"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στήριξης και αύξησή τους </a:t>
            </a:r>
          </a:p>
          <a:p>
            <a:pPr marL="0" lvl="0" indent="0" algn="just">
              <a:lnSpc>
                <a:spcPct val="150000"/>
              </a:lnSpc>
              <a:spcBef>
                <a:spcPts val="0"/>
              </a:spcBef>
              <a:buNone/>
            </a:pPr>
            <a:endParaRPr lang="el-GR" sz="5600" dirty="0">
              <a:effectLst/>
              <a:ea typeface="Calibri" panose="020F0502020204030204" pitchFamily="34" charset="0"/>
              <a:cs typeface="Times New Roman" panose="02020603050405020304" pitchFamily="18" charset="0"/>
            </a:endParaRPr>
          </a:p>
        </p:txBody>
      </p:sp>
      <p:sp>
        <p:nvSpPr>
          <p:cNvPr id="2" name="Θέση υποσέλιδου 1">
            <a:extLst>
              <a:ext uri="{FF2B5EF4-FFF2-40B4-BE49-F238E27FC236}">
                <a16:creationId xmlns:a16="http://schemas.microsoft.com/office/drawing/2014/main" id="{7268A9AD-E4AE-13A5-A46C-165C9D8D4670}"/>
              </a:ext>
            </a:extLst>
          </p:cNvPr>
          <p:cNvSpPr>
            <a:spLocks noGrp="1"/>
          </p:cNvSpPr>
          <p:nvPr>
            <p:ph type="ftr" sz="quarter" idx="11"/>
          </p:nvPr>
        </p:nvSpPr>
        <p:spPr/>
        <p:txBody>
          <a:bodyPr/>
          <a:lstStyle/>
          <a:p>
            <a:pPr rtl="0"/>
            <a:r>
              <a:rPr lang="el-GR" noProof="0"/>
              <a:t>
              </a:t>
            </a:r>
          </a:p>
        </p:txBody>
      </p:sp>
    </p:spTree>
    <p:extLst>
      <p:ext uri="{BB962C8B-B14F-4D97-AF65-F5344CB8AC3E}">
        <p14:creationId xmlns:p14="http://schemas.microsoft.com/office/powerpoint/2010/main" val="990254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ξιομνημόνευτο">
  <a:themeElements>
    <a:clrScheme name="Προσαρμοσμένο 4">
      <a:dk1>
        <a:sysClr val="windowText" lastClr="000000"/>
      </a:dk1>
      <a:lt1>
        <a:sysClr val="window" lastClr="FFFFFF"/>
      </a:lt1>
      <a:dk2>
        <a:srgbClr val="B92022"/>
      </a:dk2>
      <a:lt2>
        <a:srgbClr val="D5420F"/>
      </a:lt2>
      <a:accent1>
        <a:srgbClr val="D5420F"/>
      </a:accent1>
      <a:accent2>
        <a:srgbClr val="C81D5D"/>
      </a:accent2>
      <a:accent3>
        <a:srgbClr val="E54D86"/>
      </a:accent3>
      <a:accent4>
        <a:srgbClr val="DE4547"/>
      </a:accent4>
      <a:accent5>
        <a:srgbClr val="F16E40"/>
      </a:accent5>
      <a:accent6>
        <a:srgbClr val="EB9C5A"/>
      </a:accent6>
      <a:hlink>
        <a:srgbClr val="8F8F8F"/>
      </a:hlink>
      <a:folHlink>
        <a:srgbClr val="A5A5A5"/>
      </a:folHlink>
    </a:clrScheme>
    <a:fontScheme name="Αξιομνημόνευτο">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Αξιομνημόνευτο">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65EBD3-98B5-4FD2-8FAF-5D4022A9F7F4}">
  <ds:schemaRefs>
    <ds:schemaRef ds:uri="http://schemas.microsoft.com/office/2006/metadata/properties"/>
    <ds:schemaRef ds:uri="http://schemas.openxmlformats.org/package/2006/metadata/core-properties"/>
    <ds:schemaRef ds:uri="http://www.w3.org/XML/1998/namespace"/>
    <ds:schemaRef ds:uri="http://purl.org/dc/dcmitype/"/>
    <ds:schemaRef ds:uri="http://purl.org/dc/elements/1.1/"/>
    <ds:schemaRef ds:uri="http://schemas.microsoft.com/office/infopath/2007/PartnerControls"/>
    <ds:schemaRef ds:uri="16c05727-aa75-4e4a-9b5f-8a80a1165891"/>
    <ds:schemaRef ds:uri="http://schemas.microsoft.com/office/2006/documentManagement/types"/>
    <ds:schemaRef ds:uri="71af3243-3dd4-4a8d-8c0d-dd76da1f02a5"/>
    <ds:schemaRef ds:uri="http://purl.org/dc/terms/"/>
  </ds:schemaRefs>
</ds:datastoreItem>
</file>

<file path=customXml/itemProps2.xml><?xml version="1.0" encoding="utf-8"?>
<ds:datastoreItem xmlns:ds="http://schemas.openxmlformats.org/officeDocument/2006/customXml" ds:itemID="{204E1485-0760-4ABF-A612-28A97B86DF09}">
  <ds:schemaRefs>
    <ds:schemaRef ds:uri="http://schemas.microsoft.com/sharepoint/v3/contenttype/forms"/>
  </ds:schemaRefs>
</ds:datastoreItem>
</file>

<file path=customXml/itemProps3.xml><?xml version="1.0" encoding="utf-8"?>
<ds:datastoreItem xmlns:ds="http://schemas.openxmlformats.org/officeDocument/2006/customXml" ds:itemID="{55813238-AF3D-40EB-A3A4-550AB85131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TM03457503[[fn=Αξιομνημόνευτο]]</Template>
  <TotalTime>322</TotalTime>
  <Words>3174</Words>
  <Application>Microsoft Office PowerPoint</Application>
  <PresentationFormat>Ευρεία οθόνη</PresentationFormat>
  <Paragraphs>242</Paragraphs>
  <Slides>23</Slides>
  <Notes>4</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23</vt:i4>
      </vt:variant>
    </vt:vector>
  </HeadingPairs>
  <TitlesOfParts>
    <vt:vector size="33" baseType="lpstr">
      <vt:lpstr>Aptos</vt:lpstr>
      <vt:lpstr>Arial</vt:lpstr>
      <vt:lpstr>Calibri</vt:lpstr>
      <vt:lpstr>Century Gothic</vt:lpstr>
      <vt:lpstr>Helvetica Neue</vt:lpstr>
      <vt:lpstr>Tahoma</vt:lpstr>
      <vt:lpstr>Times New Roman</vt:lpstr>
      <vt:lpstr>Wingdings</vt:lpstr>
      <vt:lpstr>Wingdings 2</vt:lpstr>
      <vt:lpstr>Αξιομνημόνευτο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H ΟΙΝΟΠΟΙΙΑ ΣΤΗΝ ΕΛΛΑΔΑ  Μία έντονα ανταγωνιστική αγορά αποτελεί αυτή του εγχώριου οίνου στην Ελλάδα, ένας τομέας ο οποίος έχει κάνει άλματα ανάπτυξης ποιοτικά αλλά και παραγωγικά, σε σχέση με πριν από μερικά χρόνια. </vt:lpstr>
      <vt:lpstr>Παρουσίαση του PowerPoint</vt:lpstr>
      <vt:lpstr>Παρουσίαση του PowerPoint</vt:lpstr>
      <vt:lpstr>Πορεία εφαρμογής της γεωργοπεριβαλλοντικής δράσης για την διατήρηση της αμπελοκομικής πρακτικής στον αμπελώνα της Θήρας και Θηρασιάς. </vt:lpstr>
      <vt:lpstr>Παρουσίαση του PowerPoint</vt:lpstr>
      <vt:lpstr>Παρουσίαση του PowerPoint</vt:lpstr>
      <vt:lpstr>Παρουσίαση του PowerPoint</vt:lpstr>
      <vt:lpstr>Παρουσίαση του PowerPoint</vt:lpstr>
      <vt:lpstr>Κεντρική κυβερνητική επιλογή  η ενίσχυση των επενδύσεων σε θερμοκήπια </vt:lpstr>
      <vt:lpstr>Προϋπολογισμός παρέμβασης</vt:lpstr>
      <vt:lpstr> ΣΣ ΚΑΠ παρέμβαση Π3-73-1.1 «Έργα υποδομών εγγείων βελτιώσεων»  </vt:lpstr>
      <vt:lpstr> ΣΣ ΚΑΠ παρέμβαση Π3-73-1.1 «Έργα υποδομών εγγείων βελτιώσεων»  </vt:lpstr>
      <vt:lpstr>Παρουσίαση του PowerPoint</vt:lpstr>
    </vt:vector>
  </TitlesOfParts>
  <Company>MOD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ΚΕΧΑΓΙΑ ΔΗΜΗΤΡΑ</dc:creator>
  <cp:lastModifiedBy>Παρασκευάς Κορδοπάτης</cp:lastModifiedBy>
  <cp:revision>10</cp:revision>
  <cp:lastPrinted>2025-06-18T12:12:37Z</cp:lastPrinted>
  <dcterms:created xsi:type="dcterms:W3CDTF">2025-06-16T12:51:13Z</dcterms:created>
  <dcterms:modified xsi:type="dcterms:W3CDTF">2025-06-20T10:24:39Z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